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49" d="100"/>
          <a:sy n="49" d="100"/>
        </p:scale>
        <p:origin x="-612"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0242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সকলকে আন্তরিক শুভেচ্ছা জানিয়ে সেশন শুরু করুন। নিজের পরিচয়, প্রতিষ্ঠানের নাম এবং আজকের বিষয় সংক্ষেপে উপস্থাপন করুন। শিক্ষার্থীদের বলুন যে আজকের সেশনটি সম্পূর্ণভাবে ব্যবহারিক ও ইন্টারঅ্যাকটিভ হবে, যেখানে তারা সরাসরি অংশগ্রহণ করবে। সময়: প্রায় ২ মিনিট।</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চারটি শিখন উদ্দেশ্য একে একে পড়ুন এবং সংক্ষেপে বুঝিয়ে দিন যে আজকের সেশনটি Bloom's Taxonomy অনুসারে Remember থেকে শুরু করে Analyze স্তর পর্যন্ত যাবে। শিক্ষার্থীদের বলুন সেশনের শেষে তারা নিজেরাই শিখার রং দেখে ধাতব আয়ন শনাক্ত করতে পারবে। সময়: ২ মিনিট।</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বিশ্লেষণী রসায়নের সংজ্ঞা দিয়ে শুরু করুন। গুণগত (Qualitative) ও পরিমাণগত (Quantitative) বিশ্লেষণের পার্থক্য বোর্ডে সংক্ষেপে লিখুন। শিক্ষার্থীদের প্রশ্ন করুন: 'তোমরা কি দৈনন্দিন জীবনে বিশ্লেষণী রসায়নের কোনো উদাহরণ জানো?' কয়েকজনের উত্তর শুনুন। সময়: ৩ মিনিট।</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সংজ্ঞাটি ধীরে ধীরে পড়ুন এবং প্রতিটি অংশ ব্যাখ্যা করুন - 'ধাতব লবণ', 'বর্ণহীন শিখা', 'নির্দিষ্ট রং'। সম্ভব হলে সংক্ষিপ্ত ডেমোনস্ট্রেশনের ইঙ্গিত দিন। Concept Checking Question: 'শিখা পরীক্ষা কি ধাতু চেনায় নাকি তার পরিমাণ বলে দেয়?' সময়: ৩ মিনিট।</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স্লাইডটি সেশনের সবচেয়ে গুরুত্বপূর্ণ ধারণাগত অংশ। ডায়াগ্রামটি ব্যবহার করে ধাপে ধাপে বোঝান: প্রথমে ইলেকট্রন তাপ শোষণ করে উপরে ওঠে, তারপর অস্থিতিশীল অবস্থা থেকে নিচে নেমে আসার সময় আলো নির্গত করে। বলুন যে বিভিন্ন ধাতুর ইলেকট্রন বিন্যাস ভিন্ন হওয়ায় শক্তির পার্থক্যও ভিন্ন, তাই রংও ভিন্ন হয়। HOTS প্রশ্ন: 'একই মৌলের সবসময় একই রং কেন দেখা যায়?' সময়: ৫ মিনিট।</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প্রকৃত ল্যাবরেটরি যন্ত্রপাতি সম্ভব হলে সরাসরি দেখান বা ছবি দেখান। বুনসেন বার্নারের নীল শিখা কেন ব্যবহার করা হয় তা ব্যাখ্যা করুন - কারণ এটি বর্ণহীন। প্লাটিনাম তার কেন ব্যবহার করা হয় জিজ্ঞেস করুন (উত্তর: এটি নিজে কোনো রং দেয় না এবং উচ্চ তাপ সহ্য করতে পারে)। সময়: ৩ মিনিট।</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ফ্লোচার্টটি বাম থেকে ডানে ধাপে ধাপে ব্যাখ্যা করুন। বিশেষভাবে গুরুত্ব দিন যে প্রতিটি নমুনা পরীক্ষার আগে তার পরিষ্কার করা 'কেন' জরুরি - আগের নমুনার রং যেন নতুন ফলাফলে মিশে না যায়। এটি একটি Concept Checking Question হিসেবে জিজ্ঞেস করুন। সময়: ৪ মিনিট।</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টেবিলটি সারি ধরে ধরে পড়ুন, প্রতিটি আয়নের রং শেষ কলামের রঙিন বাক্সের সাথে মিলিয়ে দেখান। মনে করিয়ে দিন যে Na+ এর হলুদ রং এত তীব্র যে তা প্রায়ই অন্য উপাদানের রং ঢেকে দেয় - এটি পরবর্তী 'সীমাবদ্ধতা' স্লাইডের সাথে যুক্ত করুন। সময়: ৪ মিনিট।</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স্লাইডে বিভিন্ন রঙের শিখার একটি পাশাপাশি তুলনা দেখানো হয়েছে। সম্ভব হলে প্রকৃত ছবি বা ভিডিও (ইউটিউব থেকে) দেখান, যাতে শিক্ষার্থীরা বাস্তবে রংগুলোর পার্থক্য অনুভব করতে পারে। জিজ্ঞেস করুন: 'তোমাদের কাছে কোন দুটি রং সবচেয়ে কাছাকাছি মনে হচ্ছে?' (উত্তর: Ca2+ ও Sr2+ এর লাল রং কাছাকাছি)। সময়: ৩ মিনিট।</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বাস্তব উদাহরণের মাধ্যমে ব্যাখ্যা করুন যাতে শিক্ষার্থীরা প্রাসঙ্গিকতা বুঝতে পারে। বিশেষভাবে আতশবাজির উদাহরণ শিক্ষার্থীদের আগ্রহ বাড়াবে। Real-life উদাহরণ: 'ঈদ বা নববর্ষের আতশবাজিতে সবুজ, লাল রং কীভাবে আসে?' প্রশ্ন করে সংযোগ তৈরি করুন। সময়: ৩ মিনিট।</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সীমাবদ্ধতা আলোচনা করে শিক্ষার্থীদের সমালোচনামূলক চিন্তা (critical thinking) উৎসাহিত করুন। HOTS প্রশ্ন: 'যদি একটি মিশ্র নমুনায় Na+ এবং K+ উভয়ই থাকে, তাহলে শিখা পরীক্ষায় কী সমস্যা হতে পারে এবং কীভাবে সমাধান করবে?' (ইঙ্গিত: কোবাল্ট গ্লাস ব্যবহার করে সোডিয়ামের হলুদ রং ছেঁকে ফেলা যায়)। সময়: ৪ মিনিট।</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নিরাপত্তার বিষয়টি অত্যন্ত গুরুত্ব সহকারে উপস্থাপন করুন, কারণ এটি ব্যবহারিক ক্লাসে বাস্তবে প্রয়োগ হবে। প্রতিটি পয়েন্ট জোর দিয়ে পড়ুন। শিক্ষার্থীদের জিজ্ঞেস করুন তারা ইতিপূর্বে ল্যাবে কোনো নিরাপত্তা নিয়ম লঙ্ঘনের অভিজ্ঞতা দেখেছে কিনা এবং তার ফলাফল কী হয়েছিল। সময়: ৩ মিনিট।</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শ্রেণিকে দ্রুত ৫টি দলে ভাগ করুন এবং প্রতিটি দলকে একটি করে নমুনা ও নিরাপত্তা সরঞ্জাম বিতরণ করুন। কার্যক্রম চলাকালীন প্রতিটি দলের কাছে গিয়ে পর্যবেক্ষণ করুন। এটি একটি Formative Assessment হিসেবে কাজ করবে - শিক্ষার্থীরা কতটা ধারণা আত্মস্থ করেছে তা যাচাই করা যাবে। সময়: ৫ মিনিট।</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কুইজটি মৌখিকভাবে বা লিখিতভাবে পরিচালনা করা যেতে পারে। সময় সীমিত রাখুন - MCQ প্রতি ৩০ সেকেন্ড। সম্পূর্ণ উত্তরমালা (answer key) এই প্রেজেন্টেশনের সাথে প্রদত্ত পৃথক ডকুমেন্টে দেওয়া আছে - উত্তর মিলিয়ে দ্রুত ফিডব্যাক দিন। সময়: ৫ মিনিট।</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বাড়ির কাজ বিস্তারিতভাবে বুঝিয়ে দিন এবং জমা দেওয়ার সময়সীমা জানিয়ে দিন। অনুসন্ধানমূলক কাজের জন্য শিক্ষার্থীদের নির্ভরযোগ্য উৎস ব্যবহার করতে উৎসাহিত করুন। সময়: ২ মিনিট।</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সারসংক্ষেপ স্লাইডে পুরো সেশনের মূল ধারণাগুলো দ্রুত পুনরাবৃত্তি করুন। শিক্ষার্থীদের নিজের ভাষায় এক বাক্যে সারসংক্ষেপ বলতে বলুন (Exit ticket)। সময়: ৩ মিনিট।</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প্রশ্ন করতে উৎসাহিত করুন। যদি কেউ প্রশ্ন না করে, নমুনা প্রশ্নগুলো নিজে থেকে তুলে ধরে আলোচনা শুরু করুন। সম্ভাব্য প্রশ্ন ও উত্তরের বিস্তারিত তালিকা পৃথক ডকুমেন্টে দেওয়া আছে। সময়: ৪ মিনিট।</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সবাইকে তাদের অংশগ্রহণ ও মনোযোগের জন্য ধন্যবাদ জানান। প্রয়োজনে যোগাযোগের তথ্য দিন এবং বাড়ির কাজ জমা দেওয়ার সময়সীমা আরেকবার মনে করিয়ে দিন। সময়: ১ মিনিট।</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94B"/>
        </a:solidFill>
        <a:effectLst/>
      </p:bgPr>
    </p:bg>
    <p:spTree>
      <p:nvGrpSpPr>
        <p:cNvPr id="1" name=""/>
        <p:cNvGrpSpPr/>
        <p:nvPr/>
      </p:nvGrpSpPr>
      <p:grpSpPr>
        <a:xfrm>
          <a:off x="0" y="0"/>
          <a:ext cx="0" cy="0"/>
          <a:chOff x="0" y="0"/>
          <a:chExt cx="0" cy="0"/>
        </a:xfrm>
      </p:grpSpPr>
      <p:sp>
        <p:nvSpPr>
          <p:cNvPr id="2" name="Shape 0"/>
          <p:cNvSpPr/>
          <p:nvPr/>
        </p:nvSpPr>
        <p:spPr>
          <a:xfrm>
            <a:off x="9692640" y="-1463040"/>
            <a:ext cx="4754880" cy="4754880"/>
          </a:xfrm>
          <a:prstGeom prst="ellipse">
            <a:avLst/>
          </a:prstGeom>
          <a:solidFill>
            <a:srgbClr val="1E3A63"/>
          </a:solidFill>
          <a:ln/>
        </p:spPr>
      </p:sp>
      <p:sp>
        <p:nvSpPr>
          <p:cNvPr id="3" name="Shape 1"/>
          <p:cNvSpPr/>
          <p:nvPr/>
        </p:nvSpPr>
        <p:spPr>
          <a:xfrm>
            <a:off x="-1645920" y="4572000"/>
            <a:ext cx="4023360" cy="4023360"/>
          </a:xfrm>
          <a:prstGeom prst="ellipse">
            <a:avLst/>
          </a:prstGeom>
          <a:solidFill>
            <a:srgbClr val="1E3A63"/>
          </a:solidFill>
          <a:ln/>
        </p:spPr>
      </p:sp>
      <p:sp>
        <p:nvSpPr>
          <p:cNvPr id="4" name="Shape 2"/>
          <p:cNvSpPr/>
          <p:nvPr/>
        </p:nvSpPr>
        <p:spPr>
          <a:xfrm>
            <a:off x="868680" y="777240"/>
            <a:ext cx="960120" cy="960120"/>
          </a:xfrm>
          <a:prstGeom prst="ellipse">
            <a:avLst/>
          </a:prstGeom>
          <a:solidFill>
            <a:srgbClr val="E8720C"/>
          </a:solidFill>
          <a:ln/>
        </p:spPr>
      </p:sp>
      <p:pic>
        <p:nvPicPr>
          <p:cNvPr id="5"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311" y="1026871"/>
            <a:ext cx="460858" cy="460858"/>
          </a:xfrm>
          <a:prstGeom prst="rect">
            <a:avLst/>
          </a:prstGeom>
        </p:spPr>
      </p:pic>
      <p:sp>
        <p:nvSpPr>
          <p:cNvPr id="6" name="Text 3"/>
          <p:cNvSpPr/>
          <p:nvPr/>
        </p:nvSpPr>
        <p:spPr>
          <a:xfrm>
            <a:off x="868680" y="1965960"/>
            <a:ext cx="9144000" cy="365760"/>
          </a:xfrm>
          <a:prstGeom prst="rect">
            <a:avLst/>
          </a:prstGeom>
          <a:noFill/>
          <a:ln/>
        </p:spPr>
        <p:txBody>
          <a:bodyPr wrap="square" lIns="0" tIns="0" rIns="0" bIns="0" rtlCol="0" anchor="ctr"/>
          <a:lstStyle/>
          <a:p>
            <a:pPr marL="0" indent="0">
              <a:buNone/>
            </a:pPr>
            <a:r>
              <a:rPr lang="en-US" sz="1500" b="1" dirty="0">
                <a:solidFill>
                  <a:srgbClr val="F2A93B"/>
                </a:solidFill>
                <a:latin typeface="Nirmala UI" pitchFamily="34" charset="0"/>
                <a:ea typeface="Nirmala UI" pitchFamily="34" charset="-122"/>
                <a:cs typeface="Nirmala UI" pitchFamily="34" charset="-120"/>
              </a:rPr>
              <a:t>বিশ্লেষণী রসায়ন  •  ব্যবহারিক সেশন</a:t>
            </a:r>
            <a:endParaRPr lang="en-US" sz="1500" dirty="0"/>
          </a:p>
        </p:txBody>
      </p:sp>
      <p:sp>
        <p:nvSpPr>
          <p:cNvPr id="7" name="Text 4"/>
          <p:cNvSpPr/>
          <p:nvPr/>
        </p:nvSpPr>
        <p:spPr>
          <a:xfrm>
            <a:off x="822960" y="2331720"/>
            <a:ext cx="10515600" cy="1005840"/>
          </a:xfrm>
          <a:prstGeom prst="rect">
            <a:avLst/>
          </a:prstGeom>
          <a:noFill/>
          <a:ln/>
        </p:spPr>
        <p:txBody>
          <a:bodyPr wrap="square" lIns="0" tIns="0" rIns="0" bIns="0" rtlCol="0" anchor="ctr"/>
          <a:lstStyle/>
          <a:p>
            <a:pPr marL="0" indent="0">
              <a:buNone/>
            </a:pPr>
            <a:r>
              <a:rPr lang="en-US" sz="5400" b="1" dirty="0">
                <a:solidFill>
                  <a:srgbClr val="FFFFFF"/>
                </a:solidFill>
                <a:latin typeface="Nirmala UI" pitchFamily="34" charset="0"/>
                <a:ea typeface="Nirmala UI" pitchFamily="34" charset="-122"/>
                <a:cs typeface="Nirmala UI" pitchFamily="34" charset="-120"/>
              </a:rPr>
              <a:t>শিখা পরীক্ষা</a:t>
            </a:r>
            <a:endParaRPr lang="en-US" sz="5400" dirty="0"/>
          </a:p>
        </p:txBody>
      </p:sp>
      <p:sp>
        <p:nvSpPr>
          <p:cNvPr id="8" name="Text 5"/>
          <p:cNvSpPr/>
          <p:nvPr/>
        </p:nvSpPr>
        <p:spPr>
          <a:xfrm>
            <a:off x="868680" y="3246120"/>
            <a:ext cx="10058400" cy="502920"/>
          </a:xfrm>
          <a:prstGeom prst="rect">
            <a:avLst/>
          </a:prstGeom>
          <a:noFill/>
          <a:ln/>
        </p:spPr>
        <p:txBody>
          <a:bodyPr wrap="square" lIns="0" tIns="0" rIns="0" bIns="0" rtlCol="0" anchor="ctr"/>
          <a:lstStyle/>
          <a:p>
            <a:pPr marL="0" indent="0">
              <a:buNone/>
            </a:pPr>
            <a:r>
              <a:rPr lang="en-US" sz="2000" i="1" dirty="0">
                <a:solidFill>
                  <a:srgbClr val="C9D6E8"/>
                </a:solidFill>
                <a:latin typeface="Calibri" pitchFamily="34" charset="0"/>
                <a:ea typeface="Calibri" pitchFamily="34" charset="-122"/>
                <a:cs typeface="Calibri" pitchFamily="34" charset="-120"/>
              </a:rPr>
              <a:t>Flame Test in Analytical Chemistry</a:t>
            </a:r>
            <a:endParaRPr lang="en-US" sz="2000" dirty="0"/>
          </a:p>
        </p:txBody>
      </p:sp>
      <p:sp>
        <p:nvSpPr>
          <p:cNvPr id="9" name="Shape 6"/>
          <p:cNvSpPr/>
          <p:nvPr/>
        </p:nvSpPr>
        <p:spPr>
          <a:xfrm>
            <a:off x="822960" y="4206240"/>
            <a:ext cx="6035040" cy="1920240"/>
          </a:xfrm>
          <a:prstGeom prst="roundRect">
            <a:avLst>
              <a:gd name="adj" fmla="val 3810"/>
            </a:avLst>
          </a:prstGeom>
          <a:solidFill>
            <a:srgbClr val="1E3A63"/>
          </a:solidFill>
          <a:ln w="9525">
            <a:solidFill>
              <a:srgbClr val="D7E1EC"/>
            </a:solidFill>
            <a:prstDash val="solid"/>
          </a:ln>
          <a:effectLst>
            <a:outerShdw blurRad="101600" dist="38100" dir="5400000" algn="bl" rotWithShape="0">
              <a:srgbClr val="13294B">
                <a:alpha val="10000"/>
              </a:srgbClr>
            </a:outerShdw>
          </a:effectLst>
        </p:spPr>
      </p:sp>
      <p:sp>
        <p:nvSpPr>
          <p:cNvPr id="10" name="Text 7"/>
          <p:cNvSpPr/>
          <p:nvPr/>
        </p:nvSpPr>
        <p:spPr>
          <a:xfrm>
            <a:off x="1143000" y="4434840"/>
            <a:ext cx="5486400" cy="1463040"/>
          </a:xfrm>
          <a:prstGeom prst="rect">
            <a:avLst/>
          </a:prstGeom>
          <a:noFill/>
          <a:ln/>
        </p:spPr>
        <p:txBody>
          <a:bodyPr wrap="square" lIns="0" tIns="0" rIns="0" bIns="0" rtlCol="0" anchor="t"/>
          <a:lstStyle/>
          <a:p>
            <a:pPr marL="0" indent="0">
              <a:lnSpc>
                <a:spcPct val="120000"/>
              </a:lnSpc>
              <a:buNone/>
            </a:pPr>
            <a:r>
              <a:rPr lang="en-US" sz="2000" b="1" dirty="0">
                <a:solidFill>
                  <a:srgbClr val="FFFFFF"/>
                </a:solidFill>
                <a:latin typeface="Nirmala UI" pitchFamily="34" charset="0"/>
                <a:ea typeface="Nirmala UI" pitchFamily="34" charset="-122"/>
                <a:cs typeface="Nirmala UI" pitchFamily="34" charset="-120"/>
              </a:rPr>
              <a:t>রাম দাস পাল</a:t>
            </a:r>
            <a:endParaRPr lang="en-US" sz="2000" dirty="0"/>
          </a:p>
          <a:p>
            <a:pPr marL="0" indent="0">
              <a:lnSpc>
                <a:spcPct val="120000"/>
              </a:lnSpc>
              <a:buNone/>
            </a:pPr>
            <a:r>
              <a:rPr lang="en-US" sz="1400" dirty="0">
                <a:solidFill>
                  <a:srgbClr val="C9D6E8"/>
                </a:solidFill>
                <a:latin typeface="Nirmala UI" pitchFamily="34" charset="0"/>
                <a:ea typeface="Nirmala UI" pitchFamily="34" charset="-122"/>
                <a:cs typeface="Nirmala UI" pitchFamily="34" charset="-120"/>
              </a:rPr>
              <a:t>সহকারী অধ্যাপক, রসায়ন বিজ্ঞান</a:t>
            </a:r>
            <a:endParaRPr lang="en-US" sz="2000" dirty="0"/>
          </a:p>
          <a:p>
            <a:pPr marL="0" indent="0">
              <a:lnSpc>
                <a:spcPct val="120000"/>
              </a:lnSpc>
              <a:buNone/>
            </a:pPr>
            <a:r>
              <a:rPr lang="en-US" sz="1400" dirty="0">
                <a:solidFill>
                  <a:srgbClr val="C9D6E8"/>
                </a:solidFill>
                <a:latin typeface="Nirmala UI" pitchFamily="34" charset="0"/>
                <a:ea typeface="Nirmala UI" pitchFamily="34" charset="-122"/>
                <a:cs typeface="Nirmala UI" pitchFamily="34" charset="-120"/>
              </a:rPr>
              <a:t>ধোবাউড়া মহিলা কলেজ, ধোবাউড়া, ময়মনসিংহ</a:t>
            </a:r>
            <a:endParaRPr lang="en-US" sz="2000" dirty="0"/>
          </a:p>
        </p:txBody>
      </p:sp>
      <p:sp>
        <p:nvSpPr>
          <p:cNvPr id="11" name="Text 8"/>
          <p:cNvSpPr/>
          <p:nvPr/>
        </p:nvSpPr>
        <p:spPr>
          <a:xfrm>
            <a:off x="822960" y="6263640"/>
            <a:ext cx="10058400" cy="365760"/>
          </a:xfrm>
          <a:prstGeom prst="rect">
            <a:avLst/>
          </a:prstGeom>
          <a:noFill/>
          <a:ln/>
        </p:spPr>
        <p:txBody>
          <a:bodyPr wrap="square" lIns="0" tIns="0" rIns="0" bIns="0" rtlCol="0" anchor="ctr"/>
          <a:lstStyle/>
          <a:p>
            <a:pPr marL="0" indent="0">
              <a:buNone/>
            </a:pPr>
            <a:r>
              <a:rPr lang="en-US" sz="1400" i="1" dirty="0">
                <a:solidFill>
                  <a:srgbClr val="F2A93B"/>
                </a:solidFill>
                <a:latin typeface="Nirmala UI" pitchFamily="34" charset="0"/>
                <a:ea typeface="Nirmala UI" pitchFamily="34" charset="-122"/>
                <a:cs typeface="Nirmala UI" pitchFamily="34" charset="-120"/>
              </a:rPr>
              <a:t>সকল শিক্ষার্থীকে আন্তরিক শুভেচ্ছা ও স্বাগতম</a:t>
            </a:r>
            <a:endParaRPr lang="en-US" sz="1400" dirty="0"/>
          </a:p>
        </p:txBody>
      </p:sp>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234"/>
    </mc:Choice>
    <mc:Fallback>
      <p:transition spd="slow" advTm="9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LEARNING OUTCOMES</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শিখন উদ্দেশ্য</a:t>
            </a:r>
            <a:endParaRPr lang="en-US" sz="2800" dirty="0"/>
          </a:p>
        </p:txBody>
      </p:sp>
      <p:sp>
        <p:nvSpPr>
          <p:cNvPr id="6" name="Text 3"/>
          <p:cNvSpPr/>
          <p:nvPr/>
        </p:nvSpPr>
        <p:spPr>
          <a:xfrm>
            <a:off x="548640" y="1371600"/>
            <a:ext cx="10058400" cy="365760"/>
          </a:xfrm>
          <a:prstGeom prst="rect">
            <a:avLst/>
          </a:prstGeom>
          <a:noFill/>
          <a:ln/>
        </p:spPr>
        <p:txBody>
          <a:bodyPr wrap="square" lIns="0" tIns="0" rIns="0" bIns="0" rtlCol="0" anchor="ctr"/>
          <a:lstStyle/>
          <a:p>
            <a:pPr marL="0" indent="0">
              <a:buNone/>
            </a:pPr>
            <a:r>
              <a:rPr lang="en-US" sz="1400" i="1" dirty="0">
                <a:solidFill>
                  <a:srgbClr val="5B6B7C"/>
                </a:solidFill>
                <a:latin typeface="Nirmala UI" pitchFamily="34" charset="0"/>
                <a:ea typeface="Nirmala UI" pitchFamily="34" charset="-122"/>
                <a:cs typeface="Nirmala UI" pitchFamily="34" charset="-120"/>
              </a:rPr>
              <a:t>এই সেশন শেষে শিক্ষার্থীরা যা করতে পারবে —</a:t>
            </a:r>
            <a:endParaRPr lang="en-US" sz="1400" dirty="0"/>
          </a:p>
        </p:txBody>
      </p:sp>
      <p:sp>
        <p:nvSpPr>
          <p:cNvPr id="7" name="Shape 4"/>
          <p:cNvSpPr/>
          <p:nvPr/>
        </p:nvSpPr>
        <p:spPr>
          <a:xfrm>
            <a:off x="548640" y="1965960"/>
            <a:ext cx="5166360" cy="1874520"/>
          </a:xfrm>
          <a:prstGeom prst="roundRect">
            <a:avLst>
              <a:gd name="adj" fmla="val 3902"/>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8" name="Text 5"/>
          <p:cNvSpPr/>
          <p:nvPr/>
        </p:nvSpPr>
        <p:spPr>
          <a:xfrm>
            <a:off x="777240" y="2130552"/>
            <a:ext cx="1188720" cy="822960"/>
          </a:xfrm>
          <a:prstGeom prst="rect">
            <a:avLst/>
          </a:prstGeom>
          <a:noFill/>
          <a:ln/>
        </p:spPr>
        <p:txBody>
          <a:bodyPr wrap="square" lIns="0" tIns="0" rIns="0" bIns="0" rtlCol="0" anchor="ctr"/>
          <a:lstStyle/>
          <a:p>
            <a:pPr marL="0" indent="0">
              <a:buNone/>
            </a:pPr>
            <a:r>
              <a:rPr lang="en-US" sz="3400" b="1" dirty="0">
                <a:solidFill>
                  <a:srgbClr val="E8720C"/>
                </a:solidFill>
                <a:latin typeface="Calibri" pitchFamily="34" charset="0"/>
                <a:ea typeface="Calibri" pitchFamily="34" charset="-122"/>
                <a:cs typeface="Calibri" pitchFamily="34" charset="-120"/>
              </a:rPr>
              <a:t>০১</a:t>
            </a:r>
            <a:endParaRPr lang="en-US" sz="3400" dirty="0"/>
          </a:p>
        </p:txBody>
      </p:sp>
      <p:sp>
        <p:nvSpPr>
          <p:cNvPr id="9" name="Text 6"/>
          <p:cNvSpPr/>
          <p:nvPr/>
        </p:nvSpPr>
        <p:spPr>
          <a:xfrm>
            <a:off x="777240" y="2880360"/>
            <a:ext cx="4709160" cy="822960"/>
          </a:xfrm>
          <a:prstGeom prst="rect">
            <a:avLst/>
          </a:prstGeom>
          <a:noFill/>
          <a:ln/>
        </p:spPr>
        <p:txBody>
          <a:bodyPr wrap="square" lIns="0" tIns="0" rIns="0" bIns="0" rtlCol="0" anchor="t"/>
          <a:lstStyle/>
          <a:p>
            <a:pPr marL="0" indent="0">
              <a:lnSpc>
                <a:spcPct val="120000"/>
              </a:lnSpc>
              <a:buNone/>
            </a:pPr>
            <a:r>
              <a:rPr lang="en-US" sz="1450" dirty="0">
                <a:solidFill>
                  <a:srgbClr val="1B222C"/>
                </a:solidFill>
                <a:latin typeface="Nirmala UI" pitchFamily="34" charset="0"/>
                <a:ea typeface="Nirmala UI" pitchFamily="34" charset="-122"/>
                <a:cs typeface="Nirmala UI" pitchFamily="34" charset="-120"/>
              </a:rPr>
              <a:t>শিখা পরীক্ষার ধারণা নিজের ভাষায় ব্যাখ্যা করতে পারবে</a:t>
            </a:r>
            <a:endParaRPr lang="en-US" sz="1450" dirty="0"/>
          </a:p>
        </p:txBody>
      </p:sp>
      <p:sp>
        <p:nvSpPr>
          <p:cNvPr id="10" name="Shape 7"/>
          <p:cNvSpPr/>
          <p:nvPr/>
        </p:nvSpPr>
        <p:spPr>
          <a:xfrm>
            <a:off x="6035040" y="1965960"/>
            <a:ext cx="5166360" cy="1874520"/>
          </a:xfrm>
          <a:prstGeom prst="roundRect">
            <a:avLst>
              <a:gd name="adj" fmla="val 3902"/>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11" name="Text 8"/>
          <p:cNvSpPr/>
          <p:nvPr/>
        </p:nvSpPr>
        <p:spPr>
          <a:xfrm>
            <a:off x="6263640" y="2130552"/>
            <a:ext cx="1188720" cy="822960"/>
          </a:xfrm>
          <a:prstGeom prst="rect">
            <a:avLst/>
          </a:prstGeom>
          <a:noFill/>
          <a:ln/>
        </p:spPr>
        <p:txBody>
          <a:bodyPr wrap="square" lIns="0" tIns="0" rIns="0" bIns="0" rtlCol="0" anchor="ctr"/>
          <a:lstStyle/>
          <a:p>
            <a:pPr marL="0" indent="0">
              <a:buNone/>
            </a:pPr>
            <a:r>
              <a:rPr lang="en-US" sz="3400" b="1" dirty="0">
                <a:solidFill>
                  <a:srgbClr val="E8720C"/>
                </a:solidFill>
                <a:latin typeface="Calibri" pitchFamily="34" charset="0"/>
                <a:ea typeface="Calibri" pitchFamily="34" charset="-122"/>
                <a:cs typeface="Calibri" pitchFamily="34" charset="-120"/>
              </a:rPr>
              <a:t>০২</a:t>
            </a:r>
            <a:endParaRPr lang="en-US" sz="3400" dirty="0"/>
          </a:p>
        </p:txBody>
      </p:sp>
      <p:sp>
        <p:nvSpPr>
          <p:cNvPr id="12" name="Text 9"/>
          <p:cNvSpPr/>
          <p:nvPr/>
        </p:nvSpPr>
        <p:spPr>
          <a:xfrm>
            <a:off x="6263640" y="2880360"/>
            <a:ext cx="4709160" cy="822960"/>
          </a:xfrm>
          <a:prstGeom prst="rect">
            <a:avLst/>
          </a:prstGeom>
          <a:noFill/>
          <a:ln/>
        </p:spPr>
        <p:txBody>
          <a:bodyPr wrap="square" lIns="0" tIns="0" rIns="0" bIns="0" rtlCol="0" anchor="t"/>
          <a:lstStyle/>
          <a:p>
            <a:pPr marL="0" indent="0">
              <a:lnSpc>
                <a:spcPct val="120000"/>
              </a:lnSpc>
              <a:buNone/>
            </a:pPr>
            <a:r>
              <a:rPr lang="en-US" sz="1450" dirty="0">
                <a:solidFill>
                  <a:srgbClr val="1B222C"/>
                </a:solidFill>
                <a:latin typeface="Nirmala UI" pitchFamily="34" charset="0"/>
                <a:ea typeface="Nirmala UI" pitchFamily="34" charset="-122"/>
                <a:cs typeface="Nirmala UI" pitchFamily="34" charset="-120"/>
              </a:rPr>
              <a:t>শিখা পরীক্ষার বৈজ্ঞানিক নীতি (ইলেকট্রন উত্তেজনা) ব্যাখ্যা করতে পারবে</a:t>
            </a:r>
            <a:endParaRPr lang="en-US" sz="1450" dirty="0"/>
          </a:p>
        </p:txBody>
      </p:sp>
      <p:sp>
        <p:nvSpPr>
          <p:cNvPr id="13" name="Shape 10"/>
          <p:cNvSpPr/>
          <p:nvPr/>
        </p:nvSpPr>
        <p:spPr>
          <a:xfrm>
            <a:off x="548640" y="4114800"/>
            <a:ext cx="5166360" cy="1874520"/>
          </a:xfrm>
          <a:prstGeom prst="roundRect">
            <a:avLst>
              <a:gd name="adj" fmla="val 3902"/>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14" name="Text 11"/>
          <p:cNvSpPr/>
          <p:nvPr/>
        </p:nvSpPr>
        <p:spPr>
          <a:xfrm>
            <a:off x="777240" y="4279392"/>
            <a:ext cx="1188720" cy="822960"/>
          </a:xfrm>
          <a:prstGeom prst="rect">
            <a:avLst/>
          </a:prstGeom>
          <a:noFill/>
          <a:ln/>
        </p:spPr>
        <p:txBody>
          <a:bodyPr wrap="square" lIns="0" tIns="0" rIns="0" bIns="0" rtlCol="0" anchor="ctr"/>
          <a:lstStyle/>
          <a:p>
            <a:pPr marL="0" indent="0">
              <a:buNone/>
            </a:pPr>
            <a:r>
              <a:rPr lang="en-US" sz="3400" b="1" dirty="0">
                <a:solidFill>
                  <a:srgbClr val="E8720C"/>
                </a:solidFill>
                <a:latin typeface="Calibri" pitchFamily="34" charset="0"/>
                <a:ea typeface="Calibri" pitchFamily="34" charset="-122"/>
                <a:cs typeface="Calibri" pitchFamily="34" charset="-120"/>
              </a:rPr>
              <a:t>০৩</a:t>
            </a:r>
            <a:endParaRPr lang="en-US" sz="3400" dirty="0"/>
          </a:p>
        </p:txBody>
      </p:sp>
      <p:sp>
        <p:nvSpPr>
          <p:cNvPr id="15" name="Text 12"/>
          <p:cNvSpPr/>
          <p:nvPr/>
        </p:nvSpPr>
        <p:spPr>
          <a:xfrm>
            <a:off x="777240" y="5029200"/>
            <a:ext cx="4709160" cy="822960"/>
          </a:xfrm>
          <a:prstGeom prst="rect">
            <a:avLst/>
          </a:prstGeom>
          <a:noFill/>
          <a:ln/>
        </p:spPr>
        <p:txBody>
          <a:bodyPr wrap="square" lIns="0" tIns="0" rIns="0" bIns="0" rtlCol="0" anchor="t"/>
          <a:lstStyle/>
          <a:p>
            <a:pPr marL="0" indent="0">
              <a:lnSpc>
                <a:spcPct val="120000"/>
              </a:lnSpc>
              <a:buNone/>
            </a:pPr>
            <a:r>
              <a:rPr lang="en-US" sz="1450" dirty="0">
                <a:solidFill>
                  <a:srgbClr val="1B222C"/>
                </a:solidFill>
                <a:latin typeface="Nirmala UI" pitchFamily="34" charset="0"/>
                <a:ea typeface="Nirmala UI" pitchFamily="34" charset="-122"/>
                <a:cs typeface="Nirmala UI" pitchFamily="34" charset="-120"/>
              </a:rPr>
              <a:t>বিভিন্ন ধাতব আয়নের শিখার নির্দিষ্ট রং শনাক্ত করতে পারবে</a:t>
            </a:r>
            <a:endParaRPr lang="en-US" sz="1450" dirty="0"/>
          </a:p>
        </p:txBody>
      </p:sp>
      <p:sp>
        <p:nvSpPr>
          <p:cNvPr id="16" name="Shape 13"/>
          <p:cNvSpPr/>
          <p:nvPr/>
        </p:nvSpPr>
        <p:spPr>
          <a:xfrm>
            <a:off x="6035040" y="4114800"/>
            <a:ext cx="5166360" cy="1874520"/>
          </a:xfrm>
          <a:prstGeom prst="roundRect">
            <a:avLst>
              <a:gd name="adj" fmla="val 3902"/>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17" name="Text 14"/>
          <p:cNvSpPr/>
          <p:nvPr/>
        </p:nvSpPr>
        <p:spPr>
          <a:xfrm>
            <a:off x="6263640" y="4279392"/>
            <a:ext cx="1188720" cy="822960"/>
          </a:xfrm>
          <a:prstGeom prst="rect">
            <a:avLst/>
          </a:prstGeom>
          <a:noFill/>
          <a:ln/>
        </p:spPr>
        <p:txBody>
          <a:bodyPr wrap="square" lIns="0" tIns="0" rIns="0" bIns="0" rtlCol="0" anchor="ctr"/>
          <a:lstStyle/>
          <a:p>
            <a:pPr marL="0" indent="0">
              <a:buNone/>
            </a:pPr>
            <a:r>
              <a:rPr lang="en-US" sz="3400" b="1" dirty="0">
                <a:solidFill>
                  <a:srgbClr val="E8720C"/>
                </a:solidFill>
                <a:latin typeface="Calibri" pitchFamily="34" charset="0"/>
                <a:ea typeface="Calibri" pitchFamily="34" charset="-122"/>
                <a:cs typeface="Calibri" pitchFamily="34" charset="-120"/>
              </a:rPr>
              <a:t>০৪</a:t>
            </a:r>
            <a:endParaRPr lang="en-US" sz="3400" dirty="0"/>
          </a:p>
        </p:txBody>
      </p:sp>
      <p:sp>
        <p:nvSpPr>
          <p:cNvPr id="18" name="Text 15"/>
          <p:cNvSpPr/>
          <p:nvPr/>
        </p:nvSpPr>
        <p:spPr>
          <a:xfrm>
            <a:off x="6263640" y="5029200"/>
            <a:ext cx="4709160" cy="822960"/>
          </a:xfrm>
          <a:prstGeom prst="rect">
            <a:avLst/>
          </a:prstGeom>
          <a:noFill/>
          <a:ln/>
        </p:spPr>
        <p:txBody>
          <a:bodyPr wrap="square" lIns="0" tIns="0" rIns="0" bIns="0" rtlCol="0" anchor="t"/>
          <a:lstStyle/>
          <a:p>
            <a:pPr marL="0" indent="0">
              <a:lnSpc>
                <a:spcPct val="120000"/>
              </a:lnSpc>
              <a:buNone/>
            </a:pPr>
            <a:r>
              <a:rPr lang="en-US" sz="1450" dirty="0">
                <a:solidFill>
                  <a:srgbClr val="1B222C"/>
                </a:solidFill>
                <a:latin typeface="Nirmala UI" pitchFamily="34" charset="0"/>
                <a:ea typeface="Nirmala UI" pitchFamily="34" charset="-122"/>
                <a:cs typeface="Nirmala UI" pitchFamily="34" charset="-120"/>
              </a:rPr>
              <a:t>পরীক্ষার ব্যবহারিক প্রয়োগ ও সীমাবদ্ধতা বিশ্লেষণ করতে পারবে</a:t>
            </a:r>
            <a:endParaRPr lang="en-US" sz="1450" dirty="0"/>
          </a:p>
        </p:txBody>
      </p:sp>
      <p:sp>
        <p:nvSpPr>
          <p:cNvPr id="19" name="Text 16"/>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20" name="Text 17"/>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2</a:t>
            </a:r>
            <a:endParaRPr lang="en-US" sz="1000" dirty="0"/>
          </a:p>
        </p:txBody>
      </p:sp>
      <p:pic>
        <p:nvPicPr>
          <p:cNvPr id="22" name="Audio 2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242"/>
    </mc:Choice>
    <mc:Fallback>
      <p:transition spd="slow" advTm="72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INTRODUCTION</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বিশ্লেষণী রসায়নের পরিচয়</a:t>
            </a:r>
            <a:endParaRPr lang="en-US" sz="2800" dirty="0"/>
          </a:p>
        </p:txBody>
      </p:sp>
      <p:sp>
        <p:nvSpPr>
          <p:cNvPr id="6" name="Shape 3"/>
          <p:cNvSpPr/>
          <p:nvPr/>
        </p:nvSpPr>
        <p:spPr>
          <a:xfrm>
            <a:off x="548640" y="1417320"/>
            <a:ext cx="6035040" cy="4663440"/>
          </a:xfrm>
          <a:prstGeom prst="roundRect">
            <a:avLst>
              <a:gd name="adj" fmla="val 1569"/>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7" name="Text 4"/>
          <p:cNvSpPr/>
          <p:nvPr/>
        </p:nvSpPr>
        <p:spPr>
          <a:xfrm>
            <a:off x="868680" y="1645920"/>
            <a:ext cx="5486400" cy="365760"/>
          </a:xfrm>
          <a:prstGeom prst="rect">
            <a:avLst/>
          </a:prstGeom>
          <a:noFill/>
          <a:ln/>
        </p:spPr>
        <p:txBody>
          <a:bodyPr wrap="square" lIns="0" tIns="0" rIns="0" bIns="0" rtlCol="0" anchor="ctr"/>
          <a:lstStyle/>
          <a:p>
            <a:pPr marL="0" indent="0">
              <a:buNone/>
            </a:pPr>
            <a:r>
              <a:rPr lang="en-US" sz="1800" b="1" dirty="0">
                <a:solidFill>
                  <a:srgbClr val="13294B"/>
                </a:solidFill>
                <a:latin typeface="Nirmala UI" pitchFamily="34" charset="0"/>
                <a:ea typeface="Nirmala UI" pitchFamily="34" charset="-122"/>
                <a:cs typeface="Nirmala UI" pitchFamily="34" charset="-120"/>
              </a:rPr>
              <a:t>বিশ্লেষণী রসায়ন কী?</a:t>
            </a:r>
            <a:endParaRPr lang="en-US" sz="1800" dirty="0"/>
          </a:p>
        </p:txBody>
      </p:sp>
      <p:sp>
        <p:nvSpPr>
          <p:cNvPr id="8" name="Text 5"/>
          <p:cNvSpPr/>
          <p:nvPr/>
        </p:nvSpPr>
        <p:spPr>
          <a:xfrm>
            <a:off x="868680" y="2103120"/>
            <a:ext cx="5394960" cy="3840480"/>
          </a:xfrm>
          <a:prstGeom prst="rect">
            <a:avLst/>
          </a:prstGeom>
          <a:noFill/>
          <a:ln/>
        </p:spPr>
        <p:txBody>
          <a:bodyPr wrap="square" lIns="0" tIns="0" rIns="0" bIns="0" rtlCol="0" anchor="t"/>
          <a:lstStyle/>
          <a:p>
            <a:pPr marL="228600" indent="-228600">
              <a:lnSpc>
                <a:spcPct val="115000"/>
              </a:lnSpc>
              <a:spcAft>
                <a:spcPts val="1600"/>
              </a:spcAft>
              <a:buSzPct val="100000"/>
              <a:buChar char="●"/>
            </a:pPr>
            <a:r>
              <a:rPr lang="en-US" sz="1550" dirty="0">
                <a:solidFill>
                  <a:srgbClr val="1B222C"/>
                </a:solidFill>
                <a:latin typeface="Nirmala UI" pitchFamily="34" charset="0"/>
                <a:ea typeface="Nirmala UI" pitchFamily="34" charset="-122"/>
                <a:cs typeface="Nirmala UI" pitchFamily="34" charset="-120"/>
              </a:rPr>
              <a:t>রসায়নের যে শাখায় কোনো পদার্থের উপাদান ও পরিমাণ নির্ণয় করা হয়</a:t>
            </a:r>
            <a:endParaRPr lang="en-US" sz="1550" dirty="0"/>
          </a:p>
          <a:p>
            <a:pPr marL="228600" indent="-228600">
              <a:lnSpc>
                <a:spcPct val="115000"/>
              </a:lnSpc>
              <a:spcAft>
                <a:spcPts val="1600"/>
              </a:spcAft>
              <a:buSzPct val="100000"/>
              <a:buChar char="●"/>
            </a:pPr>
            <a:r>
              <a:rPr lang="en-US" sz="1550" dirty="0">
                <a:solidFill>
                  <a:srgbClr val="1B222C"/>
                </a:solidFill>
                <a:latin typeface="Nirmala UI" pitchFamily="34" charset="0"/>
                <a:ea typeface="Nirmala UI" pitchFamily="34" charset="-122"/>
                <a:cs typeface="Nirmala UI" pitchFamily="34" charset="-120"/>
              </a:rPr>
              <a:t>গুণগত বিশ্লেষণ: কোন উপাদান আছে তা শনাক্তকরণ</a:t>
            </a:r>
            <a:endParaRPr lang="en-US" sz="1550" dirty="0"/>
          </a:p>
          <a:p>
            <a:pPr marL="228600" indent="-228600">
              <a:lnSpc>
                <a:spcPct val="115000"/>
              </a:lnSpc>
              <a:spcAft>
                <a:spcPts val="1600"/>
              </a:spcAft>
              <a:buSzPct val="100000"/>
              <a:buChar char="●"/>
            </a:pPr>
            <a:r>
              <a:rPr lang="en-US" sz="1550" dirty="0">
                <a:solidFill>
                  <a:srgbClr val="1B222C"/>
                </a:solidFill>
                <a:latin typeface="Nirmala UI" pitchFamily="34" charset="0"/>
                <a:ea typeface="Nirmala UI" pitchFamily="34" charset="-122"/>
                <a:cs typeface="Nirmala UI" pitchFamily="34" charset="-120"/>
              </a:rPr>
              <a:t>পরিমাণগত বিশ্লেষণ: উপাদানের পরিমাণ নির্ণয়</a:t>
            </a:r>
            <a:endParaRPr lang="en-US" sz="1550" dirty="0"/>
          </a:p>
          <a:p>
            <a:pPr marL="228600" indent="-228600">
              <a:lnSpc>
                <a:spcPct val="115000"/>
              </a:lnSpc>
              <a:spcAft>
                <a:spcPts val="1600"/>
              </a:spcAft>
              <a:buSzPct val="100000"/>
              <a:buChar char="●"/>
            </a:pPr>
            <a:r>
              <a:rPr lang="en-US" sz="1550" dirty="0">
                <a:solidFill>
                  <a:srgbClr val="1B222C"/>
                </a:solidFill>
                <a:latin typeface="Nirmala UI" pitchFamily="34" charset="0"/>
                <a:ea typeface="Nirmala UI" pitchFamily="34" charset="-122"/>
                <a:cs typeface="Nirmala UI" pitchFamily="34" charset="-120"/>
              </a:rPr>
              <a:t>শিখা পরীক্ষা একটি সহজ ও দ্রুত গুণগত বিশ্লেষণ পদ্ধতি</a:t>
            </a:r>
            <a:endParaRPr lang="en-US" sz="1550" dirty="0"/>
          </a:p>
        </p:txBody>
      </p:sp>
      <p:sp>
        <p:nvSpPr>
          <p:cNvPr id="9" name="Shape 6"/>
          <p:cNvSpPr/>
          <p:nvPr/>
        </p:nvSpPr>
        <p:spPr>
          <a:xfrm>
            <a:off x="6858000" y="1417320"/>
            <a:ext cx="4800600" cy="1417320"/>
          </a:xfrm>
          <a:prstGeom prst="roundRect">
            <a:avLst>
              <a:gd name="adj" fmla="val 516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0" name="Shape 7"/>
          <p:cNvSpPr/>
          <p:nvPr/>
        </p:nvSpPr>
        <p:spPr>
          <a:xfrm>
            <a:off x="7086600" y="1737360"/>
            <a:ext cx="777240" cy="777240"/>
          </a:xfrm>
          <a:prstGeom prst="ellipse">
            <a:avLst/>
          </a:prstGeom>
          <a:solidFill>
            <a:srgbClr val="E8EEF6"/>
          </a:solidFill>
          <a:ln/>
        </p:spPr>
      </p:sp>
      <p:pic>
        <p:nvPicPr>
          <p:cNvPr id="11" name="Image 1"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88682" y="1939442"/>
            <a:ext cx="373075" cy="373075"/>
          </a:xfrm>
          <a:prstGeom prst="rect">
            <a:avLst/>
          </a:prstGeom>
        </p:spPr>
      </p:pic>
      <p:sp>
        <p:nvSpPr>
          <p:cNvPr id="12" name="Text 8"/>
          <p:cNvSpPr/>
          <p:nvPr/>
        </p:nvSpPr>
        <p:spPr>
          <a:xfrm>
            <a:off x="8046720" y="1581912"/>
            <a:ext cx="3474720" cy="365760"/>
          </a:xfrm>
          <a:prstGeom prst="rect">
            <a:avLst/>
          </a:prstGeom>
          <a:noFill/>
          <a:ln/>
        </p:spPr>
        <p:txBody>
          <a:bodyPr wrap="square" lIns="0" tIns="0" rIns="0" bIns="0" rtlCol="0" anchor="ctr"/>
          <a:lstStyle/>
          <a:p>
            <a:pPr marL="0" indent="0">
              <a:buNone/>
            </a:pPr>
            <a:r>
              <a:rPr lang="en-US" sz="1500" b="1" dirty="0">
                <a:solidFill>
                  <a:srgbClr val="13294B"/>
                </a:solidFill>
                <a:latin typeface="Nirmala UI" pitchFamily="34" charset="0"/>
                <a:ea typeface="Nirmala UI" pitchFamily="34" charset="-122"/>
                <a:cs typeface="Nirmala UI" pitchFamily="34" charset="-120"/>
              </a:rPr>
              <a:t>পরিবেশ বিশ্লেষণ</a:t>
            </a:r>
            <a:endParaRPr lang="en-US" sz="1500" dirty="0"/>
          </a:p>
        </p:txBody>
      </p:sp>
      <p:sp>
        <p:nvSpPr>
          <p:cNvPr id="13" name="Text 9"/>
          <p:cNvSpPr/>
          <p:nvPr/>
        </p:nvSpPr>
        <p:spPr>
          <a:xfrm>
            <a:off x="8046720" y="1984248"/>
            <a:ext cx="3474720" cy="640080"/>
          </a:xfrm>
          <a:prstGeom prst="rect">
            <a:avLst/>
          </a:prstGeom>
          <a:noFill/>
          <a:ln/>
        </p:spPr>
        <p:txBody>
          <a:bodyPr wrap="square" lIns="0" tIns="0" rIns="0" bIns="0" rtlCol="0" anchor="ctr"/>
          <a:lstStyle/>
          <a:p>
            <a:pPr marL="0" indent="0">
              <a:buNone/>
            </a:pPr>
            <a:r>
              <a:rPr lang="en-US" sz="1250" dirty="0">
                <a:solidFill>
                  <a:srgbClr val="5B6B7C"/>
                </a:solidFill>
                <a:latin typeface="Nirmala UI" pitchFamily="34" charset="0"/>
                <a:ea typeface="Nirmala UI" pitchFamily="34" charset="-122"/>
                <a:cs typeface="Nirmala UI" pitchFamily="34" charset="-120"/>
              </a:rPr>
              <a:t>পানি ও মাটির গুণমান নির্ণয়</a:t>
            </a:r>
            <a:endParaRPr lang="en-US" sz="1250" dirty="0"/>
          </a:p>
        </p:txBody>
      </p:sp>
      <p:sp>
        <p:nvSpPr>
          <p:cNvPr id="14" name="Shape 10"/>
          <p:cNvSpPr/>
          <p:nvPr/>
        </p:nvSpPr>
        <p:spPr>
          <a:xfrm>
            <a:off x="6858000" y="3017520"/>
            <a:ext cx="4800600" cy="1417320"/>
          </a:xfrm>
          <a:prstGeom prst="roundRect">
            <a:avLst>
              <a:gd name="adj" fmla="val 516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5" name="Shape 11"/>
          <p:cNvSpPr/>
          <p:nvPr/>
        </p:nvSpPr>
        <p:spPr>
          <a:xfrm>
            <a:off x="7086600" y="3337560"/>
            <a:ext cx="777240" cy="777240"/>
          </a:xfrm>
          <a:prstGeom prst="ellipse">
            <a:avLst/>
          </a:prstGeom>
          <a:solidFill>
            <a:srgbClr val="E8EEF6"/>
          </a:solidFill>
          <a:ln/>
        </p:spPr>
      </p:sp>
      <p:pic>
        <p:nvPicPr>
          <p:cNvPr id="16" name="Image 2"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88682" y="3539642"/>
            <a:ext cx="373075" cy="373075"/>
          </a:xfrm>
          <a:prstGeom prst="rect">
            <a:avLst/>
          </a:prstGeom>
        </p:spPr>
      </p:pic>
      <p:sp>
        <p:nvSpPr>
          <p:cNvPr id="17" name="Text 12"/>
          <p:cNvSpPr/>
          <p:nvPr/>
        </p:nvSpPr>
        <p:spPr>
          <a:xfrm>
            <a:off x="8046720" y="3182112"/>
            <a:ext cx="3474720" cy="365760"/>
          </a:xfrm>
          <a:prstGeom prst="rect">
            <a:avLst/>
          </a:prstGeom>
          <a:noFill/>
          <a:ln/>
        </p:spPr>
        <p:txBody>
          <a:bodyPr wrap="square" lIns="0" tIns="0" rIns="0" bIns="0" rtlCol="0" anchor="ctr"/>
          <a:lstStyle/>
          <a:p>
            <a:pPr marL="0" indent="0">
              <a:buNone/>
            </a:pPr>
            <a:r>
              <a:rPr lang="en-US" sz="1500" b="1" dirty="0">
                <a:solidFill>
                  <a:srgbClr val="13294B"/>
                </a:solidFill>
                <a:latin typeface="Nirmala UI" pitchFamily="34" charset="0"/>
                <a:ea typeface="Nirmala UI" pitchFamily="34" charset="-122"/>
                <a:cs typeface="Nirmala UI" pitchFamily="34" charset="-120"/>
              </a:rPr>
              <a:t>ঔষধ শিল্প</a:t>
            </a:r>
            <a:endParaRPr lang="en-US" sz="1500" dirty="0"/>
          </a:p>
        </p:txBody>
      </p:sp>
      <p:sp>
        <p:nvSpPr>
          <p:cNvPr id="18" name="Text 13"/>
          <p:cNvSpPr/>
          <p:nvPr/>
        </p:nvSpPr>
        <p:spPr>
          <a:xfrm>
            <a:off x="8046720" y="3584448"/>
            <a:ext cx="3474720" cy="640080"/>
          </a:xfrm>
          <a:prstGeom prst="rect">
            <a:avLst/>
          </a:prstGeom>
          <a:noFill/>
          <a:ln/>
        </p:spPr>
        <p:txBody>
          <a:bodyPr wrap="square" lIns="0" tIns="0" rIns="0" bIns="0" rtlCol="0" anchor="ctr"/>
          <a:lstStyle/>
          <a:p>
            <a:pPr marL="0" indent="0">
              <a:buNone/>
            </a:pPr>
            <a:r>
              <a:rPr lang="en-US" sz="1250" dirty="0">
                <a:solidFill>
                  <a:srgbClr val="5B6B7C"/>
                </a:solidFill>
                <a:latin typeface="Nirmala UI" pitchFamily="34" charset="0"/>
                <a:ea typeface="Nirmala UI" pitchFamily="34" charset="-122"/>
                <a:cs typeface="Nirmala UI" pitchFamily="34" charset="-120"/>
              </a:rPr>
              <a:t>ঔষধের বিশুদ্ধতা যাচাই</a:t>
            </a:r>
            <a:endParaRPr lang="en-US" sz="1250" dirty="0"/>
          </a:p>
        </p:txBody>
      </p:sp>
      <p:sp>
        <p:nvSpPr>
          <p:cNvPr id="19" name="Shape 14"/>
          <p:cNvSpPr/>
          <p:nvPr/>
        </p:nvSpPr>
        <p:spPr>
          <a:xfrm>
            <a:off x="6858000" y="4617720"/>
            <a:ext cx="4800600" cy="1417320"/>
          </a:xfrm>
          <a:prstGeom prst="roundRect">
            <a:avLst>
              <a:gd name="adj" fmla="val 516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20" name="Shape 15"/>
          <p:cNvSpPr/>
          <p:nvPr/>
        </p:nvSpPr>
        <p:spPr>
          <a:xfrm>
            <a:off x="7086600" y="4937760"/>
            <a:ext cx="777240" cy="777240"/>
          </a:xfrm>
          <a:prstGeom prst="ellipse">
            <a:avLst/>
          </a:prstGeom>
          <a:solidFill>
            <a:srgbClr val="E8EEF6"/>
          </a:solidFill>
          <a:ln/>
        </p:spPr>
      </p:sp>
      <p:pic>
        <p:nvPicPr>
          <p:cNvPr id="21" name="Image 3"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88682" y="5139842"/>
            <a:ext cx="373075" cy="373075"/>
          </a:xfrm>
          <a:prstGeom prst="rect">
            <a:avLst/>
          </a:prstGeom>
        </p:spPr>
      </p:pic>
      <p:sp>
        <p:nvSpPr>
          <p:cNvPr id="22" name="Text 16"/>
          <p:cNvSpPr/>
          <p:nvPr/>
        </p:nvSpPr>
        <p:spPr>
          <a:xfrm>
            <a:off x="8046720" y="4782312"/>
            <a:ext cx="3474720" cy="365760"/>
          </a:xfrm>
          <a:prstGeom prst="rect">
            <a:avLst/>
          </a:prstGeom>
          <a:noFill/>
          <a:ln/>
        </p:spPr>
        <p:txBody>
          <a:bodyPr wrap="square" lIns="0" tIns="0" rIns="0" bIns="0" rtlCol="0" anchor="ctr"/>
          <a:lstStyle/>
          <a:p>
            <a:pPr marL="0" indent="0">
              <a:buNone/>
            </a:pPr>
            <a:r>
              <a:rPr lang="en-US" sz="1500" b="1" dirty="0">
                <a:solidFill>
                  <a:srgbClr val="13294B"/>
                </a:solidFill>
                <a:latin typeface="Nirmala UI" pitchFamily="34" charset="0"/>
                <a:ea typeface="Nirmala UI" pitchFamily="34" charset="-122"/>
                <a:cs typeface="Nirmala UI" pitchFamily="34" charset="-120"/>
              </a:rPr>
              <a:t>ফরেনসিক বিজ্ঞান</a:t>
            </a:r>
            <a:endParaRPr lang="en-US" sz="1500" dirty="0"/>
          </a:p>
        </p:txBody>
      </p:sp>
      <p:sp>
        <p:nvSpPr>
          <p:cNvPr id="23" name="Text 17"/>
          <p:cNvSpPr/>
          <p:nvPr/>
        </p:nvSpPr>
        <p:spPr>
          <a:xfrm>
            <a:off x="8046720" y="5184648"/>
            <a:ext cx="3474720" cy="640080"/>
          </a:xfrm>
          <a:prstGeom prst="rect">
            <a:avLst/>
          </a:prstGeom>
          <a:noFill/>
          <a:ln/>
        </p:spPr>
        <p:txBody>
          <a:bodyPr wrap="square" lIns="0" tIns="0" rIns="0" bIns="0" rtlCol="0" anchor="ctr"/>
          <a:lstStyle/>
          <a:p>
            <a:pPr marL="0" indent="0">
              <a:buNone/>
            </a:pPr>
            <a:r>
              <a:rPr lang="en-US" sz="1250" dirty="0">
                <a:solidFill>
                  <a:srgbClr val="5B6B7C"/>
                </a:solidFill>
                <a:latin typeface="Nirmala UI" pitchFamily="34" charset="0"/>
                <a:ea typeface="Nirmala UI" pitchFamily="34" charset="-122"/>
                <a:cs typeface="Nirmala UI" pitchFamily="34" charset="-120"/>
              </a:rPr>
              <a:t>অপরাধ তদন্তে নমুনা বিশ্লেষণ</a:t>
            </a:r>
            <a:endParaRPr lang="en-US" sz="1250" dirty="0"/>
          </a:p>
        </p:txBody>
      </p:sp>
      <p:sp>
        <p:nvSpPr>
          <p:cNvPr id="24" name="Text 18"/>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25" name="Text 19"/>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3</a:t>
            </a:r>
            <a:endParaRPr lang="en-US" sz="1000" dirty="0"/>
          </a:p>
        </p:txBody>
      </p:sp>
      <p:pic>
        <p:nvPicPr>
          <p:cNvPr id="27" name="Audio 2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767"/>
    </mc:Choice>
    <mc:Fallback>
      <p:transition spd="slow" advTm="8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DEFINITION</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শিখা পরীক্ষা কী?</a:t>
            </a:r>
            <a:endParaRPr lang="en-US" sz="2800" dirty="0"/>
          </a:p>
        </p:txBody>
      </p:sp>
      <p:sp>
        <p:nvSpPr>
          <p:cNvPr id="6" name="Shape 3"/>
          <p:cNvSpPr/>
          <p:nvPr/>
        </p:nvSpPr>
        <p:spPr>
          <a:xfrm>
            <a:off x="548640" y="1508760"/>
            <a:ext cx="11064240" cy="1737360"/>
          </a:xfrm>
          <a:prstGeom prst="roundRect">
            <a:avLst>
              <a:gd name="adj" fmla="val 4211"/>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7" name="Text 4"/>
          <p:cNvSpPr/>
          <p:nvPr/>
        </p:nvSpPr>
        <p:spPr>
          <a:xfrm>
            <a:off x="914400" y="1737360"/>
            <a:ext cx="10332720" cy="1280160"/>
          </a:xfrm>
          <a:prstGeom prst="rect">
            <a:avLst/>
          </a:prstGeom>
          <a:noFill/>
          <a:ln/>
        </p:spPr>
        <p:txBody>
          <a:bodyPr wrap="square" lIns="0" tIns="0" rIns="0" bIns="0" rtlCol="0" anchor="ctr"/>
          <a:lstStyle/>
          <a:p>
            <a:pPr marL="0" indent="0">
              <a:lnSpc>
                <a:spcPct val="125000"/>
              </a:lnSpc>
              <a:buNone/>
            </a:pPr>
            <a:r>
              <a:rPr lang="en-US" sz="1700" dirty="0">
                <a:solidFill>
                  <a:srgbClr val="1B222C"/>
                </a:solidFill>
                <a:latin typeface="Nirmala UI" pitchFamily="34" charset="0"/>
                <a:ea typeface="Nirmala UI" pitchFamily="34" charset="-122"/>
                <a:cs typeface="Nirmala UI" pitchFamily="34" charset="-120"/>
              </a:rPr>
              <a:t>শিখা পরীক্ষা হলো একটি সরল গুণগত বিশ্লেষণ পদ্ধতি, যেখানে কোনো ধাতব লবণকে বুনসেন বার্নারের বর্ণহীন শিখায় প্রবেশ করালে ধাতব আয়ন নির্দিষ্ট রঙের শিখা সৃষ্টি করে, যা দিয়ে ধাতুটি শনাক্ত করা যায়।</a:t>
            </a:r>
            <a:endParaRPr lang="en-US" sz="1700" dirty="0"/>
          </a:p>
        </p:txBody>
      </p:sp>
      <p:sp>
        <p:nvSpPr>
          <p:cNvPr id="8" name="Shape 5"/>
          <p:cNvSpPr/>
          <p:nvPr/>
        </p:nvSpPr>
        <p:spPr>
          <a:xfrm>
            <a:off x="548640" y="3520440"/>
            <a:ext cx="3520440" cy="2514600"/>
          </a:xfrm>
          <a:prstGeom prst="roundRect">
            <a:avLst>
              <a:gd name="adj" fmla="val 2909"/>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9" name="Shape 6"/>
          <p:cNvSpPr/>
          <p:nvPr/>
        </p:nvSpPr>
        <p:spPr>
          <a:xfrm>
            <a:off x="777240" y="3749040"/>
            <a:ext cx="685800" cy="685800"/>
          </a:xfrm>
          <a:prstGeom prst="ellipse">
            <a:avLst/>
          </a:prstGeom>
          <a:solidFill>
            <a:srgbClr val="E8EEF6"/>
          </a:solidFill>
          <a:ln/>
        </p:spPr>
      </p:sp>
      <p:pic>
        <p:nvPicPr>
          <p:cNvPr id="10" name="Image 1"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5548" y="3927348"/>
            <a:ext cx="329184" cy="329184"/>
          </a:xfrm>
          <a:prstGeom prst="rect">
            <a:avLst/>
          </a:prstGeom>
        </p:spPr>
      </p:pic>
      <p:sp>
        <p:nvSpPr>
          <p:cNvPr id="11" name="Text 7"/>
          <p:cNvSpPr/>
          <p:nvPr/>
        </p:nvSpPr>
        <p:spPr>
          <a:xfrm>
            <a:off x="777240" y="4572000"/>
            <a:ext cx="3063240" cy="365760"/>
          </a:xfrm>
          <a:prstGeom prst="rect">
            <a:avLst/>
          </a:prstGeom>
          <a:noFill/>
          <a:ln/>
        </p:spPr>
        <p:txBody>
          <a:bodyPr wrap="square" lIns="0" tIns="0" rIns="0" bIns="0" rtlCol="0" anchor="ctr"/>
          <a:lstStyle/>
          <a:p>
            <a:pPr marL="0" indent="0">
              <a:buNone/>
            </a:pPr>
            <a:r>
              <a:rPr lang="en-US" sz="1600" b="1" dirty="0">
                <a:solidFill>
                  <a:srgbClr val="13294B"/>
                </a:solidFill>
                <a:latin typeface="Nirmala UI" pitchFamily="34" charset="0"/>
                <a:ea typeface="Nirmala UI" pitchFamily="34" charset="-122"/>
                <a:cs typeface="Nirmala UI" pitchFamily="34" charset="-120"/>
              </a:rPr>
              <a:t>দ্রুত ও সহজ</a:t>
            </a:r>
            <a:endParaRPr lang="en-US" sz="1600" dirty="0"/>
          </a:p>
        </p:txBody>
      </p:sp>
      <p:sp>
        <p:nvSpPr>
          <p:cNvPr id="12" name="Text 8"/>
          <p:cNvSpPr/>
          <p:nvPr/>
        </p:nvSpPr>
        <p:spPr>
          <a:xfrm>
            <a:off x="777240" y="4983480"/>
            <a:ext cx="3063240" cy="868680"/>
          </a:xfrm>
          <a:prstGeom prst="rect">
            <a:avLst/>
          </a:prstGeom>
          <a:noFill/>
          <a:ln/>
        </p:spPr>
        <p:txBody>
          <a:bodyPr wrap="square" lIns="0" tIns="0" rIns="0" bIns="0" rtlCol="0" anchor="ctr"/>
          <a:lstStyle/>
          <a:p>
            <a:pPr marL="0" indent="0">
              <a:lnSpc>
                <a:spcPct val="120000"/>
              </a:lnSpc>
              <a:buNone/>
            </a:pPr>
            <a:r>
              <a:rPr lang="en-US" sz="1300" dirty="0">
                <a:solidFill>
                  <a:srgbClr val="5B6B7C"/>
                </a:solidFill>
                <a:latin typeface="Nirmala UI" pitchFamily="34" charset="0"/>
                <a:ea typeface="Nirmala UI" pitchFamily="34" charset="-122"/>
                <a:cs typeface="Nirmala UI" pitchFamily="34" charset="-120"/>
              </a:rPr>
              <a:t>জটিল যন্ত্রপাতি ছাড়াই মুহূর্তেই ফলাফল পাওয়া যায়</a:t>
            </a:r>
            <a:endParaRPr lang="en-US" sz="1300" dirty="0"/>
          </a:p>
        </p:txBody>
      </p:sp>
      <p:sp>
        <p:nvSpPr>
          <p:cNvPr id="13" name="Shape 9"/>
          <p:cNvSpPr/>
          <p:nvPr/>
        </p:nvSpPr>
        <p:spPr>
          <a:xfrm>
            <a:off x="4343400" y="3520440"/>
            <a:ext cx="3520440" cy="2514600"/>
          </a:xfrm>
          <a:prstGeom prst="roundRect">
            <a:avLst>
              <a:gd name="adj" fmla="val 2909"/>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4" name="Shape 10"/>
          <p:cNvSpPr/>
          <p:nvPr/>
        </p:nvSpPr>
        <p:spPr>
          <a:xfrm>
            <a:off x="4572000" y="3749040"/>
            <a:ext cx="685800" cy="685800"/>
          </a:xfrm>
          <a:prstGeom prst="ellipse">
            <a:avLst/>
          </a:prstGeom>
          <a:solidFill>
            <a:srgbClr val="E8EEF6"/>
          </a:solidFill>
          <a:ln/>
        </p:spPr>
      </p:sp>
      <p:pic>
        <p:nvPicPr>
          <p:cNvPr id="15" name="Image 2"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50308" y="3927348"/>
            <a:ext cx="329184" cy="329184"/>
          </a:xfrm>
          <a:prstGeom prst="rect">
            <a:avLst/>
          </a:prstGeom>
        </p:spPr>
      </p:pic>
      <p:sp>
        <p:nvSpPr>
          <p:cNvPr id="16" name="Text 11"/>
          <p:cNvSpPr/>
          <p:nvPr/>
        </p:nvSpPr>
        <p:spPr>
          <a:xfrm>
            <a:off x="4572000" y="4572000"/>
            <a:ext cx="3063240" cy="365760"/>
          </a:xfrm>
          <a:prstGeom prst="rect">
            <a:avLst/>
          </a:prstGeom>
          <a:noFill/>
          <a:ln/>
        </p:spPr>
        <p:txBody>
          <a:bodyPr wrap="square" lIns="0" tIns="0" rIns="0" bIns="0" rtlCol="0" anchor="ctr"/>
          <a:lstStyle/>
          <a:p>
            <a:pPr marL="0" indent="0">
              <a:buNone/>
            </a:pPr>
            <a:r>
              <a:rPr lang="en-US" sz="1600" b="1" dirty="0">
                <a:solidFill>
                  <a:srgbClr val="13294B"/>
                </a:solidFill>
                <a:latin typeface="Nirmala UI" pitchFamily="34" charset="0"/>
                <a:ea typeface="Nirmala UI" pitchFamily="34" charset="-122"/>
                <a:cs typeface="Nirmala UI" pitchFamily="34" charset="-120"/>
              </a:rPr>
              <a:t>গুণগত পদ্ধতি</a:t>
            </a:r>
            <a:endParaRPr lang="en-US" sz="1600" dirty="0"/>
          </a:p>
        </p:txBody>
      </p:sp>
      <p:sp>
        <p:nvSpPr>
          <p:cNvPr id="17" name="Text 12"/>
          <p:cNvSpPr/>
          <p:nvPr/>
        </p:nvSpPr>
        <p:spPr>
          <a:xfrm>
            <a:off x="4572000" y="4983480"/>
            <a:ext cx="3063240" cy="868680"/>
          </a:xfrm>
          <a:prstGeom prst="rect">
            <a:avLst/>
          </a:prstGeom>
          <a:noFill/>
          <a:ln/>
        </p:spPr>
        <p:txBody>
          <a:bodyPr wrap="square" lIns="0" tIns="0" rIns="0" bIns="0" rtlCol="0" anchor="ctr"/>
          <a:lstStyle/>
          <a:p>
            <a:pPr marL="0" indent="0">
              <a:lnSpc>
                <a:spcPct val="120000"/>
              </a:lnSpc>
              <a:buNone/>
            </a:pPr>
            <a:r>
              <a:rPr lang="en-US" sz="1300" dirty="0">
                <a:solidFill>
                  <a:srgbClr val="5B6B7C"/>
                </a:solidFill>
                <a:latin typeface="Nirmala UI" pitchFamily="34" charset="0"/>
                <a:ea typeface="Nirmala UI" pitchFamily="34" charset="-122"/>
                <a:cs typeface="Nirmala UI" pitchFamily="34" charset="-120"/>
              </a:rPr>
              <a:t>উপাদান শনাক্ত করে, পরিমাণ নয়</a:t>
            </a:r>
            <a:endParaRPr lang="en-US" sz="1300" dirty="0"/>
          </a:p>
        </p:txBody>
      </p:sp>
      <p:sp>
        <p:nvSpPr>
          <p:cNvPr id="18" name="Shape 13"/>
          <p:cNvSpPr/>
          <p:nvPr/>
        </p:nvSpPr>
        <p:spPr>
          <a:xfrm>
            <a:off x="8138160" y="3520440"/>
            <a:ext cx="3520440" cy="2514600"/>
          </a:xfrm>
          <a:prstGeom prst="roundRect">
            <a:avLst>
              <a:gd name="adj" fmla="val 2909"/>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9" name="Shape 14"/>
          <p:cNvSpPr/>
          <p:nvPr/>
        </p:nvSpPr>
        <p:spPr>
          <a:xfrm>
            <a:off x="8366760" y="3749040"/>
            <a:ext cx="685800" cy="685800"/>
          </a:xfrm>
          <a:prstGeom prst="ellipse">
            <a:avLst/>
          </a:prstGeom>
          <a:solidFill>
            <a:srgbClr val="E8EEF6"/>
          </a:solidFill>
          <a:ln/>
        </p:spPr>
      </p:sp>
      <p:pic>
        <p:nvPicPr>
          <p:cNvPr id="20" name="Image 3"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45068" y="3927348"/>
            <a:ext cx="329184" cy="329184"/>
          </a:xfrm>
          <a:prstGeom prst="rect">
            <a:avLst/>
          </a:prstGeom>
        </p:spPr>
      </p:pic>
      <p:sp>
        <p:nvSpPr>
          <p:cNvPr id="21" name="Text 15"/>
          <p:cNvSpPr/>
          <p:nvPr/>
        </p:nvSpPr>
        <p:spPr>
          <a:xfrm>
            <a:off x="8366760" y="4572000"/>
            <a:ext cx="3063240" cy="365760"/>
          </a:xfrm>
          <a:prstGeom prst="rect">
            <a:avLst/>
          </a:prstGeom>
          <a:noFill/>
          <a:ln/>
        </p:spPr>
        <p:txBody>
          <a:bodyPr wrap="square" lIns="0" tIns="0" rIns="0" bIns="0" rtlCol="0" anchor="ctr"/>
          <a:lstStyle/>
          <a:p>
            <a:pPr marL="0" indent="0">
              <a:buNone/>
            </a:pPr>
            <a:r>
              <a:rPr lang="en-US" sz="1600" b="1" dirty="0">
                <a:solidFill>
                  <a:srgbClr val="13294B"/>
                </a:solidFill>
                <a:latin typeface="Nirmala UI" pitchFamily="34" charset="0"/>
                <a:ea typeface="Nirmala UI" pitchFamily="34" charset="-122"/>
                <a:cs typeface="Nirmala UI" pitchFamily="34" charset="-120"/>
              </a:rPr>
              <a:t>দৃশ্যমান রং</a:t>
            </a:r>
            <a:endParaRPr lang="en-US" sz="1600" dirty="0"/>
          </a:p>
        </p:txBody>
      </p:sp>
      <p:sp>
        <p:nvSpPr>
          <p:cNvPr id="22" name="Text 16"/>
          <p:cNvSpPr/>
          <p:nvPr/>
        </p:nvSpPr>
        <p:spPr>
          <a:xfrm>
            <a:off x="8366760" y="4983480"/>
            <a:ext cx="3063240" cy="868680"/>
          </a:xfrm>
          <a:prstGeom prst="rect">
            <a:avLst/>
          </a:prstGeom>
          <a:noFill/>
          <a:ln/>
        </p:spPr>
        <p:txBody>
          <a:bodyPr wrap="square" lIns="0" tIns="0" rIns="0" bIns="0" rtlCol="0" anchor="ctr"/>
          <a:lstStyle/>
          <a:p>
            <a:pPr marL="0" indent="0">
              <a:lnSpc>
                <a:spcPct val="120000"/>
              </a:lnSpc>
              <a:buNone/>
            </a:pPr>
            <a:r>
              <a:rPr lang="en-US" sz="1300" dirty="0">
                <a:solidFill>
                  <a:srgbClr val="5B6B7C"/>
                </a:solidFill>
                <a:latin typeface="Nirmala UI" pitchFamily="34" charset="0"/>
                <a:ea typeface="Nirmala UI" pitchFamily="34" charset="-122"/>
                <a:cs typeface="Nirmala UI" pitchFamily="34" charset="-120"/>
              </a:rPr>
              <a:t>প্রতিটি ধাতব আয়নের নিজস্ব বৈশিষ্ট্যপূর্ণ রং থাকে</a:t>
            </a:r>
            <a:endParaRPr lang="en-US" sz="1300" dirty="0"/>
          </a:p>
        </p:txBody>
      </p:sp>
      <p:sp>
        <p:nvSpPr>
          <p:cNvPr id="23" name="Text 17"/>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24" name="Text 18"/>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4</a:t>
            </a:r>
            <a:endParaRPr lang="en-US" sz="1000" dirty="0"/>
          </a:p>
        </p:txBody>
      </p:sp>
      <p:pic>
        <p:nvPicPr>
          <p:cNvPr id="26" name="Audio 2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039"/>
    </mc:Choice>
    <mc:Fallback>
      <p:transition spd="slow" advTm="8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SCIENTIFIC PRINCIPLE</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শিখা পরীক্ষার বৈজ্ঞানিক নীতি</a:t>
            </a:r>
            <a:endParaRPr lang="en-US" sz="2800" dirty="0"/>
          </a:p>
        </p:txBody>
      </p:sp>
      <p:sp>
        <p:nvSpPr>
          <p:cNvPr id="6" name="Text 3"/>
          <p:cNvSpPr/>
          <p:nvPr/>
        </p:nvSpPr>
        <p:spPr>
          <a:xfrm>
            <a:off x="548640" y="1417320"/>
            <a:ext cx="5212080" cy="5029200"/>
          </a:xfrm>
          <a:prstGeom prst="rect">
            <a:avLst/>
          </a:prstGeom>
          <a:noFill/>
          <a:ln/>
        </p:spPr>
        <p:txBody>
          <a:bodyPr wrap="square" lIns="0" tIns="0" rIns="0" bIns="0" rtlCol="0" anchor="t"/>
          <a:lstStyle/>
          <a:p>
            <a:pPr marL="228600" indent="-228600">
              <a:lnSpc>
                <a:spcPct val="115000"/>
              </a:lnSpc>
              <a:spcAft>
                <a:spcPts val="1500"/>
              </a:spcAft>
              <a:buSzPct val="100000"/>
              <a:buChar char="●"/>
            </a:pPr>
            <a:r>
              <a:rPr lang="en-US" sz="1450" dirty="0">
                <a:solidFill>
                  <a:srgbClr val="1B222C"/>
                </a:solidFill>
                <a:latin typeface="Nirmala UI" pitchFamily="34" charset="0"/>
                <a:ea typeface="Nirmala UI" pitchFamily="34" charset="-122"/>
                <a:cs typeface="Nirmala UI" pitchFamily="34" charset="-120"/>
              </a:rPr>
              <a:t>শিখার তাপে ধাতব আয়নের ইলেকট্রন শক্তি শোষণ করে উত্তেজিত (excited) হয়</a:t>
            </a:r>
            <a:endParaRPr lang="en-US" sz="1450" dirty="0"/>
          </a:p>
          <a:p>
            <a:pPr marL="228600" indent="-228600">
              <a:lnSpc>
                <a:spcPct val="115000"/>
              </a:lnSpc>
              <a:spcAft>
                <a:spcPts val="1500"/>
              </a:spcAft>
              <a:buSzPct val="100000"/>
              <a:buChar char="●"/>
            </a:pPr>
            <a:r>
              <a:rPr lang="en-US" sz="1450" dirty="0">
                <a:solidFill>
                  <a:srgbClr val="1B222C"/>
                </a:solidFill>
                <a:latin typeface="Nirmala UI" pitchFamily="34" charset="0"/>
                <a:ea typeface="Nirmala UI" pitchFamily="34" charset="-122"/>
                <a:cs typeface="Nirmala UI" pitchFamily="34" charset="-120"/>
              </a:rPr>
              <a:t>উত্তেজিত ইলেকট্রন উচ্চ শক্তিস্তরে (higher energy level) লাফিয়ে যায়</a:t>
            </a:r>
            <a:endParaRPr lang="en-US" sz="1450" dirty="0"/>
          </a:p>
          <a:p>
            <a:pPr marL="228600" indent="-228600">
              <a:lnSpc>
                <a:spcPct val="115000"/>
              </a:lnSpc>
              <a:spcAft>
                <a:spcPts val="1500"/>
              </a:spcAft>
              <a:buSzPct val="100000"/>
              <a:buChar char="●"/>
            </a:pPr>
            <a:r>
              <a:rPr lang="en-US" sz="1450" dirty="0">
                <a:solidFill>
                  <a:srgbClr val="1B222C"/>
                </a:solidFill>
                <a:latin typeface="Nirmala UI" pitchFamily="34" charset="0"/>
                <a:ea typeface="Nirmala UI" pitchFamily="34" charset="-122"/>
                <a:cs typeface="Nirmala UI" pitchFamily="34" charset="-120"/>
              </a:rPr>
              <a:t>অস্থিতিশীল হওয়ায় তা দ্রুত মূল শক্তিস্তরে (ground state) ফিরে আসে</a:t>
            </a:r>
            <a:endParaRPr lang="en-US" sz="1450" dirty="0"/>
          </a:p>
          <a:p>
            <a:pPr marL="228600" indent="-228600">
              <a:lnSpc>
                <a:spcPct val="115000"/>
              </a:lnSpc>
              <a:spcAft>
                <a:spcPts val="1500"/>
              </a:spcAft>
              <a:buSzPct val="100000"/>
              <a:buChar char="●"/>
            </a:pPr>
            <a:r>
              <a:rPr lang="en-US" sz="1450" dirty="0">
                <a:solidFill>
                  <a:srgbClr val="1B222C"/>
                </a:solidFill>
                <a:latin typeface="Nirmala UI" pitchFamily="34" charset="0"/>
                <a:ea typeface="Nirmala UI" pitchFamily="34" charset="-122"/>
                <a:cs typeface="Nirmala UI" pitchFamily="34" charset="-120"/>
              </a:rPr>
              <a:t>ফিরে আসার সময় শোষিত শক্তি নির্দিষ্ট তরঙ্গদৈর্ঘ্যের আলোক-শক্তি হিসেবে নির্গত হয়</a:t>
            </a:r>
            <a:endParaRPr lang="en-US" sz="1450" dirty="0"/>
          </a:p>
          <a:p>
            <a:pPr marL="228600" indent="-228600">
              <a:lnSpc>
                <a:spcPct val="115000"/>
              </a:lnSpc>
              <a:spcAft>
                <a:spcPts val="1500"/>
              </a:spcAft>
              <a:buSzPct val="100000"/>
              <a:buChar char="●"/>
            </a:pPr>
            <a:r>
              <a:rPr lang="en-US" sz="1450" dirty="0">
                <a:solidFill>
                  <a:srgbClr val="1B222C"/>
                </a:solidFill>
                <a:latin typeface="Nirmala UI" pitchFamily="34" charset="0"/>
                <a:ea typeface="Nirmala UI" pitchFamily="34" charset="-122"/>
                <a:cs typeface="Nirmala UI" pitchFamily="34" charset="-120"/>
              </a:rPr>
              <a:t>এই নির্গত আলোর তরঙ্গদৈর্ঘ্যই শিখার নির্দিষ্ট রং হিসেবে দেখা যায়</a:t>
            </a:r>
            <a:endParaRPr lang="en-US" sz="1450" dirty="0"/>
          </a:p>
        </p:txBody>
      </p:sp>
      <p:sp>
        <p:nvSpPr>
          <p:cNvPr id="7" name="Shape 4"/>
          <p:cNvSpPr/>
          <p:nvPr/>
        </p:nvSpPr>
        <p:spPr>
          <a:xfrm>
            <a:off x="6126480" y="1417320"/>
            <a:ext cx="5486400" cy="5029200"/>
          </a:xfrm>
          <a:prstGeom prst="roundRect">
            <a:avLst>
              <a:gd name="adj" fmla="val 1455"/>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8" name="Text 5"/>
          <p:cNvSpPr/>
          <p:nvPr/>
        </p:nvSpPr>
        <p:spPr>
          <a:xfrm>
            <a:off x="6400800" y="1600200"/>
            <a:ext cx="4937760" cy="320040"/>
          </a:xfrm>
          <a:prstGeom prst="rect">
            <a:avLst/>
          </a:prstGeom>
          <a:noFill/>
          <a:ln/>
        </p:spPr>
        <p:txBody>
          <a:bodyPr wrap="square" lIns="0" tIns="0" rIns="0" bIns="0" rtlCol="0" anchor="ctr"/>
          <a:lstStyle/>
          <a:p>
            <a:pPr marL="0" indent="0">
              <a:buNone/>
            </a:pPr>
            <a:r>
              <a:rPr lang="en-US" sz="1400" b="1" dirty="0">
                <a:solidFill>
                  <a:srgbClr val="13294B"/>
                </a:solidFill>
                <a:latin typeface="Nirmala UI" pitchFamily="34" charset="0"/>
                <a:ea typeface="Nirmala UI" pitchFamily="34" charset="-122"/>
                <a:cs typeface="Nirmala UI" pitchFamily="34" charset="-120"/>
              </a:rPr>
              <a:t>শক্তিস্তর পরিবর্তনের চিত্র</a:t>
            </a:r>
            <a:endParaRPr lang="en-US" sz="1400" dirty="0"/>
          </a:p>
        </p:txBody>
      </p:sp>
      <p:sp>
        <p:nvSpPr>
          <p:cNvPr id="9" name="Shape 6"/>
          <p:cNvSpPr/>
          <p:nvPr/>
        </p:nvSpPr>
        <p:spPr>
          <a:xfrm>
            <a:off x="6675120" y="5943600"/>
            <a:ext cx="4663440" cy="0"/>
          </a:xfrm>
          <a:prstGeom prst="line">
            <a:avLst/>
          </a:prstGeom>
          <a:noFill/>
          <a:ln w="25400">
            <a:solidFill>
              <a:srgbClr val="13294B"/>
            </a:solidFill>
            <a:prstDash val="solid"/>
          </a:ln>
        </p:spPr>
      </p:sp>
      <p:sp>
        <p:nvSpPr>
          <p:cNvPr id="10" name="Text 7"/>
          <p:cNvSpPr/>
          <p:nvPr/>
        </p:nvSpPr>
        <p:spPr>
          <a:xfrm>
            <a:off x="6675120" y="6016752"/>
            <a:ext cx="4663440" cy="274320"/>
          </a:xfrm>
          <a:prstGeom prst="rect">
            <a:avLst/>
          </a:prstGeom>
          <a:noFill/>
          <a:ln/>
        </p:spPr>
        <p:txBody>
          <a:bodyPr wrap="square" lIns="0" tIns="0" rIns="0" bIns="0" rtlCol="0" anchor="ctr"/>
          <a:lstStyle/>
          <a:p>
            <a:pPr marL="0" indent="0">
              <a:buNone/>
            </a:pPr>
            <a:r>
              <a:rPr lang="en-US" sz="1100" dirty="0">
                <a:solidFill>
                  <a:srgbClr val="5B6B7C"/>
                </a:solidFill>
                <a:latin typeface="Nirmala UI" pitchFamily="34" charset="0"/>
                <a:ea typeface="Nirmala UI" pitchFamily="34" charset="-122"/>
                <a:cs typeface="Nirmala UI" pitchFamily="34" charset="-120"/>
              </a:rPr>
              <a:t>Ground State (মূল শক্তিস্তর)</a:t>
            </a:r>
            <a:endParaRPr lang="en-US" sz="1100" dirty="0"/>
          </a:p>
        </p:txBody>
      </p:sp>
      <p:sp>
        <p:nvSpPr>
          <p:cNvPr id="11" name="Shape 8"/>
          <p:cNvSpPr/>
          <p:nvPr/>
        </p:nvSpPr>
        <p:spPr>
          <a:xfrm>
            <a:off x="6675120" y="4114800"/>
            <a:ext cx="4663440" cy="0"/>
          </a:xfrm>
          <a:prstGeom prst="line">
            <a:avLst/>
          </a:prstGeom>
          <a:noFill/>
          <a:ln w="25400">
            <a:solidFill>
              <a:srgbClr val="E8720C"/>
            </a:solidFill>
            <a:prstDash val="solid"/>
          </a:ln>
        </p:spPr>
      </p:sp>
      <p:sp>
        <p:nvSpPr>
          <p:cNvPr id="12" name="Text 9"/>
          <p:cNvSpPr/>
          <p:nvPr/>
        </p:nvSpPr>
        <p:spPr>
          <a:xfrm>
            <a:off x="6675120" y="3794760"/>
            <a:ext cx="4663440" cy="274320"/>
          </a:xfrm>
          <a:prstGeom prst="rect">
            <a:avLst/>
          </a:prstGeom>
          <a:noFill/>
          <a:ln/>
        </p:spPr>
        <p:txBody>
          <a:bodyPr wrap="square" lIns="0" tIns="0" rIns="0" bIns="0" rtlCol="0" anchor="ctr"/>
          <a:lstStyle/>
          <a:p>
            <a:pPr marL="0" indent="0">
              <a:buNone/>
            </a:pPr>
            <a:r>
              <a:rPr lang="en-US" sz="1100" dirty="0">
                <a:solidFill>
                  <a:srgbClr val="5B6B7C"/>
                </a:solidFill>
                <a:latin typeface="Nirmala UI" pitchFamily="34" charset="0"/>
                <a:ea typeface="Nirmala UI" pitchFamily="34" charset="-122"/>
                <a:cs typeface="Nirmala UI" pitchFamily="34" charset="-120"/>
              </a:rPr>
              <a:t>Excited State (উত্তেজিত শক্তিস্তর)</a:t>
            </a:r>
            <a:endParaRPr lang="en-US" sz="1100" dirty="0"/>
          </a:p>
        </p:txBody>
      </p:sp>
      <p:sp>
        <p:nvSpPr>
          <p:cNvPr id="13" name="Shape 10"/>
          <p:cNvSpPr/>
          <p:nvPr/>
        </p:nvSpPr>
        <p:spPr>
          <a:xfrm>
            <a:off x="7223760" y="5833872"/>
            <a:ext cx="219456" cy="219456"/>
          </a:xfrm>
          <a:prstGeom prst="ellipse">
            <a:avLst/>
          </a:prstGeom>
          <a:solidFill>
            <a:srgbClr val="13294B"/>
          </a:solidFill>
          <a:ln/>
        </p:spPr>
      </p:sp>
      <p:sp>
        <p:nvSpPr>
          <p:cNvPr id="14" name="Shape 11"/>
          <p:cNvSpPr/>
          <p:nvPr/>
        </p:nvSpPr>
        <p:spPr>
          <a:xfrm>
            <a:off x="7333488" y="5806440"/>
            <a:ext cx="0" cy="0"/>
          </a:xfrm>
          <a:prstGeom prst="line">
            <a:avLst/>
          </a:prstGeom>
          <a:noFill/>
          <a:ln w="28575">
            <a:solidFill>
              <a:srgbClr val="13294B"/>
            </a:solidFill>
            <a:prstDash val="dash"/>
            <a:tailEnd type="triangle"/>
          </a:ln>
        </p:spPr>
      </p:sp>
      <p:sp>
        <p:nvSpPr>
          <p:cNvPr id="15" name="Text 12"/>
          <p:cNvSpPr/>
          <p:nvPr/>
        </p:nvSpPr>
        <p:spPr>
          <a:xfrm>
            <a:off x="7543800" y="4709160"/>
            <a:ext cx="1463040" cy="548640"/>
          </a:xfrm>
          <a:prstGeom prst="rect">
            <a:avLst/>
          </a:prstGeom>
          <a:noFill/>
          <a:ln/>
        </p:spPr>
        <p:txBody>
          <a:bodyPr wrap="square" lIns="0" tIns="0" rIns="0" bIns="0" rtlCol="0" anchor="ctr"/>
          <a:lstStyle/>
          <a:p>
            <a:pPr marL="0" indent="0">
              <a:buNone/>
            </a:pPr>
            <a:r>
              <a:rPr lang="en-US" sz="1100" dirty="0">
                <a:solidFill>
                  <a:srgbClr val="13294B"/>
                </a:solidFill>
                <a:latin typeface="Nirmala UI" pitchFamily="34" charset="0"/>
                <a:ea typeface="Nirmala UI" pitchFamily="34" charset="-122"/>
                <a:cs typeface="Nirmala UI" pitchFamily="34" charset="-120"/>
              </a:rPr>
              <a:t>শক্তি শোষণ</a:t>
            </a:r>
            <a:endParaRPr lang="en-US" sz="1100" dirty="0"/>
          </a:p>
        </p:txBody>
      </p:sp>
      <p:sp>
        <p:nvSpPr>
          <p:cNvPr id="16" name="Shape 13"/>
          <p:cNvSpPr/>
          <p:nvPr/>
        </p:nvSpPr>
        <p:spPr>
          <a:xfrm>
            <a:off x="9418320" y="4005072"/>
            <a:ext cx="219456" cy="219456"/>
          </a:xfrm>
          <a:prstGeom prst="ellipse">
            <a:avLst/>
          </a:prstGeom>
          <a:solidFill>
            <a:srgbClr val="E8720C"/>
          </a:solidFill>
          <a:ln/>
        </p:spPr>
      </p:sp>
      <p:sp>
        <p:nvSpPr>
          <p:cNvPr id="17" name="Shape 14"/>
          <p:cNvSpPr/>
          <p:nvPr/>
        </p:nvSpPr>
        <p:spPr>
          <a:xfrm>
            <a:off x="9528048" y="4114800"/>
            <a:ext cx="0" cy="1691640"/>
          </a:xfrm>
          <a:prstGeom prst="line">
            <a:avLst/>
          </a:prstGeom>
          <a:noFill/>
          <a:ln w="28575">
            <a:solidFill>
              <a:srgbClr val="E8720C"/>
            </a:solidFill>
            <a:prstDash val="solid"/>
            <a:tailEnd type="triangle"/>
          </a:ln>
        </p:spPr>
      </p:sp>
      <p:sp>
        <p:nvSpPr>
          <p:cNvPr id="18" name="Text 15"/>
          <p:cNvSpPr/>
          <p:nvPr/>
        </p:nvSpPr>
        <p:spPr>
          <a:xfrm>
            <a:off x="9738360" y="4892040"/>
            <a:ext cx="1554480" cy="640080"/>
          </a:xfrm>
          <a:prstGeom prst="rect">
            <a:avLst/>
          </a:prstGeom>
          <a:noFill/>
          <a:ln/>
        </p:spPr>
        <p:txBody>
          <a:bodyPr wrap="square" lIns="0" tIns="0" rIns="0" bIns="0" rtlCol="0" anchor="ctr"/>
          <a:lstStyle/>
          <a:p>
            <a:pPr marL="0" indent="0">
              <a:buNone/>
            </a:pPr>
            <a:r>
              <a:rPr lang="en-US" sz="1100" b="1" dirty="0">
                <a:solidFill>
                  <a:srgbClr val="C4560A"/>
                </a:solidFill>
                <a:latin typeface="Nirmala UI" pitchFamily="34" charset="0"/>
                <a:ea typeface="Nirmala UI" pitchFamily="34" charset="-122"/>
                <a:cs typeface="Nirmala UI" pitchFamily="34" charset="-120"/>
              </a:rPr>
              <a:t>আলো নির্গমন</a:t>
            </a:r>
            <a:endParaRPr lang="en-US" sz="1100" dirty="0"/>
          </a:p>
          <a:p>
            <a:pPr marL="0" indent="0">
              <a:buNone/>
            </a:pPr>
            <a:r>
              <a:rPr lang="en-US" sz="1100" b="1" dirty="0">
                <a:solidFill>
                  <a:srgbClr val="C4560A"/>
                </a:solidFill>
                <a:latin typeface="Nirmala UI" pitchFamily="34" charset="0"/>
                <a:ea typeface="Nirmala UI" pitchFamily="34" charset="-122"/>
                <a:cs typeface="Nirmala UI" pitchFamily="34" charset="-120"/>
              </a:rPr>
              <a:t>(নির্দিষ্ট রং)</a:t>
            </a:r>
            <a:endParaRPr lang="en-US" sz="1100" dirty="0"/>
          </a:p>
        </p:txBody>
      </p:sp>
      <p:sp>
        <p:nvSpPr>
          <p:cNvPr id="19" name="Text 16"/>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20" name="Text 17"/>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5</a:t>
            </a:r>
            <a:endParaRPr lang="en-US" sz="1000" dirty="0"/>
          </a:p>
        </p:txBody>
      </p:sp>
      <p:pic>
        <p:nvPicPr>
          <p:cNvPr id="22" name="Audio 2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312"/>
    </mc:Choice>
    <mc:Fallback>
      <p:transition spd="slow" advTm="33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MATERIALS</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প্রয়োজনীয় যন্ত্রপাতি ও রাসায়নিক</a:t>
            </a:r>
            <a:endParaRPr lang="en-US" sz="2800" dirty="0"/>
          </a:p>
        </p:txBody>
      </p:sp>
      <p:sp>
        <p:nvSpPr>
          <p:cNvPr id="6" name="Shape 3"/>
          <p:cNvSpPr/>
          <p:nvPr/>
        </p:nvSpPr>
        <p:spPr>
          <a:xfrm>
            <a:off x="548640" y="1508760"/>
            <a:ext cx="3520440" cy="1508760"/>
          </a:xfrm>
          <a:prstGeom prst="roundRect">
            <a:avLst>
              <a:gd name="adj" fmla="val 4848"/>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7" name="Shape 4"/>
          <p:cNvSpPr/>
          <p:nvPr/>
        </p:nvSpPr>
        <p:spPr>
          <a:xfrm>
            <a:off x="749808" y="1709928"/>
            <a:ext cx="566928" cy="566928"/>
          </a:xfrm>
          <a:prstGeom prst="ellipse">
            <a:avLst/>
          </a:prstGeom>
          <a:solidFill>
            <a:srgbClr val="FFFFFF"/>
          </a:solidFill>
          <a:ln/>
        </p:spPr>
      </p:sp>
      <p:pic>
        <p:nvPicPr>
          <p:cNvPr id="8" name="Image 1"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7209" y="1857329"/>
            <a:ext cx="272125" cy="272125"/>
          </a:xfrm>
          <a:prstGeom prst="rect">
            <a:avLst/>
          </a:prstGeom>
        </p:spPr>
      </p:pic>
      <p:sp>
        <p:nvSpPr>
          <p:cNvPr id="9" name="Text 5"/>
          <p:cNvSpPr/>
          <p:nvPr/>
        </p:nvSpPr>
        <p:spPr>
          <a:xfrm>
            <a:off x="749808" y="2377440"/>
            <a:ext cx="3118104" cy="548640"/>
          </a:xfrm>
          <a:prstGeom prst="rect">
            <a:avLst/>
          </a:prstGeom>
          <a:noFill/>
          <a:ln/>
        </p:spPr>
        <p:txBody>
          <a:bodyPr wrap="square" lIns="0" tIns="0" rIns="0" bIns="0" rtlCol="0" anchor="ctr"/>
          <a:lstStyle/>
          <a:p>
            <a:pPr marL="0" indent="0">
              <a:lnSpc>
                <a:spcPct val="110000"/>
              </a:lnSpc>
              <a:buNone/>
            </a:pPr>
            <a:r>
              <a:rPr lang="en-US" sz="1400" b="1" dirty="0">
                <a:solidFill>
                  <a:srgbClr val="1B222C"/>
                </a:solidFill>
                <a:latin typeface="Nirmala UI" pitchFamily="34" charset="0"/>
                <a:ea typeface="Nirmala UI" pitchFamily="34" charset="-122"/>
                <a:cs typeface="Nirmala UI" pitchFamily="34" charset="-120"/>
              </a:rPr>
              <a:t>বুনসেন বার্নার</a:t>
            </a:r>
            <a:endParaRPr lang="en-US" sz="1400" dirty="0"/>
          </a:p>
        </p:txBody>
      </p:sp>
      <p:sp>
        <p:nvSpPr>
          <p:cNvPr id="10" name="Shape 6"/>
          <p:cNvSpPr/>
          <p:nvPr/>
        </p:nvSpPr>
        <p:spPr>
          <a:xfrm>
            <a:off x="4343400" y="1508760"/>
            <a:ext cx="3520440" cy="1508760"/>
          </a:xfrm>
          <a:prstGeom prst="roundRect">
            <a:avLst>
              <a:gd name="adj" fmla="val 4848"/>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11" name="Shape 7"/>
          <p:cNvSpPr/>
          <p:nvPr/>
        </p:nvSpPr>
        <p:spPr>
          <a:xfrm>
            <a:off x="4544568" y="1709928"/>
            <a:ext cx="566928" cy="566928"/>
          </a:xfrm>
          <a:prstGeom prst="ellipse">
            <a:avLst/>
          </a:prstGeom>
          <a:solidFill>
            <a:srgbClr val="FFFFFF"/>
          </a:solidFill>
          <a:ln/>
        </p:spPr>
      </p:sp>
      <p:pic>
        <p:nvPicPr>
          <p:cNvPr id="12" name="Image 2"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91969" y="1857329"/>
            <a:ext cx="272125" cy="272125"/>
          </a:xfrm>
          <a:prstGeom prst="rect">
            <a:avLst/>
          </a:prstGeom>
        </p:spPr>
      </p:pic>
      <p:sp>
        <p:nvSpPr>
          <p:cNvPr id="13" name="Text 8"/>
          <p:cNvSpPr/>
          <p:nvPr/>
        </p:nvSpPr>
        <p:spPr>
          <a:xfrm>
            <a:off x="4544568" y="2377440"/>
            <a:ext cx="3118104" cy="548640"/>
          </a:xfrm>
          <a:prstGeom prst="rect">
            <a:avLst/>
          </a:prstGeom>
          <a:noFill/>
          <a:ln/>
        </p:spPr>
        <p:txBody>
          <a:bodyPr wrap="square" lIns="0" tIns="0" rIns="0" bIns="0" rtlCol="0" anchor="ctr"/>
          <a:lstStyle/>
          <a:p>
            <a:pPr marL="0" indent="0">
              <a:lnSpc>
                <a:spcPct val="110000"/>
              </a:lnSpc>
              <a:buNone/>
            </a:pPr>
            <a:r>
              <a:rPr lang="en-US" sz="1400" b="1" dirty="0">
                <a:solidFill>
                  <a:srgbClr val="1B222C"/>
                </a:solidFill>
                <a:latin typeface="Nirmala UI" pitchFamily="34" charset="0"/>
                <a:ea typeface="Nirmala UI" pitchFamily="34" charset="-122"/>
                <a:cs typeface="Nirmala UI" pitchFamily="34" charset="-120"/>
              </a:rPr>
              <a:t>প্লাটিনাম / নাইক্রোম তার</a:t>
            </a:r>
            <a:endParaRPr lang="en-US" sz="1400" dirty="0"/>
          </a:p>
        </p:txBody>
      </p:sp>
      <p:sp>
        <p:nvSpPr>
          <p:cNvPr id="14" name="Shape 9"/>
          <p:cNvSpPr/>
          <p:nvPr/>
        </p:nvSpPr>
        <p:spPr>
          <a:xfrm>
            <a:off x="8138160" y="1508760"/>
            <a:ext cx="3520440" cy="1508760"/>
          </a:xfrm>
          <a:prstGeom prst="roundRect">
            <a:avLst>
              <a:gd name="adj" fmla="val 4848"/>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15" name="Shape 10"/>
          <p:cNvSpPr/>
          <p:nvPr/>
        </p:nvSpPr>
        <p:spPr>
          <a:xfrm>
            <a:off x="8339328" y="1709928"/>
            <a:ext cx="566928" cy="566928"/>
          </a:xfrm>
          <a:prstGeom prst="ellipse">
            <a:avLst/>
          </a:prstGeom>
          <a:solidFill>
            <a:srgbClr val="FFFFFF"/>
          </a:solidFill>
          <a:ln/>
        </p:spPr>
      </p:sp>
      <p:pic>
        <p:nvPicPr>
          <p:cNvPr id="16" name="Image 3"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86729" y="1857329"/>
            <a:ext cx="272125" cy="272125"/>
          </a:xfrm>
          <a:prstGeom prst="rect">
            <a:avLst/>
          </a:prstGeom>
        </p:spPr>
      </p:pic>
      <p:sp>
        <p:nvSpPr>
          <p:cNvPr id="17" name="Text 11"/>
          <p:cNvSpPr/>
          <p:nvPr/>
        </p:nvSpPr>
        <p:spPr>
          <a:xfrm>
            <a:off x="8339328" y="2377440"/>
            <a:ext cx="3118104" cy="548640"/>
          </a:xfrm>
          <a:prstGeom prst="rect">
            <a:avLst/>
          </a:prstGeom>
          <a:noFill/>
          <a:ln/>
        </p:spPr>
        <p:txBody>
          <a:bodyPr wrap="square" lIns="0" tIns="0" rIns="0" bIns="0" rtlCol="0" anchor="ctr"/>
          <a:lstStyle/>
          <a:p>
            <a:pPr marL="0" indent="0">
              <a:lnSpc>
                <a:spcPct val="110000"/>
              </a:lnSpc>
              <a:buNone/>
            </a:pPr>
            <a:r>
              <a:rPr lang="en-US" sz="1400" b="1" dirty="0">
                <a:solidFill>
                  <a:srgbClr val="1B222C"/>
                </a:solidFill>
                <a:latin typeface="Nirmala UI" pitchFamily="34" charset="0"/>
                <a:ea typeface="Nirmala UI" pitchFamily="34" charset="-122"/>
                <a:cs typeface="Nirmala UI" pitchFamily="34" charset="-120"/>
              </a:rPr>
              <a:t>ঘনীভূত হাইড্রোক্লোরিক অ্যাসিড (HCl)</a:t>
            </a:r>
            <a:endParaRPr lang="en-US" sz="1400" dirty="0"/>
          </a:p>
        </p:txBody>
      </p:sp>
      <p:sp>
        <p:nvSpPr>
          <p:cNvPr id="18" name="Shape 12"/>
          <p:cNvSpPr/>
          <p:nvPr/>
        </p:nvSpPr>
        <p:spPr>
          <a:xfrm>
            <a:off x="548640" y="3291840"/>
            <a:ext cx="3520440" cy="1508760"/>
          </a:xfrm>
          <a:prstGeom prst="roundRect">
            <a:avLst>
              <a:gd name="adj" fmla="val 4848"/>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19" name="Shape 13"/>
          <p:cNvSpPr/>
          <p:nvPr/>
        </p:nvSpPr>
        <p:spPr>
          <a:xfrm>
            <a:off x="749808" y="3493008"/>
            <a:ext cx="566928" cy="566928"/>
          </a:xfrm>
          <a:prstGeom prst="ellipse">
            <a:avLst/>
          </a:prstGeom>
          <a:solidFill>
            <a:srgbClr val="FFFFFF"/>
          </a:solidFill>
          <a:ln/>
        </p:spPr>
      </p:sp>
      <p:pic>
        <p:nvPicPr>
          <p:cNvPr id="20" name="Image 4"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7209" y="3640409"/>
            <a:ext cx="272125" cy="272125"/>
          </a:xfrm>
          <a:prstGeom prst="rect">
            <a:avLst/>
          </a:prstGeom>
        </p:spPr>
      </p:pic>
      <p:sp>
        <p:nvSpPr>
          <p:cNvPr id="21" name="Text 14"/>
          <p:cNvSpPr/>
          <p:nvPr/>
        </p:nvSpPr>
        <p:spPr>
          <a:xfrm>
            <a:off x="749808" y="4160520"/>
            <a:ext cx="3118104" cy="548640"/>
          </a:xfrm>
          <a:prstGeom prst="rect">
            <a:avLst/>
          </a:prstGeom>
          <a:noFill/>
          <a:ln/>
        </p:spPr>
        <p:txBody>
          <a:bodyPr wrap="square" lIns="0" tIns="0" rIns="0" bIns="0" rtlCol="0" anchor="ctr"/>
          <a:lstStyle/>
          <a:p>
            <a:pPr marL="0" indent="0">
              <a:lnSpc>
                <a:spcPct val="110000"/>
              </a:lnSpc>
              <a:buNone/>
            </a:pPr>
            <a:r>
              <a:rPr lang="en-US" sz="1400" b="1" dirty="0">
                <a:solidFill>
                  <a:srgbClr val="1B222C"/>
                </a:solidFill>
                <a:latin typeface="Nirmala UI" pitchFamily="34" charset="0"/>
                <a:ea typeface="Nirmala UI" pitchFamily="34" charset="-122"/>
                <a:cs typeface="Nirmala UI" pitchFamily="34" charset="-120"/>
              </a:rPr>
              <a:t>ওয়াচ গ্লাস</a:t>
            </a:r>
            <a:endParaRPr lang="en-US" sz="1400" dirty="0"/>
          </a:p>
        </p:txBody>
      </p:sp>
      <p:sp>
        <p:nvSpPr>
          <p:cNvPr id="22" name="Shape 15"/>
          <p:cNvSpPr/>
          <p:nvPr/>
        </p:nvSpPr>
        <p:spPr>
          <a:xfrm>
            <a:off x="4343400" y="3291840"/>
            <a:ext cx="3520440" cy="1508760"/>
          </a:xfrm>
          <a:prstGeom prst="roundRect">
            <a:avLst>
              <a:gd name="adj" fmla="val 4848"/>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23" name="Shape 16"/>
          <p:cNvSpPr/>
          <p:nvPr/>
        </p:nvSpPr>
        <p:spPr>
          <a:xfrm>
            <a:off x="4544568" y="3493008"/>
            <a:ext cx="566928" cy="566928"/>
          </a:xfrm>
          <a:prstGeom prst="ellipse">
            <a:avLst/>
          </a:prstGeom>
          <a:solidFill>
            <a:srgbClr val="FFFFFF"/>
          </a:solidFill>
          <a:ln/>
        </p:spPr>
      </p:sp>
      <p:pic>
        <p:nvPicPr>
          <p:cNvPr id="24" name="Image 5"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91969" y="3640409"/>
            <a:ext cx="272125" cy="272125"/>
          </a:xfrm>
          <a:prstGeom prst="rect">
            <a:avLst/>
          </a:prstGeom>
        </p:spPr>
      </p:pic>
      <p:sp>
        <p:nvSpPr>
          <p:cNvPr id="25" name="Text 17"/>
          <p:cNvSpPr/>
          <p:nvPr/>
        </p:nvSpPr>
        <p:spPr>
          <a:xfrm>
            <a:off x="4544568" y="4160520"/>
            <a:ext cx="3118104" cy="548640"/>
          </a:xfrm>
          <a:prstGeom prst="rect">
            <a:avLst/>
          </a:prstGeom>
          <a:noFill/>
          <a:ln/>
        </p:spPr>
        <p:txBody>
          <a:bodyPr wrap="square" lIns="0" tIns="0" rIns="0" bIns="0" rtlCol="0" anchor="ctr"/>
          <a:lstStyle/>
          <a:p>
            <a:pPr marL="0" indent="0">
              <a:lnSpc>
                <a:spcPct val="110000"/>
              </a:lnSpc>
              <a:buNone/>
            </a:pPr>
            <a:r>
              <a:rPr lang="en-US" sz="1400" b="1" dirty="0">
                <a:solidFill>
                  <a:srgbClr val="1B222C"/>
                </a:solidFill>
                <a:latin typeface="Nirmala UI" pitchFamily="34" charset="0"/>
                <a:ea typeface="Nirmala UI" pitchFamily="34" charset="-122"/>
                <a:cs typeface="Nirmala UI" pitchFamily="34" charset="-120"/>
              </a:rPr>
              <a:t>বিভিন্ন ধাতব ক্লোরাইড লবণের নমুনা</a:t>
            </a:r>
            <a:endParaRPr lang="en-US" sz="1400" dirty="0"/>
          </a:p>
        </p:txBody>
      </p:sp>
      <p:sp>
        <p:nvSpPr>
          <p:cNvPr id="26" name="Shape 18"/>
          <p:cNvSpPr/>
          <p:nvPr/>
        </p:nvSpPr>
        <p:spPr>
          <a:xfrm>
            <a:off x="8138160" y="3291840"/>
            <a:ext cx="3520440" cy="1508760"/>
          </a:xfrm>
          <a:prstGeom prst="roundRect">
            <a:avLst>
              <a:gd name="adj" fmla="val 4848"/>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27" name="Shape 19"/>
          <p:cNvSpPr/>
          <p:nvPr/>
        </p:nvSpPr>
        <p:spPr>
          <a:xfrm>
            <a:off x="8339328" y="3493008"/>
            <a:ext cx="566928" cy="566928"/>
          </a:xfrm>
          <a:prstGeom prst="ellipse">
            <a:avLst/>
          </a:prstGeom>
          <a:solidFill>
            <a:srgbClr val="FFFFFF"/>
          </a:solidFill>
          <a:ln/>
        </p:spPr>
      </p:sp>
      <p:pic>
        <p:nvPicPr>
          <p:cNvPr id="28" name="Image 6"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86729" y="3640409"/>
            <a:ext cx="272125" cy="272125"/>
          </a:xfrm>
          <a:prstGeom prst="rect">
            <a:avLst/>
          </a:prstGeom>
        </p:spPr>
      </p:pic>
      <p:sp>
        <p:nvSpPr>
          <p:cNvPr id="29" name="Text 20"/>
          <p:cNvSpPr/>
          <p:nvPr/>
        </p:nvSpPr>
        <p:spPr>
          <a:xfrm>
            <a:off x="8339328" y="4160520"/>
            <a:ext cx="3118104" cy="548640"/>
          </a:xfrm>
          <a:prstGeom prst="rect">
            <a:avLst/>
          </a:prstGeom>
          <a:noFill/>
          <a:ln/>
        </p:spPr>
        <p:txBody>
          <a:bodyPr wrap="square" lIns="0" tIns="0" rIns="0" bIns="0" rtlCol="0" anchor="ctr"/>
          <a:lstStyle/>
          <a:p>
            <a:pPr marL="0" indent="0">
              <a:lnSpc>
                <a:spcPct val="110000"/>
              </a:lnSpc>
              <a:buNone/>
            </a:pPr>
            <a:r>
              <a:rPr lang="en-US" sz="1400" b="1" dirty="0">
                <a:solidFill>
                  <a:srgbClr val="1B222C"/>
                </a:solidFill>
                <a:latin typeface="Nirmala UI" pitchFamily="34" charset="0"/>
                <a:ea typeface="Nirmala UI" pitchFamily="34" charset="-122"/>
                <a:cs typeface="Nirmala UI" pitchFamily="34" charset="-120"/>
              </a:rPr>
              <a:t>নিরাপত্তা চশমা ও হ্যান্ড গ্লাভস</a:t>
            </a:r>
            <a:endParaRPr lang="en-US" sz="1400" dirty="0"/>
          </a:p>
        </p:txBody>
      </p:sp>
      <p:sp>
        <p:nvSpPr>
          <p:cNvPr id="30" name="Text 21"/>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31" name="Text 22"/>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6</a:t>
            </a:r>
            <a:endParaRPr lang="en-US" sz="1000" dirty="0"/>
          </a:p>
        </p:txBody>
      </p:sp>
      <p:pic>
        <p:nvPicPr>
          <p:cNvPr id="33" name="Audio 3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964"/>
    </mc:Choice>
    <mc:Fallback>
      <p:transition spd="slow" advTm="39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PROCEDURE</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শিখা পরীক্ষার ধাপসমূহ</a:t>
            </a:r>
            <a:endParaRPr lang="en-US" sz="2800" dirty="0"/>
          </a:p>
        </p:txBody>
      </p:sp>
      <p:sp>
        <p:nvSpPr>
          <p:cNvPr id="6" name="Shape 3"/>
          <p:cNvSpPr/>
          <p:nvPr/>
        </p:nvSpPr>
        <p:spPr>
          <a:xfrm>
            <a:off x="539496" y="2194560"/>
            <a:ext cx="1965960" cy="1737360"/>
          </a:xfrm>
          <a:prstGeom prst="roundRect">
            <a:avLst>
              <a:gd name="adj" fmla="val 4211"/>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7" name="Shape 4"/>
          <p:cNvSpPr/>
          <p:nvPr/>
        </p:nvSpPr>
        <p:spPr>
          <a:xfrm>
            <a:off x="1266444" y="1901952"/>
            <a:ext cx="512064" cy="512064"/>
          </a:xfrm>
          <a:prstGeom prst="ellipse">
            <a:avLst/>
          </a:prstGeom>
          <a:solidFill>
            <a:srgbClr val="E8720C"/>
          </a:solidFill>
          <a:ln/>
        </p:spPr>
      </p:sp>
      <p:sp>
        <p:nvSpPr>
          <p:cNvPr id="8" name="Text 5"/>
          <p:cNvSpPr/>
          <p:nvPr/>
        </p:nvSpPr>
        <p:spPr>
          <a:xfrm>
            <a:off x="1266444" y="1901952"/>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9" name="Text 6"/>
          <p:cNvSpPr/>
          <p:nvPr/>
        </p:nvSpPr>
        <p:spPr>
          <a:xfrm>
            <a:off x="649224" y="2514600"/>
            <a:ext cx="1746504" cy="1280160"/>
          </a:xfrm>
          <a:prstGeom prst="rect">
            <a:avLst/>
          </a:prstGeom>
          <a:noFill/>
          <a:ln/>
        </p:spPr>
        <p:txBody>
          <a:bodyPr wrap="square" lIns="0" tIns="0" rIns="0" bIns="0" rtlCol="0" anchor="t"/>
          <a:lstStyle/>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তার পরিষ্কার করা</a:t>
            </a:r>
            <a:endParaRPr lang="en-US" sz="1150" dirty="0"/>
          </a:p>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(HCl-এ ধুয়ে শিখায় গরম করা)</a:t>
            </a:r>
            <a:endParaRPr lang="en-US" sz="1150" dirty="0"/>
          </a:p>
        </p:txBody>
      </p:sp>
      <p:sp>
        <p:nvSpPr>
          <p:cNvPr id="10" name="Shape 7"/>
          <p:cNvSpPr/>
          <p:nvPr/>
        </p:nvSpPr>
        <p:spPr>
          <a:xfrm>
            <a:off x="2505456" y="3063240"/>
            <a:ext cx="320040" cy="0"/>
          </a:xfrm>
          <a:prstGeom prst="line">
            <a:avLst/>
          </a:prstGeom>
          <a:noFill/>
          <a:ln w="25400">
            <a:solidFill>
              <a:srgbClr val="13294B"/>
            </a:solidFill>
            <a:prstDash val="solid"/>
            <a:tailEnd type="triangle"/>
          </a:ln>
        </p:spPr>
      </p:sp>
      <p:sp>
        <p:nvSpPr>
          <p:cNvPr id="11" name="Shape 8"/>
          <p:cNvSpPr/>
          <p:nvPr/>
        </p:nvSpPr>
        <p:spPr>
          <a:xfrm>
            <a:off x="2825496" y="2194560"/>
            <a:ext cx="1965960" cy="1737360"/>
          </a:xfrm>
          <a:prstGeom prst="roundRect">
            <a:avLst>
              <a:gd name="adj" fmla="val 421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2" name="Shape 9"/>
          <p:cNvSpPr/>
          <p:nvPr/>
        </p:nvSpPr>
        <p:spPr>
          <a:xfrm>
            <a:off x="3552444" y="1901952"/>
            <a:ext cx="512064" cy="512064"/>
          </a:xfrm>
          <a:prstGeom prst="ellipse">
            <a:avLst/>
          </a:prstGeom>
          <a:solidFill>
            <a:srgbClr val="E8720C"/>
          </a:solidFill>
          <a:ln/>
        </p:spPr>
      </p:sp>
      <p:sp>
        <p:nvSpPr>
          <p:cNvPr id="13" name="Text 10"/>
          <p:cNvSpPr/>
          <p:nvPr/>
        </p:nvSpPr>
        <p:spPr>
          <a:xfrm>
            <a:off x="3552444" y="1901952"/>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4" name="Text 11"/>
          <p:cNvSpPr/>
          <p:nvPr/>
        </p:nvSpPr>
        <p:spPr>
          <a:xfrm>
            <a:off x="2935224" y="2514600"/>
            <a:ext cx="1746504" cy="1280160"/>
          </a:xfrm>
          <a:prstGeom prst="rect">
            <a:avLst/>
          </a:prstGeom>
          <a:noFill/>
          <a:ln/>
        </p:spPr>
        <p:txBody>
          <a:bodyPr wrap="square" lIns="0" tIns="0" rIns="0" bIns="0" rtlCol="0" anchor="t"/>
          <a:lstStyle/>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নমুনা সংগ্রহ</a:t>
            </a:r>
            <a:endParaRPr lang="en-US" sz="1150" dirty="0"/>
          </a:p>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(তার HCl-এ ডুবিয়ে লবণ নেওয়া)</a:t>
            </a:r>
            <a:endParaRPr lang="en-US" sz="1150" dirty="0"/>
          </a:p>
        </p:txBody>
      </p:sp>
      <p:sp>
        <p:nvSpPr>
          <p:cNvPr id="15" name="Shape 12"/>
          <p:cNvSpPr/>
          <p:nvPr/>
        </p:nvSpPr>
        <p:spPr>
          <a:xfrm>
            <a:off x="4791456" y="3063240"/>
            <a:ext cx="320040" cy="0"/>
          </a:xfrm>
          <a:prstGeom prst="line">
            <a:avLst/>
          </a:prstGeom>
          <a:noFill/>
          <a:ln w="25400">
            <a:solidFill>
              <a:srgbClr val="13294B"/>
            </a:solidFill>
            <a:prstDash val="solid"/>
            <a:tailEnd type="triangle"/>
          </a:ln>
        </p:spPr>
      </p:sp>
      <p:sp>
        <p:nvSpPr>
          <p:cNvPr id="16" name="Shape 13"/>
          <p:cNvSpPr/>
          <p:nvPr/>
        </p:nvSpPr>
        <p:spPr>
          <a:xfrm>
            <a:off x="5111496" y="2194560"/>
            <a:ext cx="1965960" cy="1737360"/>
          </a:xfrm>
          <a:prstGeom prst="roundRect">
            <a:avLst>
              <a:gd name="adj" fmla="val 4211"/>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17" name="Shape 14"/>
          <p:cNvSpPr/>
          <p:nvPr/>
        </p:nvSpPr>
        <p:spPr>
          <a:xfrm>
            <a:off x="5838444" y="1901952"/>
            <a:ext cx="512064" cy="512064"/>
          </a:xfrm>
          <a:prstGeom prst="ellipse">
            <a:avLst/>
          </a:prstGeom>
          <a:solidFill>
            <a:srgbClr val="E8720C"/>
          </a:solidFill>
          <a:ln/>
        </p:spPr>
      </p:sp>
      <p:sp>
        <p:nvSpPr>
          <p:cNvPr id="18" name="Text 15"/>
          <p:cNvSpPr/>
          <p:nvPr/>
        </p:nvSpPr>
        <p:spPr>
          <a:xfrm>
            <a:off x="5838444" y="1901952"/>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9" name="Text 16"/>
          <p:cNvSpPr/>
          <p:nvPr/>
        </p:nvSpPr>
        <p:spPr>
          <a:xfrm>
            <a:off x="5221224" y="2514600"/>
            <a:ext cx="1746504" cy="1280160"/>
          </a:xfrm>
          <a:prstGeom prst="rect">
            <a:avLst/>
          </a:prstGeom>
          <a:noFill/>
          <a:ln/>
        </p:spPr>
        <p:txBody>
          <a:bodyPr wrap="square" lIns="0" tIns="0" rIns="0" bIns="0" rtlCol="0" anchor="t"/>
          <a:lstStyle/>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শিখায় প্রবেশ</a:t>
            </a:r>
            <a:endParaRPr lang="en-US" sz="1150" dirty="0"/>
          </a:p>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(তারটি বুনসেন শিখার প্রান্তে ধরা)</a:t>
            </a:r>
            <a:endParaRPr lang="en-US" sz="1150" dirty="0"/>
          </a:p>
        </p:txBody>
      </p:sp>
      <p:sp>
        <p:nvSpPr>
          <p:cNvPr id="20" name="Shape 17"/>
          <p:cNvSpPr/>
          <p:nvPr/>
        </p:nvSpPr>
        <p:spPr>
          <a:xfrm>
            <a:off x="7077456" y="3063240"/>
            <a:ext cx="320040" cy="0"/>
          </a:xfrm>
          <a:prstGeom prst="line">
            <a:avLst/>
          </a:prstGeom>
          <a:noFill/>
          <a:ln w="25400">
            <a:solidFill>
              <a:srgbClr val="13294B"/>
            </a:solidFill>
            <a:prstDash val="solid"/>
            <a:tailEnd type="triangle"/>
          </a:ln>
        </p:spPr>
      </p:sp>
      <p:sp>
        <p:nvSpPr>
          <p:cNvPr id="21" name="Shape 18"/>
          <p:cNvSpPr/>
          <p:nvPr/>
        </p:nvSpPr>
        <p:spPr>
          <a:xfrm>
            <a:off x="7397496" y="2194560"/>
            <a:ext cx="1965960" cy="1737360"/>
          </a:xfrm>
          <a:prstGeom prst="roundRect">
            <a:avLst>
              <a:gd name="adj" fmla="val 421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22" name="Shape 19"/>
          <p:cNvSpPr/>
          <p:nvPr/>
        </p:nvSpPr>
        <p:spPr>
          <a:xfrm>
            <a:off x="8124444" y="1901952"/>
            <a:ext cx="512064" cy="512064"/>
          </a:xfrm>
          <a:prstGeom prst="ellipse">
            <a:avLst/>
          </a:prstGeom>
          <a:solidFill>
            <a:srgbClr val="E8720C"/>
          </a:solidFill>
          <a:ln/>
        </p:spPr>
      </p:sp>
      <p:sp>
        <p:nvSpPr>
          <p:cNvPr id="23" name="Text 20"/>
          <p:cNvSpPr/>
          <p:nvPr/>
        </p:nvSpPr>
        <p:spPr>
          <a:xfrm>
            <a:off x="8124444" y="1901952"/>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4" name="Text 21"/>
          <p:cNvSpPr/>
          <p:nvPr/>
        </p:nvSpPr>
        <p:spPr>
          <a:xfrm>
            <a:off x="7507224" y="2514600"/>
            <a:ext cx="1746504" cy="1280160"/>
          </a:xfrm>
          <a:prstGeom prst="rect">
            <a:avLst/>
          </a:prstGeom>
          <a:noFill/>
          <a:ln/>
        </p:spPr>
        <p:txBody>
          <a:bodyPr wrap="square" lIns="0" tIns="0" rIns="0" bIns="0" rtlCol="0" anchor="t"/>
          <a:lstStyle/>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রং পর্যবেক্ষণ</a:t>
            </a:r>
            <a:endParaRPr lang="en-US" sz="1150" dirty="0"/>
          </a:p>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(শিখার রং মনোযোগ দিয়ে লক্ষ করা)</a:t>
            </a:r>
            <a:endParaRPr lang="en-US" sz="1150" dirty="0"/>
          </a:p>
        </p:txBody>
      </p:sp>
      <p:sp>
        <p:nvSpPr>
          <p:cNvPr id="25" name="Shape 22"/>
          <p:cNvSpPr/>
          <p:nvPr/>
        </p:nvSpPr>
        <p:spPr>
          <a:xfrm>
            <a:off x="9363456" y="3063240"/>
            <a:ext cx="320040" cy="0"/>
          </a:xfrm>
          <a:prstGeom prst="line">
            <a:avLst/>
          </a:prstGeom>
          <a:noFill/>
          <a:ln w="25400">
            <a:solidFill>
              <a:srgbClr val="13294B"/>
            </a:solidFill>
            <a:prstDash val="solid"/>
            <a:tailEnd type="triangle"/>
          </a:ln>
        </p:spPr>
      </p:sp>
      <p:sp>
        <p:nvSpPr>
          <p:cNvPr id="26" name="Shape 23"/>
          <p:cNvSpPr/>
          <p:nvPr/>
        </p:nvSpPr>
        <p:spPr>
          <a:xfrm>
            <a:off x="9683496" y="2194560"/>
            <a:ext cx="1965960" cy="1737360"/>
          </a:xfrm>
          <a:prstGeom prst="roundRect">
            <a:avLst>
              <a:gd name="adj" fmla="val 4211"/>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27" name="Shape 24"/>
          <p:cNvSpPr/>
          <p:nvPr/>
        </p:nvSpPr>
        <p:spPr>
          <a:xfrm>
            <a:off x="10410444" y="1901952"/>
            <a:ext cx="512064" cy="512064"/>
          </a:xfrm>
          <a:prstGeom prst="ellipse">
            <a:avLst/>
          </a:prstGeom>
          <a:solidFill>
            <a:srgbClr val="E8720C"/>
          </a:solidFill>
          <a:ln/>
        </p:spPr>
      </p:sp>
      <p:sp>
        <p:nvSpPr>
          <p:cNvPr id="28" name="Text 25"/>
          <p:cNvSpPr/>
          <p:nvPr/>
        </p:nvSpPr>
        <p:spPr>
          <a:xfrm>
            <a:off x="10410444" y="1901952"/>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9" name="Text 26"/>
          <p:cNvSpPr/>
          <p:nvPr/>
        </p:nvSpPr>
        <p:spPr>
          <a:xfrm>
            <a:off x="9793224" y="2514600"/>
            <a:ext cx="1746504" cy="1280160"/>
          </a:xfrm>
          <a:prstGeom prst="rect">
            <a:avLst/>
          </a:prstGeom>
          <a:noFill/>
          <a:ln/>
        </p:spPr>
        <p:txBody>
          <a:bodyPr wrap="square" lIns="0" tIns="0" rIns="0" bIns="0" rtlCol="0" anchor="t"/>
          <a:lstStyle/>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ফলাফল লিপিবদ্ধ</a:t>
            </a:r>
            <a:endParaRPr lang="en-US" sz="1150" dirty="0"/>
          </a:p>
          <a:p>
            <a:pPr marL="0" indent="0" algn="ctr">
              <a:lnSpc>
                <a:spcPct val="115000"/>
              </a:lnSpc>
              <a:buNone/>
            </a:pPr>
            <a:r>
              <a:rPr lang="en-US" sz="1150" dirty="0">
                <a:solidFill>
                  <a:srgbClr val="1B222C"/>
                </a:solidFill>
                <a:latin typeface="Nirmala UI" pitchFamily="34" charset="0"/>
                <a:ea typeface="Nirmala UI" pitchFamily="34" charset="-122"/>
                <a:cs typeface="Nirmala UI" pitchFamily="34" charset="-120"/>
              </a:rPr>
              <a:t>(রং দেখে ধাতু শনাক্তকরণ)</a:t>
            </a:r>
            <a:endParaRPr lang="en-US" sz="1150" dirty="0"/>
          </a:p>
        </p:txBody>
      </p:sp>
      <p:sp>
        <p:nvSpPr>
          <p:cNvPr id="30" name="Text 27"/>
          <p:cNvSpPr/>
          <p:nvPr/>
        </p:nvSpPr>
        <p:spPr>
          <a:xfrm>
            <a:off x="822960" y="4480560"/>
            <a:ext cx="10515600" cy="548640"/>
          </a:xfrm>
          <a:prstGeom prst="rect">
            <a:avLst/>
          </a:prstGeom>
          <a:noFill/>
          <a:ln/>
        </p:spPr>
        <p:txBody>
          <a:bodyPr wrap="square" lIns="0" tIns="0" rIns="0" bIns="0" rtlCol="0" anchor="ctr"/>
          <a:lstStyle/>
          <a:p>
            <a:pPr marL="0" indent="0" algn="ctr">
              <a:buNone/>
            </a:pPr>
            <a:r>
              <a:rPr lang="en-US" sz="1350" i="1" dirty="0">
                <a:solidFill>
                  <a:srgbClr val="5B6B7C"/>
                </a:solidFill>
                <a:latin typeface="Nirmala UI" pitchFamily="34" charset="0"/>
                <a:ea typeface="Nirmala UI" pitchFamily="34" charset="-122"/>
                <a:cs typeface="Nirmala UI" pitchFamily="34" charset="-120"/>
              </a:rPr>
              <a:t>প্রতিটি নতুন নমুনার আগে তার পুনরায় ভালোভাবে পরিষ্কার করে নিতে হবে, নয়তো ফলাফল ভুল আসতে পারে।</a:t>
            </a:r>
            <a:endParaRPr lang="en-US" sz="1350" dirty="0"/>
          </a:p>
        </p:txBody>
      </p:sp>
      <p:sp>
        <p:nvSpPr>
          <p:cNvPr id="31" name="Text 28"/>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32" name="Text 29"/>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7</a:t>
            </a:r>
            <a:endParaRPr lang="en-US" sz="1000" dirty="0"/>
          </a:p>
        </p:txBody>
      </p:sp>
      <p:pic>
        <p:nvPicPr>
          <p:cNvPr id="34" name="Audio 3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750"/>
    </mc:Choice>
    <mc:Fallback>
      <p:transition spd="slow" advTm="3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REFERENCE TABLE</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বিভিন্ন ধাতব আয়নের শিখার রং</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4974336"/>
        </p:xfrm>
        <a:graphic>
          <a:graphicData uri="http://schemas.openxmlformats.org/drawingml/2006/table">
            <a:tbl>
              <a:tblPr/>
              <a:tblGrid>
                <a:gridCol w="1371600"/>
                <a:gridCol w="2651760"/>
                <a:gridCol w="5669280"/>
                <a:gridCol w="1371600"/>
              </a:tblGrid>
              <a:tr h="621792">
                <a:tc>
                  <a:txBody>
                    <a:bodyPr/>
                    <a:lstStyle/>
                    <a:p>
                      <a:pPr marL="0" indent="0">
                        <a:buNone/>
                      </a:pPr>
                      <a:r>
                        <a:rPr lang="en-US" sz="1400" b="1" dirty="0">
                          <a:solidFill>
                            <a:srgbClr val="FFFFFF"/>
                          </a:solidFill>
                          <a:latin typeface="Nirmala UI" pitchFamily="34" charset="0"/>
                          <a:ea typeface="Nirmala UI" pitchFamily="34" charset="-122"/>
                          <a:cs typeface="Nirmala UI" pitchFamily="34" charset="-120"/>
                        </a:rPr>
                        <a:t>আয়ন</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13294B"/>
                    </a:solidFill>
                  </a:tcPr>
                </a:tc>
                <a:tc>
                  <a:txBody>
                    <a:bodyPr/>
                    <a:lstStyle/>
                    <a:p>
                      <a:pPr marL="0" indent="0">
                        <a:buNone/>
                      </a:pPr>
                      <a:r>
                        <a:rPr lang="en-US" sz="1400" b="1" dirty="0">
                          <a:solidFill>
                            <a:srgbClr val="FFFFFF"/>
                          </a:solidFill>
                          <a:latin typeface="Nirmala UI" pitchFamily="34" charset="0"/>
                          <a:ea typeface="Nirmala UI" pitchFamily="34" charset="-122"/>
                          <a:cs typeface="Nirmala UI" pitchFamily="34" charset="-120"/>
                        </a:rPr>
                        <a:t>মৌলের নাম</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13294B"/>
                    </a:solidFill>
                  </a:tcPr>
                </a:tc>
                <a:tc>
                  <a:txBody>
                    <a:bodyPr/>
                    <a:lstStyle/>
                    <a:p>
                      <a:pPr marL="0" indent="0">
                        <a:buNone/>
                      </a:pPr>
                      <a:r>
                        <a:rPr lang="en-US" sz="1400" b="1" dirty="0">
                          <a:solidFill>
                            <a:srgbClr val="FFFFFF"/>
                          </a:solidFill>
                          <a:latin typeface="Nirmala UI" pitchFamily="34" charset="0"/>
                          <a:ea typeface="Nirmala UI" pitchFamily="34" charset="-122"/>
                          <a:cs typeface="Nirmala UI" pitchFamily="34" charset="-120"/>
                        </a:rPr>
                        <a:t>শিখার রং</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13294B"/>
                    </a:solidFill>
                  </a:tcPr>
                </a:tc>
                <a:tc>
                  <a:txBody>
                    <a:bodyPr/>
                    <a:lstStyle/>
                    <a:p>
                      <a:pPr marL="0" indent="0">
                        <a:buNone/>
                      </a:pPr>
                      <a:r>
                        <a:rPr lang="en-US" sz="1400" b="1" dirty="0">
                          <a:solidFill>
                            <a:srgbClr val="FFFFFF"/>
                          </a:solidFill>
                          <a:latin typeface="Nirmala UI" pitchFamily="34" charset="0"/>
                          <a:ea typeface="Nirmala UI" pitchFamily="34" charset="-122"/>
                          <a:cs typeface="Nirmala UI" pitchFamily="34" charset="-120"/>
                        </a:rPr>
                        <a:t>নমুনা</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13294B"/>
                    </a:solidFill>
                  </a:tcPr>
                </a:tc>
              </a:tr>
              <a:tr h="621792">
                <a:tc>
                  <a:txBody>
                    <a:bodyPr/>
                    <a:lstStyle/>
                    <a:p>
                      <a:pPr marL="0" indent="0" algn="ctr">
                        <a:buNone/>
                      </a:pPr>
                      <a:r>
                        <a:rPr lang="en-US" sz="1400" b="1" dirty="0">
                          <a:solidFill>
                            <a:srgbClr val="1B222C"/>
                          </a:solidFill>
                          <a:latin typeface="Nirmala UI" pitchFamily="34" charset="0"/>
                          <a:ea typeface="Nirmala UI" pitchFamily="34" charset="-122"/>
                          <a:cs typeface="Nirmala UI" pitchFamily="34" charset="-120"/>
                        </a:rPr>
                        <a:t>Li⁺</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লিথিয়াম</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গাঢ় লাল (Crimson Red)</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endParaRPr lang="en-US" sz="12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B22222"/>
                    </a:solidFill>
                  </a:tcPr>
                </a:tc>
              </a:tr>
              <a:tr h="621792">
                <a:tc>
                  <a:txBody>
                    <a:bodyPr/>
                    <a:lstStyle/>
                    <a:p>
                      <a:pPr marL="0" indent="0" algn="ctr">
                        <a:buNone/>
                      </a:pPr>
                      <a:r>
                        <a:rPr lang="en-US" sz="1400" b="1" dirty="0">
                          <a:solidFill>
                            <a:srgbClr val="1B222C"/>
                          </a:solidFill>
                          <a:latin typeface="Nirmala UI" pitchFamily="34" charset="0"/>
                          <a:ea typeface="Nirmala UI" pitchFamily="34" charset="-122"/>
                          <a:cs typeface="Nirmala UI" pitchFamily="34" charset="-120"/>
                        </a:rPr>
                        <a:t>Na⁺</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সোডিয়াম</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সোনালি হলুদ (Golden Yellow)</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endParaRPr lang="en-US" sz="12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E8B400"/>
                    </a:solidFill>
                  </a:tcPr>
                </a:tc>
              </a:tr>
              <a:tr h="621792">
                <a:tc>
                  <a:txBody>
                    <a:bodyPr/>
                    <a:lstStyle/>
                    <a:p>
                      <a:pPr marL="0" indent="0" algn="ctr">
                        <a:buNone/>
                      </a:pPr>
                      <a:r>
                        <a:rPr lang="en-US" sz="1400" b="1" dirty="0">
                          <a:solidFill>
                            <a:srgbClr val="1B222C"/>
                          </a:solidFill>
                          <a:latin typeface="Nirmala UI" pitchFamily="34" charset="0"/>
                          <a:ea typeface="Nirmala UI" pitchFamily="34" charset="-122"/>
                          <a:cs typeface="Nirmala UI" pitchFamily="34" charset="-120"/>
                        </a:rPr>
                        <a:t>K⁺</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পটাশিয়াম</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হালকা বেগুনি / লিলাক (Lilac)</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endParaRPr lang="en-US" sz="12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9B59B6"/>
                    </a:solidFill>
                  </a:tcPr>
                </a:tc>
              </a:tr>
              <a:tr h="621792">
                <a:tc>
                  <a:txBody>
                    <a:bodyPr/>
                    <a:lstStyle/>
                    <a:p>
                      <a:pPr marL="0" indent="0" algn="ctr">
                        <a:buNone/>
                      </a:pPr>
                      <a:r>
                        <a:rPr lang="en-US" sz="1400" b="1" dirty="0">
                          <a:solidFill>
                            <a:srgbClr val="1B222C"/>
                          </a:solidFill>
                          <a:latin typeface="Nirmala UI" pitchFamily="34" charset="0"/>
                          <a:ea typeface="Nirmala UI" pitchFamily="34" charset="-122"/>
                          <a:cs typeface="Nirmala UI" pitchFamily="34" charset="-120"/>
                        </a:rPr>
                        <a:t>Ca²⁺</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ক্যালসিয়াম</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ইটের লাল (Brick Red)</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endParaRPr lang="en-US" sz="12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C1440E"/>
                    </a:solidFill>
                  </a:tcPr>
                </a:tc>
              </a:tr>
              <a:tr h="621792">
                <a:tc>
                  <a:txBody>
                    <a:bodyPr/>
                    <a:lstStyle/>
                    <a:p>
                      <a:pPr marL="0" indent="0" algn="ctr">
                        <a:buNone/>
                      </a:pPr>
                      <a:r>
                        <a:rPr lang="en-US" sz="1400" b="1" dirty="0">
                          <a:solidFill>
                            <a:srgbClr val="1B222C"/>
                          </a:solidFill>
                          <a:latin typeface="Nirmala UI" pitchFamily="34" charset="0"/>
                          <a:ea typeface="Nirmala UI" pitchFamily="34" charset="-122"/>
                          <a:cs typeface="Nirmala UI" pitchFamily="34" charset="-120"/>
                        </a:rPr>
                        <a:t>Sr²⁺</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স্ট্রনসিয়াম</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টকটকে লাল (Crimson)</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endParaRPr lang="en-US" sz="12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D7263D"/>
                    </a:solidFill>
                  </a:tcPr>
                </a:tc>
              </a:tr>
              <a:tr h="621792">
                <a:tc>
                  <a:txBody>
                    <a:bodyPr/>
                    <a:lstStyle/>
                    <a:p>
                      <a:pPr marL="0" indent="0" algn="ctr">
                        <a:buNone/>
                      </a:pPr>
                      <a:r>
                        <a:rPr lang="en-US" sz="1400" b="1" dirty="0">
                          <a:solidFill>
                            <a:srgbClr val="1B222C"/>
                          </a:solidFill>
                          <a:latin typeface="Nirmala UI" pitchFamily="34" charset="0"/>
                          <a:ea typeface="Nirmala UI" pitchFamily="34" charset="-122"/>
                          <a:cs typeface="Nirmala UI" pitchFamily="34" charset="-120"/>
                        </a:rPr>
                        <a:t>Ba²⁺</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বেরিয়াম</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আপেল সবুজ (Apple Green)</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endParaRPr lang="en-US" sz="12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4CAF50"/>
                    </a:solidFill>
                  </a:tcPr>
                </a:tc>
              </a:tr>
              <a:tr h="621792">
                <a:tc>
                  <a:txBody>
                    <a:bodyPr/>
                    <a:lstStyle/>
                    <a:p>
                      <a:pPr marL="0" indent="0" algn="ctr">
                        <a:buNone/>
                      </a:pPr>
                      <a:r>
                        <a:rPr lang="en-US" sz="1400" b="1" dirty="0">
                          <a:solidFill>
                            <a:srgbClr val="1B222C"/>
                          </a:solidFill>
                          <a:latin typeface="Nirmala UI" pitchFamily="34" charset="0"/>
                          <a:ea typeface="Nirmala UI" pitchFamily="34" charset="-122"/>
                          <a:cs typeface="Nirmala UI" pitchFamily="34" charset="-120"/>
                        </a:rPr>
                        <a:t>Cu²⁺</a:t>
                      </a:r>
                      <a:endParaRPr lang="en-US" sz="14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কপার</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r>
                        <a:rPr lang="en-US" sz="1350" dirty="0">
                          <a:solidFill>
                            <a:srgbClr val="1B222C"/>
                          </a:solidFill>
                          <a:latin typeface="Nirmala UI" pitchFamily="34" charset="0"/>
                          <a:ea typeface="Nirmala UI" pitchFamily="34" charset="-122"/>
                          <a:cs typeface="Nirmala UI" pitchFamily="34" charset="-120"/>
                        </a:rPr>
                        <a:t>নীলাভ-সবুজ (Blue-Green)</a:t>
                      </a:r>
                      <a:endParaRPr lang="en-US" sz="135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tcPr>
                </a:tc>
                <a:tc>
                  <a:txBody>
                    <a:bodyPr/>
                    <a:lstStyle/>
                    <a:p>
                      <a:pPr marL="0" indent="0">
                        <a:buNone/>
                      </a:pPr>
                      <a:endParaRPr lang="en-US" sz="1200" dirty="0">
                        <a:latin typeface="Nirmala UI" charset="0"/>
                        <a:ea typeface="Nirmala UI" charset="0"/>
                        <a:cs typeface="Nirmala UI" charset="0"/>
                      </a:endParaRPr>
                    </a:p>
                  </a:txBody>
                  <a:tcPr anchor="ctr">
                    <a:lnL w="9525" cap="flat" cmpd="sng" algn="ctr">
                      <a:solidFill>
                        <a:srgbClr val="D7E1EC"/>
                      </a:solidFill>
                      <a:prstDash val="solid"/>
                      <a:round/>
                      <a:headEnd type="none" w="med" len="med"/>
                      <a:tailEnd type="none" w="med" len="med"/>
                    </a:lnL>
                    <a:lnR w="9525" cap="flat" cmpd="sng" algn="ctr">
                      <a:solidFill>
                        <a:srgbClr val="D7E1EC"/>
                      </a:solidFill>
                      <a:prstDash val="solid"/>
                      <a:round/>
                      <a:headEnd type="none" w="med" len="med"/>
                      <a:tailEnd type="none" w="med" len="med"/>
                    </a:lnR>
                    <a:lnT w="9525" cap="flat" cmpd="sng" algn="ctr">
                      <a:solidFill>
                        <a:srgbClr val="D7E1EC"/>
                      </a:solidFill>
                      <a:prstDash val="solid"/>
                      <a:round/>
                      <a:headEnd type="none" w="med" len="med"/>
                      <a:tailEnd type="none" w="med" len="med"/>
                    </a:lnT>
                    <a:lnB w="9525" cap="flat" cmpd="sng" algn="ctr">
                      <a:solidFill>
                        <a:srgbClr val="D7E1EC"/>
                      </a:solidFill>
                      <a:prstDash val="solid"/>
                      <a:round/>
                      <a:headEnd type="none" w="med" len="med"/>
                      <a:tailEnd type="none" w="med" len="med"/>
                    </a:lnB>
                    <a:solidFill>
                      <a:srgbClr val="16A085"/>
                    </a:solidFill>
                  </a:tcPr>
                </a:tc>
              </a:tr>
            </a:tbl>
          </a:graphicData>
        </a:graphic>
      </p:graphicFrame>
      <p:sp>
        <p:nvSpPr>
          <p:cNvPr id="7" name="Text 3"/>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8" name="Text 4"/>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8</a:t>
            </a:r>
            <a:endParaRPr lang="en-US" sz="1000"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800"/>
    </mc:Choice>
    <mc:Fallback>
      <p:transition spd="slow" advTm="6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3294B"/>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720C"/>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438912"/>
            <a:ext cx="9601200" cy="658368"/>
          </a:xfrm>
          <a:prstGeom prst="rect">
            <a:avLst/>
          </a:prstGeom>
          <a:noFill/>
          <a:ln/>
        </p:spPr>
        <p:txBody>
          <a:bodyPr wrap="square" lIns="0" tIns="0" rIns="0" bIns="0" rtlCol="0" anchor="ctr"/>
          <a:lstStyle/>
          <a:p>
            <a:pPr marL="0" indent="0" algn="l">
              <a:buNone/>
            </a:pPr>
            <a:r>
              <a:rPr lang="en-US" sz="3000" b="1" dirty="0">
                <a:solidFill>
                  <a:srgbClr val="FFFFFF"/>
                </a:solidFill>
                <a:latin typeface="Nirmala UI" pitchFamily="34" charset="0"/>
                <a:ea typeface="Nirmala UI" pitchFamily="34" charset="-122"/>
                <a:cs typeface="Nirmala UI" pitchFamily="34" charset="-120"/>
              </a:rPr>
              <a:t>শিখার রঙের তুলনামূলক উপস্থাপন</a:t>
            </a:r>
            <a:endParaRPr lang="en-US" sz="3000" dirty="0"/>
          </a:p>
        </p:txBody>
      </p:sp>
      <p:sp>
        <p:nvSpPr>
          <p:cNvPr id="5" name="Shape 2"/>
          <p:cNvSpPr/>
          <p:nvPr/>
        </p:nvSpPr>
        <p:spPr>
          <a:xfrm>
            <a:off x="583387" y="2834640"/>
            <a:ext cx="1036930" cy="1463040"/>
          </a:xfrm>
          <a:prstGeom prst="ellipse">
            <a:avLst/>
          </a:prstGeom>
          <a:solidFill>
            <a:srgbClr val="B22222"/>
          </a:solidFill>
          <a:ln/>
        </p:spPr>
      </p:sp>
      <p:sp>
        <p:nvSpPr>
          <p:cNvPr id="6" name="Shape 3"/>
          <p:cNvSpPr/>
          <p:nvPr/>
        </p:nvSpPr>
        <p:spPr>
          <a:xfrm>
            <a:off x="805586" y="2331720"/>
            <a:ext cx="592531" cy="914400"/>
          </a:xfrm>
          <a:prstGeom prst="ellipse">
            <a:avLst/>
          </a:prstGeom>
          <a:solidFill>
            <a:srgbClr val="B22222"/>
          </a:solidFill>
          <a:ln/>
        </p:spPr>
      </p:sp>
      <p:sp>
        <p:nvSpPr>
          <p:cNvPr id="7" name="Shape 4"/>
          <p:cNvSpPr/>
          <p:nvPr/>
        </p:nvSpPr>
        <p:spPr>
          <a:xfrm>
            <a:off x="879653" y="4251960"/>
            <a:ext cx="444398" cy="960120"/>
          </a:xfrm>
          <a:prstGeom prst="rect">
            <a:avLst/>
          </a:prstGeom>
          <a:solidFill>
            <a:srgbClr val="3A3A3A"/>
          </a:solidFill>
          <a:ln/>
        </p:spPr>
      </p:sp>
      <p:sp>
        <p:nvSpPr>
          <p:cNvPr id="8" name="Text 5"/>
          <p:cNvSpPr/>
          <p:nvPr/>
        </p:nvSpPr>
        <p:spPr>
          <a:xfrm>
            <a:off x="361188" y="5212080"/>
            <a:ext cx="1481328"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Li⁺</a:t>
            </a:r>
            <a:endParaRPr lang="en-US" sz="1600" dirty="0"/>
          </a:p>
        </p:txBody>
      </p:sp>
      <p:sp>
        <p:nvSpPr>
          <p:cNvPr id="9" name="Text 6"/>
          <p:cNvSpPr/>
          <p:nvPr/>
        </p:nvSpPr>
        <p:spPr>
          <a:xfrm>
            <a:off x="361188" y="5532120"/>
            <a:ext cx="1481328" cy="502920"/>
          </a:xfrm>
          <a:prstGeom prst="rect">
            <a:avLst/>
          </a:prstGeom>
          <a:noFill/>
          <a:ln/>
        </p:spPr>
        <p:txBody>
          <a:bodyPr wrap="square" lIns="0" tIns="0" rIns="0" bIns="0" rtlCol="0" anchor="ctr"/>
          <a:lstStyle/>
          <a:p>
            <a:pPr marL="0" indent="0" algn="ctr">
              <a:lnSpc>
                <a:spcPct val="110000"/>
              </a:lnSpc>
              <a:buNone/>
            </a:pPr>
            <a:r>
              <a:rPr lang="en-US" sz="1050" dirty="0">
                <a:solidFill>
                  <a:srgbClr val="C9D6E8"/>
                </a:solidFill>
                <a:latin typeface="Nirmala UI" pitchFamily="34" charset="0"/>
                <a:ea typeface="Nirmala UI" pitchFamily="34" charset="-122"/>
                <a:cs typeface="Nirmala UI" pitchFamily="34" charset="-120"/>
              </a:rPr>
              <a:t>গাঢ় লাল</a:t>
            </a:r>
            <a:endParaRPr lang="en-US" sz="1050" dirty="0"/>
          </a:p>
        </p:txBody>
      </p:sp>
      <p:sp>
        <p:nvSpPr>
          <p:cNvPr id="10" name="Shape 7"/>
          <p:cNvSpPr/>
          <p:nvPr/>
        </p:nvSpPr>
        <p:spPr>
          <a:xfrm>
            <a:off x="2247595" y="2834640"/>
            <a:ext cx="1036930" cy="1463040"/>
          </a:xfrm>
          <a:prstGeom prst="ellipse">
            <a:avLst/>
          </a:prstGeom>
          <a:solidFill>
            <a:srgbClr val="E8B400"/>
          </a:solidFill>
          <a:ln/>
        </p:spPr>
      </p:sp>
      <p:sp>
        <p:nvSpPr>
          <p:cNvPr id="11" name="Shape 8"/>
          <p:cNvSpPr/>
          <p:nvPr/>
        </p:nvSpPr>
        <p:spPr>
          <a:xfrm>
            <a:off x="2469794" y="2331720"/>
            <a:ext cx="592531" cy="914400"/>
          </a:xfrm>
          <a:prstGeom prst="ellipse">
            <a:avLst/>
          </a:prstGeom>
          <a:solidFill>
            <a:srgbClr val="E8B400"/>
          </a:solidFill>
          <a:ln/>
        </p:spPr>
      </p:sp>
      <p:sp>
        <p:nvSpPr>
          <p:cNvPr id="12" name="Shape 9"/>
          <p:cNvSpPr/>
          <p:nvPr/>
        </p:nvSpPr>
        <p:spPr>
          <a:xfrm>
            <a:off x="2543861" y="4251960"/>
            <a:ext cx="444398" cy="960120"/>
          </a:xfrm>
          <a:prstGeom prst="rect">
            <a:avLst/>
          </a:prstGeom>
          <a:solidFill>
            <a:srgbClr val="3A3A3A"/>
          </a:solidFill>
          <a:ln/>
        </p:spPr>
      </p:sp>
      <p:sp>
        <p:nvSpPr>
          <p:cNvPr id="13" name="Text 10"/>
          <p:cNvSpPr/>
          <p:nvPr/>
        </p:nvSpPr>
        <p:spPr>
          <a:xfrm>
            <a:off x="2025396" y="5212080"/>
            <a:ext cx="1481328"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Na⁺</a:t>
            </a:r>
            <a:endParaRPr lang="en-US" sz="1600" dirty="0"/>
          </a:p>
        </p:txBody>
      </p:sp>
      <p:sp>
        <p:nvSpPr>
          <p:cNvPr id="14" name="Text 11"/>
          <p:cNvSpPr/>
          <p:nvPr/>
        </p:nvSpPr>
        <p:spPr>
          <a:xfrm>
            <a:off x="2025396" y="5532120"/>
            <a:ext cx="1481328" cy="502920"/>
          </a:xfrm>
          <a:prstGeom prst="rect">
            <a:avLst/>
          </a:prstGeom>
          <a:noFill/>
          <a:ln/>
        </p:spPr>
        <p:txBody>
          <a:bodyPr wrap="square" lIns="0" tIns="0" rIns="0" bIns="0" rtlCol="0" anchor="ctr"/>
          <a:lstStyle/>
          <a:p>
            <a:pPr marL="0" indent="0" algn="ctr">
              <a:lnSpc>
                <a:spcPct val="110000"/>
              </a:lnSpc>
              <a:buNone/>
            </a:pPr>
            <a:r>
              <a:rPr lang="en-US" sz="1050" dirty="0">
                <a:solidFill>
                  <a:srgbClr val="C9D6E8"/>
                </a:solidFill>
                <a:latin typeface="Nirmala UI" pitchFamily="34" charset="0"/>
                <a:ea typeface="Nirmala UI" pitchFamily="34" charset="-122"/>
                <a:cs typeface="Nirmala UI" pitchFamily="34" charset="-120"/>
              </a:rPr>
              <a:t>সোনালি হলুদ</a:t>
            </a:r>
            <a:endParaRPr lang="en-US" sz="1050" dirty="0"/>
          </a:p>
        </p:txBody>
      </p:sp>
      <p:sp>
        <p:nvSpPr>
          <p:cNvPr id="15" name="Shape 12"/>
          <p:cNvSpPr/>
          <p:nvPr/>
        </p:nvSpPr>
        <p:spPr>
          <a:xfrm>
            <a:off x="3911803" y="2834640"/>
            <a:ext cx="1036930" cy="1463040"/>
          </a:xfrm>
          <a:prstGeom prst="ellipse">
            <a:avLst/>
          </a:prstGeom>
          <a:solidFill>
            <a:srgbClr val="9B59B6"/>
          </a:solidFill>
          <a:ln/>
        </p:spPr>
      </p:sp>
      <p:sp>
        <p:nvSpPr>
          <p:cNvPr id="16" name="Shape 13"/>
          <p:cNvSpPr/>
          <p:nvPr/>
        </p:nvSpPr>
        <p:spPr>
          <a:xfrm>
            <a:off x="4134002" y="2331720"/>
            <a:ext cx="592531" cy="914400"/>
          </a:xfrm>
          <a:prstGeom prst="ellipse">
            <a:avLst/>
          </a:prstGeom>
          <a:solidFill>
            <a:srgbClr val="9B59B6"/>
          </a:solidFill>
          <a:ln/>
        </p:spPr>
      </p:sp>
      <p:sp>
        <p:nvSpPr>
          <p:cNvPr id="17" name="Shape 14"/>
          <p:cNvSpPr/>
          <p:nvPr/>
        </p:nvSpPr>
        <p:spPr>
          <a:xfrm>
            <a:off x="4208069" y="4251960"/>
            <a:ext cx="444398" cy="960120"/>
          </a:xfrm>
          <a:prstGeom prst="rect">
            <a:avLst/>
          </a:prstGeom>
          <a:solidFill>
            <a:srgbClr val="3A3A3A"/>
          </a:solidFill>
          <a:ln/>
        </p:spPr>
      </p:sp>
      <p:sp>
        <p:nvSpPr>
          <p:cNvPr id="18" name="Text 15"/>
          <p:cNvSpPr/>
          <p:nvPr/>
        </p:nvSpPr>
        <p:spPr>
          <a:xfrm>
            <a:off x="3689604" y="5212080"/>
            <a:ext cx="1481328"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K⁺</a:t>
            </a:r>
            <a:endParaRPr lang="en-US" sz="1600" dirty="0"/>
          </a:p>
        </p:txBody>
      </p:sp>
      <p:sp>
        <p:nvSpPr>
          <p:cNvPr id="19" name="Text 16"/>
          <p:cNvSpPr/>
          <p:nvPr/>
        </p:nvSpPr>
        <p:spPr>
          <a:xfrm>
            <a:off x="3689604" y="5532120"/>
            <a:ext cx="1481328" cy="502920"/>
          </a:xfrm>
          <a:prstGeom prst="rect">
            <a:avLst/>
          </a:prstGeom>
          <a:noFill/>
          <a:ln/>
        </p:spPr>
        <p:txBody>
          <a:bodyPr wrap="square" lIns="0" tIns="0" rIns="0" bIns="0" rtlCol="0" anchor="ctr"/>
          <a:lstStyle/>
          <a:p>
            <a:pPr marL="0" indent="0" algn="ctr">
              <a:lnSpc>
                <a:spcPct val="110000"/>
              </a:lnSpc>
              <a:buNone/>
            </a:pPr>
            <a:r>
              <a:rPr lang="en-US" sz="1050" dirty="0">
                <a:solidFill>
                  <a:srgbClr val="C9D6E8"/>
                </a:solidFill>
                <a:latin typeface="Nirmala UI" pitchFamily="34" charset="0"/>
                <a:ea typeface="Nirmala UI" pitchFamily="34" charset="-122"/>
                <a:cs typeface="Nirmala UI" pitchFamily="34" charset="-120"/>
              </a:rPr>
              <a:t>লিলাক বেগুনি</a:t>
            </a:r>
            <a:endParaRPr lang="en-US" sz="1050" dirty="0"/>
          </a:p>
        </p:txBody>
      </p:sp>
      <p:sp>
        <p:nvSpPr>
          <p:cNvPr id="20" name="Shape 17"/>
          <p:cNvSpPr/>
          <p:nvPr/>
        </p:nvSpPr>
        <p:spPr>
          <a:xfrm>
            <a:off x="5576011" y="2834640"/>
            <a:ext cx="1036930" cy="1463040"/>
          </a:xfrm>
          <a:prstGeom prst="ellipse">
            <a:avLst/>
          </a:prstGeom>
          <a:solidFill>
            <a:srgbClr val="C1440E"/>
          </a:solidFill>
          <a:ln/>
        </p:spPr>
      </p:sp>
      <p:sp>
        <p:nvSpPr>
          <p:cNvPr id="21" name="Shape 18"/>
          <p:cNvSpPr/>
          <p:nvPr/>
        </p:nvSpPr>
        <p:spPr>
          <a:xfrm>
            <a:off x="5798210" y="2331720"/>
            <a:ext cx="592531" cy="914400"/>
          </a:xfrm>
          <a:prstGeom prst="ellipse">
            <a:avLst/>
          </a:prstGeom>
          <a:solidFill>
            <a:srgbClr val="C1440E"/>
          </a:solidFill>
          <a:ln/>
        </p:spPr>
      </p:sp>
      <p:sp>
        <p:nvSpPr>
          <p:cNvPr id="22" name="Shape 19"/>
          <p:cNvSpPr/>
          <p:nvPr/>
        </p:nvSpPr>
        <p:spPr>
          <a:xfrm>
            <a:off x="5872277" y="4251960"/>
            <a:ext cx="444398" cy="960120"/>
          </a:xfrm>
          <a:prstGeom prst="rect">
            <a:avLst/>
          </a:prstGeom>
          <a:solidFill>
            <a:srgbClr val="3A3A3A"/>
          </a:solidFill>
          <a:ln/>
        </p:spPr>
      </p:sp>
      <p:sp>
        <p:nvSpPr>
          <p:cNvPr id="23" name="Text 20"/>
          <p:cNvSpPr/>
          <p:nvPr/>
        </p:nvSpPr>
        <p:spPr>
          <a:xfrm>
            <a:off x="5353812" y="5212080"/>
            <a:ext cx="1481328"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Ca²⁺</a:t>
            </a:r>
            <a:endParaRPr lang="en-US" sz="1600" dirty="0"/>
          </a:p>
        </p:txBody>
      </p:sp>
      <p:sp>
        <p:nvSpPr>
          <p:cNvPr id="24" name="Text 21"/>
          <p:cNvSpPr/>
          <p:nvPr/>
        </p:nvSpPr>
        <p:spPr>
          <a:xfrm>
            <a:off x="5353812" y="5532120"/>
            <a:ext cx="1481328" cy="502920"/>
          </a:xfrm>
          <a:prstGeom prst="rect">
            <a:avLst/>
          </a:prstGeom>
          <a:noFill/>
          <a:ln/>
        </p:spPr>
        <p:txBody>
          <a:bodyPr wrap="square" lIns="0" tIns="0" rIns="0" bIns="0" rtlCol="0" anchor="ctr"/>
          <a:lstStyle/>
          <a:p>
            <a:pPr marL="0" indent="0" algn="ctr">
              <a:lnSpc>
                <a:spcPct val="110000"/>
              </a:lnSpc>
              <a:buNone/>
            </a:pPr>
            <a:r>
              <a:rPr lang="en-US" sz="1050" dirty="0">
                <a:solidFill>
                  <a:srgbClr val="C9D6E8"/>
                </a:solidFill>
                <a:latin typeface="Nirmala UI" pitchFamily="34" charset="0"/>
                <a:ea typeface="Nirmala UI" pitchFamily="34" charset="-122"/>
                <a:cs typeface="Nirmala UI" pitchFamily="34" charset="-120"/>
              </a:rPr>
              <a:t>ইটের লাল</a:t>
            </a:r>
            <a:endParaRPr lang="en-US" sz="1050" dirty="0"/>
          </a:p>
        </p:txBody>
      </p:sp>
      <p:sp>
        <p:nvSpPr>
          <p:cNvPr id="25" name="Shape 22"/>
          <p:cNvSpPr/>
          <p:nvPr/>
        </p:nvSpPr>
        <p:spPr>
          <a:xfrm>
            <a:off x="7240219" y="2834640"/>
            <a:ext cx="1036930" cy="1463040"/>
          </a:xfrm>
          <a:prstGeom prst="ellipse">
            <a:avLst/>
          </a:prstGeom>
          <a:solidFill>
            <a:srgbClr val="D7263D"/>
          </a:solidFill>
          <a:ln/>
        </p:spPr>
      </p:sp>
      <p:sp>
        <p:nvSpPr>
          <p:cNvPr id="26" name="Shape 23"/>
          <p:cNvSpPr/>
          <p:nvPr/>
        </p:nvSpPr>
        <p:spPr>
          <a:xfrm>
            <a:off x="7462418" y="2331720"/>
            <a:ext cx="592531" cy="914400"/>
          </a:xfrm>
          <a:prstGeom prst="ellipse">
            <a:avLst/>
          </a:prstGeom>
          <a:solidFill>
            <a:srgbClr val="D7263D"/>
          </a:solidFill>
          <a:ln/>
        </p:spPr>
      </p:sp>
      <p:sp>
        <p:nvSpPr>
          <p:cNvPr id="27" name="Shape 24"/>
          <p:cNvSpPr/>
          <p:nvPr/>
        </p:nvSpPr>
        <p:spPr>
          <a:xfrm>
            <a:off x="7536485" y="4251960"/>
            <a:ext cx="444398" cy="960120"/>
          </a:xfrm>
          <a:prstGeom prst="rect">
            <a:avLst/>
          </a:prstGeom>
          <a:solidFill>
            <a:srgbClr val="3A3A3A"/>
          </a:solidFill>
          <a:ln/>
        </p:spPr>
      </p:sp>
      <p:sp>
        <p:nvSpPr>
          <p:cNvPr id="28" name="Text 25"/>
          <p:cNvSpPr/>
          <p:nvPr/>
        </p:nvSpPr>
        <p:spPr>
          <a:xfrm>
            <a:off x="7018020" y="5212080"/>
            <a:ext cx="1481328"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Sr²⁺</a:t>
            </a:r>
            <a:endParaRPr lang="en-US" sz="1600" dirty="0"/>
          </a:p>
        </p:txBody>
      </p:sp>
      <p:sp>
        <p:nvSpPr>
          <p:cNvPr id="29" name="Text 26"/>
          <p:cNvSpPr/>
          <p:nvPr/>
        </p:nvSpPr>
        <p:spPr>
          <a:xfrm>
            <a:off x="7018020" y="5532120"/>
            <a:ext cx="1481328" cy="502920"/>
          </a:xfrm>
          <a:prstGeom prst="rect">
            <a:avLst/>
          </a:prstGeom>
          <a:noFill/>
          <a:ln/>
        </p:spPr>
        <p:txBody>
          <a:bodyPr wrap="square" lIns="0" tIns="0" rIns="0" bIns="0" rtlCol="0" anchor="ctr"/>
          <a:lstStyle/>
          <a:p>
            <a:pPr marL="0" indent="0" algn="ctr">
              <a:lnSpc>
                <a:spcPct val="110000"/>
              </a:lnSpc>
              <a:buNone/>
            </a:pPr>
            <a:r>
              <a:rPr lang="en-US" sz="1050" dirty="0">
                <a:solidFill>
                  <a:srgbClr val="C9D6E8"/>
                </a:solidFill>
                <a:latin typeface="Nirmala UI" pitchFamily="34" charset="0"/>
                <a:ea typeface="Nirmala UI" pitchFamily="34" charset="-122"/>
                <a:cs typeface="Nirmala UI" pitchFamily="34" charset="-120"/>
              </a:rPr>
              <a:t>টকটকে লাল</a:t>
            </a:r>
            <a:endParaRPr lang="en-US" sz="1050" dirty="0"/>
          </a:p>
        </p:txBody>
      </p:sp>
      <p:sp>
        <p:nvSpPr>
          <p:cNvPr id="30" name="Shape 27"/>
          <p:cNvSpPr/>
          <p:nvPr/>
        </p:nvSpPr>
        <p:spPr>
          <a:xfrm>
            <a:off x="8904427" y="2834640"/>
            <a:ext cx="1036930" cy="1463040"/>
          </a:xfrm>
          <a:prstGeom prst="ellipse">
            <a:avLst/>
          </a:prstGeom>
          <a:solidFill>
            <a:srgbClr val="4CAF50"/>
          </a:solidFill>
          <a:ln/>
        </p:spPr>
      </p:sp>
      <p:sp>
        <p:nvSpPr>
          <p:cNvPr id="31" name="Shape 28"/>
          <p:cNvSpPr/>
          <p:nvPr/>
        </p:nvSpPr>
        <p:spPr>
          <a:xfrm>
            <a:off x="9126626" y="2331720"/>
            <a:ext cx="592531" cy="914400"/>
          </a:xfrm>
          <a:prstGeom prst="ellipse">
            <a:avLst/>
          </a:prstGeom>
          <a:solidFill>
            <a:srgbClr val="4CAF50"/>
          </a:solidFill>
          <a:ln/>
        </p:spPr>
      </p:sp>
      <p:sp>
        <p:nvSpPr>
          <p:cNvPr id="32" name="Shape 29"/>
          <p:cNvSpPr/>
          <p:nvPr/>
        </p:nvSpPr>
        <p:spPr>
          <a:xfrm>
            <a:off x="9200693" y="4251960"/>
            <a:ext cx="444398" cy="960120"/>
          </a:xfrm>
          <a:prstGeom prst="rect">
            <a:avLst/>
          </a:prstGeom>
          <a:solidFill>
            <a:srgbClr val="3A3A3A"/>
          </a:solidFill>
          <a:ln/>
        </p:spPr>
      </p:sp>
      <p:sp>
        <p:nvSpPr>
          <p:cNvPr id="33" name="Text 30"/>
          <p:cNvSpPr/>
          <p:nvPr/>
        </p:nvSpPr>
        <p:spPr>
          <a:xfrm>
            <a:off x="8682228" y="5212080"/>
            <a:ext cx="1481328"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Ba²⁺</a:t>
            </a:r>
            <a:endParaRPr lang="en-US" sz="1600" dirty="0"/>
          </a:p>
        </p:txBody>
      </p:sp>
      <p:sp>
        <p:nvSpPr>
          <p:cNvPr id="34" name="Text 31"/>
          <p:cNvSpPr/>
          <p:nvPr/>
        </p:nvSpPr>
        <p:spPr>
          <a:xfrm>
            <a:off x="8682228" y="5532120"/>
            <a:ext cx="1481328" cy="502920"/>
          </a:xfrm>
          <a:prstGeom prst="rect">
            <a:avLst/>
          </a:prstGeom>
          <a:noFill/>
          <a:ln/>
        </p:spPr>
        <p:txBody>
          <a:bodyPr wrap="square" lIns="0" tIns="0" rIns="0" bIns="0" rtlCol="0" anchor="ctr"/>
          <a:lstStyle/>
          <a:p>
            <a:pPr marL="0" indent="0" algn="ctr">
              <a:lnSpc>
                <a:spcPct val="110000"/>
              </a:lnSpc>
              <a:buNone/>
            </a:pPr>
            <a:r>
              <a:rPr lang="en-US" sz="1050" dirty="0">
                <a:solidFill>
                  <a:srgbClr val="C9D6E8"/>
                </a:solidFill>
                <a:latin typeface="Nirmala UI" pitchFamily="34" charset="0"/>
                <a:ea typeface="Nirmala UI" pitchFamily="34" charset="-122"/>
                <a:cs typeface="Nirmala UI" pitchFamily="34" charset="-120"/>
              </a:rPr>
              <a:t>আপেল সবুজ</a:t>
            </a:r>
            <a:endParaRPr lang="en-US" sz="1050" dirty="0"/>
          </a:p>
        </p:txBody>
      </p:sp>
      <p:sp>
        <p:nvSpPr>
          <p:cNvPr id="35" name="Shape 32"/>
          <p:cNvSpPr/>
          <p:nvPr/>
        </p:nvSpPr>
        <p:spPr>
          <a:xfrm>
            <a:off x="10568635" y="2834640"/>
            <a:ext cx="1036930" cy="1463040"/>
          </a:xfrm>
          <a:prstGeom prst="ellipse">
            <a:avLst/>
          </a:prstGeom>
          <a:solidFill>
            <a:srgbClr val="16A085"/>
          </a:solidFill>
          <a:ln/>
        </p:spPr>
      </p:sp>
      <p:sp>
        <p:nvSpPr>
          <p:cNvPr id="36" name="Shape 33"/>
          <p:cNvSpPr/>
          <p:nvPr/>
        </p:nvSpPr>
        <p:spPr>
          <a:xfrm>
            <a:off x="10790834" y="2331720"/>
            <a:ext cx="592531" cy="914400"/>
          </a:xfrm>
          <a:prstGeom prst="ellipse">
            <a:avLst/>
          </a:prstGeom>
          <a:solidFill>
            <a:srgbClr val="16A085"/>
          </a:solidFill>
          <a:ln/>
        </p:spPr>
      </p:sp>
      <p:sp>
        <p:nvSpPr>
          <p:cNvPr id="37" name="Shape 34"/>
          <p:cNvSpPr/>
          <p:nvPr/>
        </p:nvSpPr>
        <p:spPr>
          <a:xfrm>
            <a:off x="10864901" y="4251960"/>
            <a:ext cx="444398" cy="960120"/>
          </a:xfrm>
          <a:prstGeom prst="rect">
            <a:avLst/>
          </a:prstGeom>
          <a:solidFill>
            <a:srgbClr val="3A3A3A"/>
          </a:solidFill>
          <a:ln/>
        </p:spPr>
      </p:sp>
      <p:sp>
        <p:nvSpPr>
          <p:cNvPr id="38" name="Text 35"/>
          <p:cNvSpPr/>
          <p:nvPr/>
        </p:nvSpPr>
        <p:spPr>
          <a:xfrm>
            <a:off x="10346436" y="5212080"/>
            <a:ext cx="1481328"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Cu²⁺</a:t>
            </a:r>
            <a:endParaRPr lang="en-US" sz="1600" dirty="0"/>
          </a:p>
        </p:txBody>
      </p:sp>
      <p:sp>
        <p:nvSpPr>
          <p:cNvPr id="39" name="Text 36"/>
          <p:cNvSpPr/>
          <p:nvPr/>
        </p:nvSpPr>
        <p:spPr>
          <a:xfrm>
            <a:off x="10346436" y="5532120"/>
            <a:ext cx="1481328" cy="502920"/>
          </a:xfrm>
          <a:prstGeom prst="rect">
            <a:avLst/>
          </a:prstGeom>
          <a:noFill/>
          <a:ln/>
        </p:spPr>
        <p:txBody>
          <a:bodyPr wrap="square" lIns="0" tIns="0" rIns="0" bIns="0" rtlCol="0" anchor="ctr"/>
          <a:lstStyle/>
          <a:p>
            <a:pPr marL="0" indent="0" algn="ctr">
              <a:lnSpc>
                <a:spcPct val="110000"/>
              </a:lnSpc>
              <a:buNone/>
            </a:pPr>
            <a:r>
              <a:rPr lang="en-US" sz="1050" dirty="0">
                <a:solidFill>
                  <a:srgbClr val="C9D6E8"/>
                </a:solidFill>
                <a:latin typeface="Nirmala UI" pitchFamily="34" charset="0"/>
                <a:ea typeface="Nirmala UI" pitchFamily="34" charset="-122"/>
                <a:cs typeface="Nirmala UI" pitchFamily="34" charset="-120"/>
              </a:rPr>
              <a:t>নীলাভ-সবুজ</a:t>
            </a:r>
            <a:endParaRPr lang="en-US" sz="1050" dirty="0"/>
          </a:p>
        </p:txBody>
      </p:sp>
      <p:sp>
        <p:nvSpPr>
          <p:cNvPr id="40" name="Text 37"/>
          <p:cNvSpPr/>
          <p:nvPr/>
        </p:nvSpPr>
        <p:spPr>
          <a:xfrm>
            <a:off x="1097280" y="1554480"/>
            <a:ext cx="9966960" cy="822960"/>
          </a:xfrm>
          <a:prstGeom prst="rect">
            <a:avLst/>
          </a:prstGeom>
          <a:noFill/>
          <a:ln/>
        </p:spPr>
        <p:txBody>
          <a:bodyPr wrap="square" lIns="0" tIns="0" rIns="0" bIns="0" rtlCol="0" anchor="ctr"/>
          <a:lstStyle/>
          <a:p>
            <a:pPr marL="0" indent="0" algn="l">
              <a:lnSpc>
                <a:spcPct val="125000"/>
              </a:lnSpc>
              <a:buNone/>
            </a:pPr>
            <a:r>
              <a:rPr lang="en-US" sz="1600" dirty="0">
                <a:solidFill>
                  <a:srgbClr val="E8EEF6"/>
                </a:solidFill>
                <a:latin typeface="Nirmala UI" pitchFamily="34" charset="0"/>
                <a:ea typeface="Nirmala UI" pitchFamily="34" charset="-122"/>
                <a:cs typeface="Nirmala UI" pitchFamily="34" charset="-120"/>
              </a:rPr>
              <a:t>প্রতিটি ধাতব আয়ন তার নিজস্ব বৈশিষ্ট্যপূর্ণ রঙের শিখা তৈরি করে — এটিই শিখা পরীক্ষার মূল ভিত্তি।</a:t>
            </a:r>
            <a:endParaRPr lang="en-US" sz="1600" dirty="0"/>
          </a:p>
        </p:txBody>
      </p:sp>
      <p:sp>
        <p:nvSpPr>
          <p:cNvPr id="41" name="Text 38"/>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42" name="Text 39"/>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9</a:t>
            </a:r>
            <a:endParaRPr lang="en-US" sz="1000" dirty="0"/>
          </a:p>
        </p:txBody>
      </p:sp>
      <p:pic>
        <p:nvPicPr>
          <p:cNvPr id="44" name="Audio 4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791"/>
    </mc:Choice>
    <mc:Fallback>
      <p:transition spd="slow" advTm="5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APPLICATIONS</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শিখা পরীক্ষার ব্যবহার</a:t>
            </a:r>
            <a:endParaRPr lang="en-US" sz="2800" dirty="0"/>
          </a:p>
        </p:txBody>
      </p:sp>
      <p:sp>
        <p:nvSpPr>
          <p:cNvPr id="6" name="Shape 3"/>
          <p:cNvSpPr/>
          <p:nvPr/>
        </p:nvSpPr>
        <p:spPr>
          <a:xfrm>
            <a:off x="548640" y="1463040"/>
            <a:ext cx="3520440" cy="1965960"/>
          </a:xfrm>
          <a:prstGeom prst="roundRect">
            <a:avLst>
              <a:gd name="adj" fmla="val 3721"/>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7" name="Shape 4"/>
          <p:cNvSpPr/>
          <p:nvPr/>
        </p:nvSpPr>
        <p:spPr>
          <a:xfrm>
            <a:off x="749808" y="1664208"/>
            <a:ext cx="548640" cy="548640"/>
          </a:xfrm>
          <a:prstGeom prst="ellipse">
            <a:avLst/>
          </a:prstGeom>
          <a:solidFill>
            <a:srgbClr val="FFFFFF"/>
          </a:solidFill>
          <a:ln/>
        </p:spPr>
      </p:sp>
      <p:pic>
        <p:nvPicPr>
          <p:cNvPr id="8" name="Image 1"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2454" y="1806854"/>
            <a:ext cx="263347" cy="263347"/>
          </a:xfrm>
          <a:prstGeom prst="rect">
            <a:avLst/>
          </a:prstGeom>
        </p:spPr>
      </p:pic>
      <p:sp>
        <p:nvSpPr>
          <p:cNvPr id="9" name="Text 5"/>
          <p:cNvSpPr/>
          <p:nvPr/>
        </p:nvSpPr>
        <p:spPr>
          <a:xfrm>
            <a:off x="749808" y="2331720"/>
            <a:ext cx="3118104" cy="365760"/>
          </a:xfrm>
          <a:prstGeom prst="rect">
            <a:avLst/>
          </a:prstGeom>
          <a:noFill/>
          <a:ln/>
        </p:spPr>
        <p:txBody>
          <a:bodyPr wrap="square" lIns="0" tIns="0" rIns="0" bIns="0" rtlCol="0" anchor="ctr"/>
          <a:lstStyle/>
          <a:p>
            <a:pPr marL="0" indent="0">
              <a:buNone/>
            </a:pPr>
            <a:r>
              <a:rPr lang="en-US" sz="1450" b="1" dirty="0">
                <a:solidFill>
                  <a:srgbClr val="13294B"/>
                </a:solidFill>
                <a:latin typeface="Nirmala UI" pitchFamily="34" charset="0"/>
                <a:ea typeface="Nirmala UI" pitchFamily="34" charset="-122"/>
                <a:cs typeface="Nirmala UI" pitchFamily="34" charset="-120"/>
              </a:rPr>
              <a:t>আতশবাজি শিল্প</a:t>
            </a:r>
            <a:endParaRPr lang="en-US" sz="1450" dirty="0"/>
          </a:p>
        </p:txBody>
      </p:sp>
      <p:sp>
        <p:nvSpPr>
          <p:cNvPr id="10" name="Text 6"/>
          <p:cNvSpPr/>
          <p:nvPr/>
        </p:nvSpPr>
        <p:spPr>
          <a:xfrm>
            <a:off x="749808" y="2697480"/>
            <a:ext cx="3118104" cy="685800"/>
          </a:xfrm>
          <a:prstGeom prst="rect">
            <a:avLst/>
          </a:prstGeom>
          <a:noFill/>
          <a:ln/>
        </p:spPr>
        <p:txBody>
          <a:bodyPr wrap="square" lIns="0" tIns="0" rIns="0" bIns="0" rtlCol="0" anchor="ctr"/>
          <a:lstStyle/>
          <a:p>
            <a:pPr marL="0" indent="0">
              <a:lnSpc>
                <a:spcPct val="115000"/>
              </a:lnSpc>
              <a:buNone/>
            </a:pPr>
            <a:r>
              <a:rPr lang="en-US" sz="1200" dirty="0">
                <a:solidFill>
                  <a:srgbClr val="5B6B7C"/>
                </a:solidFill>
                <a:latin typeface="Nirmala UI" pitchFamily="34" charset="0"/>
                <a:ea typeface="Nirmala UI" pitchFamily="34" charset="-122"/>
                <a:cs typeface="Nirmala UI" pitchFamily="34" charset="-120"/>
              </a:rPr>
              <a:t>নির্দিষ্ট রঙের আতশবাজি তৈরিতে ধাতব লবণ ব্যবহার</a:t>
            </a:r>
            <a:endParaRPr lang="en-US" sz="1200" dirty="0"/>
          </a:p>
        </p:txBody>
      </p:sp>
      <p:sp>
        <p:nvSpPr>
          <p:cNvPr id="11" name="Shape 7"/>
          <p:cNvSpPr/>
          <p:nvPr/>
        </p:nvSpPr>
        <p:spPr>
          <a:xfrm>
            <a:off x="4343400" y="1463040"/>
            <a:ext cx="3520440" cy="1965960"/>
          </a:xfrm>
          <a:prstGeom prst="roundRect">
            <a:avLst>
              <a:gd name="adj" fmla="val 372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2" name="Shape 8"/>
          <p:cNvSpPr/>
          <p:nvPr/>
        </p:nvSpPr>
        <p:spPr>
          <a:xfrm>
            <a:off x="4544568" y="1664208"/>
            <a:ext cx="548640" cy="548640"/>
          </a:xfrm>
          <a:prstGeom prst="ellipse">
            <a:avLst/>
          </a:prstGeom>
          <a:solidFill>
            <a:srgbClr val="FFFFFF"/>
          </a:solidFill>
          <a:ln/>
        </p:spPr>
      </p:sp>
      <p:pic>
        <p:nvPicPr>
          <p:cNvPr id="13" name="Image 2"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87214" y="1806854"/>
            <a:ext cx="263347" cy="263347"/>
          </a:xfrm>
          <a:prstGeom prst="rect">
            <a:avLst/>
          </a:prstGeom>
        </p:spPr>
      </p:pic>
      <p:sp>
        <p:nvSpPr>
          <p:cNvPr id="14" name="Text 9"/>
          <p:cNvSpPr/>
          <p:nvPr/>
        </p:nvSpPr>
        <p:spPr>
          <a:xfrm>
            <a:off x="4544568" y="2331720"/>
            <a:ext cx="3118104" cy="365760"/>
          </a:xfrm>
          <a:prstGeom prst="rect">
            <a:avLst/>
          </a:prstGeom>
          <a:noFill/>
          <a:ln/>
        </p:spPr>
        <p:txBody>
          <a:bodyPr wrap="square" lIns="0" tIns="0" rIns="0" bIns="0" rtlCol="0" anchor="ctr"/>
          <a:lstStyle/>
          <a:p>
            <a:pPr marL="0" indent="0">
              <a:buNone/>
            </a:pPr>
            <a:r>
              <a:rPr lang="en-US" sz="1450" b="1" dirty="0">
                <a:solidFill>
                  <a:srgbClr val="13294B"/>
                </a:solidFill>
                <a:latin typeface="Nirmala UI" pitchFamily="34" charset="0"/>
                <a:ea typeface="Nirmala UI" pitchFamily="34" charset="-122"/>
                <a:cs typeface="Nirmala UI" pitchFamily="34" charset="-120"/>
              </a:rPr>
              <a:t>পানি পরীক্ষা</a:t>
            </a:r>
            <a:endParaRPr lang="en-US" sz="1450" dirty="0"/>
          </a:p>
        </p:txBody>
      </p:sp>
      <p:sp>
        <p:nvSpPr>
          <p:cNvPr id="15" name="Text 10"/>
          <p:cNvSpPr/>
          <p:nvPr/>
        </p:nvSpPr>
        <p:spPr>
          <a:xfrm>
            <a:off x="4544568" y="2697480"/>
            <a:ext cx="3118104" cy="685800"/>
          </a:xfrm>
          <a:prstGeom prst="rect">
            <a:avLst/>
          </a:prstGeom>
          <a:noFill/>
          <a:ln/>
        </p:spPr>
        <p:txBody>
          <a:bodyPr wrap="square" lIns="0" tIns="0" rIns="0" bIns="0" rtlCol="0" anchor="ctr"/>
          <a:lstStyle/>
          <a:p>
            <a:pPr marL="0" indent="0">
              <a:lnSpc>
                <a:spcPct val="115000"/>
              </a:lnSpc>
              <a:buNone/>
            </a:pPr>
            <a:r>
              <a:rPr lang="en-US" sz="1200" dirty="0">
                <a:solidFill>
                  <a:srgbClr val="5B6B7C"/>
                </a:solidFill>
                <a:latin typeface="Nirmala UI" pitchFamily="34" charset="0"/>
                <a:ea typeface="Nirmala UI" pitchFamily="34" charset="-122"/>
                <a:cs typeface="Nirmala UI" pitchFamily="34" charset="-120"/>
              </a:rPr>
              <a:t>সুপেয় পানিতে ধাতব দূষণ দ্রুত শনাক্তকরণ</a:t>
            </a:r>
            <a:endParaRPr lang="en-US" sz="1200" dirty="0"/>
          </a:p>
        </p:txBody>
      </p:sp>
      <p:sp>
        <p:nvSpPr>
          <p:cNvPr id="16" name="Shape 11"/>
          <p:cNvSpPr/>
          <p:nvPr/>
        </p:nvSpPr>
        <p:spPr>
          <a:xfrm>
            <a:off x="8138160" y="1463040"/>
            <a:ext cx="3520440" cy="1965960"/>
          </a:xfrm>
          <a:prstGeom prst="roundRect">
            <a:avLst>
              <a:gd name="adj" fmla="val 3721"/>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17" name="Shape 12"/>
          <p:cNvSpPr/>
          <p:nvPr/>
        </p:nvSpPr>
        <p:spPr>
          <a:xfrm>
            <a:off x="8339328" y="1664208"/>
            <a:ext cx="548640" cy="548640"/>
          </a:xfrm>
          <a:prstGeom prst="ellipse">
            <a:avLst/>
          </a:prstGeom>
          <a:solidFill>
            <a:srgbClr val="FFFFFF"/>
          </a:solidFill>
          <a:ln/>
        </p:spPr>
      </p:sp>
      <p:pic>
        <p:nvPicPr>
          <p:cNvPr id="18" name="Image 3"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81974" y="1806854"/>
            <a:ext cx="263347" cy="263347"/>
          </a:xfrm>
          <a:prstGeom prst="rect">
            <a:avLst/>
          </a:prstGeom>
        </p:spPr>
      </p:pic>
      <p:sp>
        <p:nvSpPr>
          <p:cNvPr id="19" name="Text 13"/>
          <p:cNvSpPr/>
          <p:nvPr/>
        </p:nvSpPr>
        <p:spPr>
          <a:xfrm>
            <a:off x="8339328" y="2331720"/>
            <a:ext cx="3118104" cy="365760"/>
          </a:xfrm>
          <a:prstGeom prst="rect">
            <a:avLst/>
          </a:prstGeom>
          <a:noFill/>
          <a:ln/>
        </p:spPr>
        <p:txBody>
          <a:bodyPr wrap="square" lIns="0" tIns="0" rIns="0" bIns="0" rtlCol="0" anchor="ctr"/>
          <a:lstStyle/>
          <a:p>
            <a:pPr marL="0" indent="0">
              <a:buNone/>
            </a:pPr>
            <a:r>
              <a:rPr lang="en-US" sz="1450" b="1" dirty="0">
                <a:solidFill>
                  <a:srgbClr val="13294B"/>
                </a:solidFill>
                <a:latin typeface="Nirmala UI" pitchFamily="34" charset="0"/>
                <a:ea typeface="Nirmala UI" pitchFamily="34" charset="-122"/>
                <a:cs typeface="Nirmala UI" pitchFamily="34" charset="-120"/>
              </a:rPr>
              <a:t>আকরিক বিশ্লেষণ</a:t>
            </a:r>
            <a:endParaRPr lang="en-US" sz="1450" dirty="0"/>
          </a:p>
        </p:txBody>
      </p:sp>
      <p:sp>
        <p:nvSpPr>
          <p:cNvPr id="20" name="Text 14"/>
          <p:cNvSpPr/>
          <p:nvPr/>
        </p:nvSpPr>
        <p:spPr>
          <a:xfrm>
            <a:off x="8339328" y="2697480"/>
            <a:ext cx="3118104" cy="685800"/>
          </a:xfrm>
          <a:prstGeom prst="rect">
            <a:avLst/>
          </a:prstGeom>
          <a:noFill/>
          <a:ln/>
        </p:spPr>
        <p:txBody>
          <a:bodyPr wrap="square" lIns="0" tIns="0" rIns="0" bIns="0" rtlCol="0" anchor="ctr"/>
          <a:lstStyle/>
          <a:p>
            <a:pPr marL="0" indent="0">
              <a:lnSpc>
                <a:spcPct val="115000"/>
              </a:lnSpc>
              <a:buNone/>
            </a:pPr>
            <a:r>
              <a:rPr lang="en-US" sz="1200" dirty="0">
                <a:solidFill>
                  <a:srgbClr val="5B6B7C"/>
                </a:solidFill>
                <a:latin typeface="Nirmala UI" pitchFamily="34" charset="0"/>
                <a:ea typeface="Nirmala UI" pitchFamily="34" charset="-122"/>
                <a:cs typeface="Nirmala UI" pitchFamily="34" charset="-120"/>
              </a:rPr>
              <a:t>খনিজ আকরিকে উপস্থিত ধাতু প্রাথমিকভাবে শনাক্তকরণ</a:t>
            </a:r>
            <a:endParaRPr lang="en-US" sz="1200" dirty="0"/>
          </a:p>
        </p:txBody>
      </p:sp>
      <p:sp>
        <p:nvSpPr>
          <p:cNvPr id="21" name="Shape 15"/>
          <p:cNvSpPr/>
          <p:nvPr/>
        </p:nvSpPr>
        <p:spPr>
          <a:xfrm>
            <a:off x="548640" y="3703320"/>
            <a:ext cx="3520440" cy="1965960"/>
          </a:xfrm>
          <a:prstGeom prst="roundRect">
            <a:avLst>
              <a:gd name="adj" fmla="val 372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22" name="Shape 16"/>
          <p:cNvSpPr/>
          <p:nvPr/>
        </p:nvSpPr>
        <p:spPr>
          <a:xfrm>
            <a:off x="749808" y="3904488"/>
            <a:ext cx="548640" cy="548640"/>
          </a:xfrm>
          <a:prstGeom prst="ellipse">
            <a:avLst/>
          </a:prstGeom>
          <a:solidFill>
            <a:srgbClr val="FFFFFF"/>
          </a:solidFill>
          <a:ln/>
        </p:spPr>
      </p:sp>
      <p:pic>
        <p:nvPicPr>
          <p:cNvPr id="23" name="Image 4"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2454" y="4047134"/>
            <a:ext cx="263347" cy="263347"/>
          </a:xfrm>
          <a:prstGeom prst="rect">
            <a:avLst/>
          </a:prstGeom>
        </p:spPr>
      </p:pic>
      <p:sp>
        <p:nvSpPr>
          <p:cNvPr id="24" name="Text 17"/>
          <p:cNvSpPr/>
          <p:nvPr/>
        </p:nvSpPr>
        <p:spPr>
          <a:xfrm>
            <a:off x="749808" y="4572000"/>
            <a:ext cx="3118104" cy="365760"/>
          </a:xfrm>
          <a:prstGeom prst="rect">
            <a:avLst/>
          </a:prstGeom>
          <a:noFill/>
          <a:ln/>
        </p:spPr>
        <p:txBody>
          <a:bodyPr wrap="square" lIns="0" tIns="0" rIns="0" bIns="0" rtlCol="0" anchor="ctr"/>
          <a:lstStyle/>
          <a:p>
            <a:pPr marL="0" indent="0">
              <a:buNone/>
            </a:pPr>
            <a:r>
              <a:rPr lang="en-US" sz="1450" b="1" dirty="0">
                <a:solidFill>
                  <a:srgbClr val="13294B"/>
                </a:solidFill>
                <a:latin typeface="Nirmala UI" pitchFamily="34" charset="0"/>
                <a:ea typeface="Nirmala UI" pitchFamily="34" charset="-122"/>
                <a:cs typeface="Nirmala UI" pitchFamily="34" charset="-120"/>
              </a:rPr>
              <a:t>ফরেনসিক তদন্ত</a:t>
            </a:r>
            <a:endParaRPr lang="en-US" sz="1450" dirty="0"/>
          </a:p>
        </p:txBody>
      </p:sp>
      <p:sp>
        <p:nvSpPr>
          <p:cNvPr id="25" name="Text 18"/>
          <p:cNvSpPr/>
          <p:nvPr/>
        </p:nvSpPr>
        <p:spPr>
          <a:xfrm>
            <a:off x="749808" y="4937760"/>
            <a:ext cx="3118104" cy="685800"/>
          </a:xfrm>
          <a:prstGeom prst="rect">
            <a:avLst/>
          </a:prstGeom>
          <a:noFill/>
          <a:ln/>
        </p:spPr>
        <p:txBody>
          <a:bodyPr wrap="square" lIns="0" tIns="0" rIns="0" bIns="0" rtlCol="0" anchor="ctr"/>
          <a:lstStyle/>
          <a:p>
            <a:pPr marL="0" indent="0">
              <a:lnSpc>
                <a:spcPct val="115000"/>
              </a:lnSpc>
              <a:buNone/>
            </a:pPr>
            <a:r>
              <a:rPr lang="en-US" sz="1200" dirty="0">
                <a:solidFill>
                  <a:srgbClr val="5B6B7C"/>
                </a:solidFill>
                <a:latin typeface="Nirmala UI" pitchFamily="34" charset="0"/>
                <a:ea typeface="Nirmala UI" pitchFamily="34" charset="-122"/>
                <a:cs typeface="Nirmala UI" pitchFamily="34" charset="-120"/>
              </a:rPr>
              <a:t>অপরাধ স্থলে প্রাপ্ত নমুনায় রাসায়নিক উপাদান যাচাই</a:t>
            </a:r>
            <a:endParaRPr lang="en-US" sz="1200" dirty="0"/>
          </a:p>
        </p:txBody>
      </p:sp>
      <p:sp>
        <p:nvSpPr>
          <p:cNvPr id="26" name="Shape 19"/>
          <p:cNvSpPr/>
          <p:nvPr/>
        </p:nvSpPr>
        <p:spPr>
          <a:xfrm>
            <a:off x="4343400" y="3703320"/>
            <a:ext cx="3520440" cy="1965960"/>
          </a:xfrm>
          <a:prstGeom prst="roundRect">
            <a:avLst>
              <a:gd name="adj" fmla="val 3721"/>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27" name="Shape 20"/>
          <p:cNvSpPr/>
          <p:nvPr/>
        </p:nvSpPr>
        <p:spPr>
          <a:xfrm>
            <a:off x="4544568" y="3904488"/>
            <a:ext cx="548640" cy="548640"/>
          </a:xfrm>
          <a:prstGeom prst="ellipse">
            <a:avLst/>
          </a:prstGeom>
          <a:solidFill>
            <a:srgbClr val="FFFFFF"/>
          </a:solidFill>
          <a:ln/>
        </p:spPr>
      </p:sp>
      <p:pic>
        <p:nvPicPr>
          <p:cNvPr id="28" name="Image 5"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87214" y="4047134"/>
            <a:ext cx="263347" cy="263347"/>
          </a:xfrm>
          <a:prstGeom prst="rect">
            <a:avLst/>
          </a:prstGeom>
        </p:spPr>
      </p:pic>
      <p:sp>
        <p:nvSpPr>
          <p:cNvPr id="29" name="Text 21"/>
          <p:cNvSpPr/>
          <p:nvPr/>
        </p:nvSpPr>
        <p:spPr>
          <a:xfrm>
            <a:off x="4544568" y="4572000"/>
            <a:ext cx="3118104" cy="365760"/>
          </a:xfrm>
          <a:prstGeom prst="rect">
            <a:avLst/>
          </a:prstGeom>
          <a:noFill/>
          <a:ln/>
        </p:spPr>
        <p:txBody>
          <a:bodyPr wrap="square" lIns="0" tIns="0" rIns="0" bIns="0" rtlCol="0" anchor="ctr"/>
          <a:lstStyle/>
          <a:p>
            <a:pPr marL="0" indent="0">
              <a:buNone/>
            </a:pPr>
            <a:r>
              <a:rPr lang="en-US" sz="1450" b="1" dirty="0">
                <a:solidFill>
                  <a:srgbClr val="13294B"/>
                </a:solidFill>
                <a:latin typeface="Nirmala UI" pitchFamily="34" charset="0"/>
                <a:ea typeface="Nirmala UI" pitchFamily="34" charset="-122"/>
                <a:cs typeface="Nirmala UI" pitchFamily="34" charset="-120"/>
              </a:rPr>
              <a:t>শিক্ষামূলক পরীক্ষাগার</a:t>
            </a:r>
            <a:endParaRPr lang="en-US" sz="1450" dirty="0"/>
          </a:p>
        </p:txBody>
      </p:sp>
      <p:sp>
        <p:nvSpPr>
          <p:cNvPr id="30" name="Text 22"/>
          <p:cNvSpPr/>
          <p:nvPr/>
        </p:nvSpPr>
        <p:spPr>
          <a:xfrm>
            <a:off x="4544568" y="4937760"/>
            <a:ext cx="3118104" cy="685800"/>
          </a:xfrm>
          <a:prstGeom prst="rect">
            <a:avLst/>
          </a:prstGeom>
          <a:noFill/>
          <a:ln/>
        </p:spPr>
        <p:txBody>
          <a:bodyPr wrap="square" lIns="0" tIns="0" rIns="0" bIns="0" rtlCol="0" anchor="ctr"/>
          <a:lstStyle/>
          <a:p>
            <a:pPr marL="0" indent="0">
              <a:lnSpc>
                <a:spcPct val="115000"/>
              </a:lnSpc>
              <a:buNone/>
            </a:pPr>
            <a:r>
              <a:rPr lang="en-US" sz="1200" dirty="0">
                <a:solidFill>
                  <a:srgbClr val="5B6B7C"/>
                </a:solidFill>
                <a:latin typeface="Nirmala UI" pitchFamily="34" charset="0"/>
                <a:ea typeface="Nirmala UI" pitchFamily="34" charset="-122"/>
                <a:cs typeface="Nirmala UI" pitchFamily="34" charset="-120"/>
              </a:rPr>
              <a:t>শিক্ষার্থীদের গুণগত বিশ্লেষণ শেখানোর সহজ মাধ্যম</a:t>
            </a:r>
            <a:endParaRPr lang="en-US" sz="1200" dirty="0"/>
          </a:p>
        </p:txBody>
      </p:sp>
      <p:sp>
        <p:nvSpPr>
          <p:cNvPr id="31" name="Shape 23"/>
          <p:cNvSpPr/>
          <p:nvPr/>
        </p:nvSpPr>
        <p:spPr>
          <a:xfrm>
            <a:off x="8138160" y="3703320"/>
            <a:ext cx="3520440" cy="1965960"/>
          </a:xfrm>
          <a:prstGeom prst="roundRect">
            <a:avLst>
              <a:gd name="adj" fmla="val 372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32" name="Shape 24"/>
          <p:cNvSpPr/>
          <p:nvPr/>
        </p:nvSpPr>
        <p:spPr>
          <a:xfrm>
            <a:off x="8339328" y="3904488"/>
            <a:ext cx="548640" cy="548640"/>
          </a:xfrm>
          <a:prstGeom prst="ellipse">
            <a:avLst/>
          </a:prstGeom>
          <a:solidFill>
            <a:srgbClr val="FFFFFF"/>
          </a:solidFill>
          <a:ln/>
        </p:spPr>
      </p:sp>
      <p:pic>
        <p:nvPicPr>
          <p:cNvPr id="33" name="Image 6"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81974" y="4047134"/>
            <a:ext cx="263347" cy="263347"/>
          </a:xfrm>
          <a:prstGeom prst="rect">
            <a:avLst/>
          </a:prstGeom>
        </p:spPr>
      </p:pic>
      <p:sp>
        <p:nvSpPr>
          <p:cNvPr id="34" name="Text 25"/>
          <p:cNvSpPr/>
          <p:nvPr/>
        </p:nvSpPr>
        <p:spPr>
          <a:xfrm>
            <a:off x="8339328" y="4572000"/>
            <a:ext cx="3118104" cy="365760"/>
          </a:xfrm>
          <a:prstGeom prst="rect">
            <a:avLst/>
          </a:prstGeom>
          <a:noFill/>
          <a:ln/>
        </p:spPr>
        <p:txBody>
          <a:bodyPr wrap="square" lIns="0" tIns="0" rIns="0" bIns="0" rtlCol="0" anchor="ctr"/>
          <a:lstStyle/>
          <a:p>
            <a:pPr marL="0" indent="0">
              <a:buNone/>
            </a:pPr>
            <a:r>
              <a:rPr lang="en-US" sz="1450" b="1" dirty="0">
                <a:solidFill>
                  <a:srgbClr val="13294B"/>
                </a:solidFill>
                <a:latin typeface="Nirmala UI" pitchFamily="34" charset="0"/>
                <a:ea typeface="Nirmala UI" pitchFamily="34" charset="-122"/>
                <a:cs typeface="Nirmala UI" pitchFamily="34" charset="-120"/>
              </a:rPr>
              <a:t>গুণগত মান নিয়ন্ত্রণ</a:t>
            </a:r>
            <a:endParaRPr lang="en-US" sz="1450" dirty="0"/>
          </a:p>
        </p:txBody>
      </p:sp>
      <p:sp>
        <p:nvSpPr>
          <p:cNvPr id="35" name="Text 26"/>
          <p:cNvSpPr/>
          <p:nvPr/>
        </p:nvSpPr>
        <p:spPr>
          <a:xfrm>
            <a:off x="8339328" y="4937760"/>
            <a:ext cx="3118104" cy="685800"/>
          </a:xfrm>
          <a:prstGeom prst="rect">
            <a:avLst/>
          </a:prstGeom>
          <a:noFill/>
          <a:ln/>
        </p:spPr>
        <p:txBody>
          <a:bodyPr wrap="square" lIns="0" tIns="0" rIns="0" bIns="0" rtlCol="0" anchor="ctr"/>
          <a:lstStyle/>
          <a:p>
            <a:pPr marL="0" indent="0">
              <a:lnSpc>
                <a:spcPct val="115000"/>
              </a:lnSpc>
              <a:buNone/>
            </a:pPr>
            <a:r>
              <a:rPr lang="en-US" sz="1200" dirty="0">
                <a:solidFill>
                  <a:srgbClr val="5B6B7C"/>
                </a:solidFill>
                <a:latin typeface="Nirmala UI" pitchFamily="34" charset="0"/>
                <a:ea typeface="Nirmala UI" pitchFamily="34" charset="-122"/>
                <a:cs typeface="Nirmala UI" pitchFamily="34" charset="-120"/>
              </a:rPr>
              <a:t>শিল্পে কাঁচামালের প্রাথমিক বিশুদ্ধতা যাচাই</a:t>
            </a:r>
            <a:endParaRPr lang="en-US" sz="1200" dirty="0"/>
          </a:p>
        </p:txBody>
      </p:sp>
      <p:sp>
        <p:nvSpPr>
          <p:cNvPr id="36" name="Text 27"/>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37" name="Text 28"/>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10</a:t>
            </a:r>
            <a:endParaRPr lang="en-US" sz="1000" dirty="0"/>
          </a:p>
        </p:txBody>
      </p:sp>
      <p:pic>
        <p:nvPicPr>
          <p:cNvPr id="39" name="Audio 3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43"/>
    </mc:Choice>
    <mc:Fallback>
      <p:transition spd="slow" advTm="16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LIMITATIONS</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শিখা পরীক্ষার সীমাবদ্ধতা</a:t>
            </a:r>
            <a:endParaRPr lang="en-US" sz="2800" dirty="0"/>
          </a:p>
        </p:txBody>
      </p:sp>
      <p:sp>
        <p:nvSpPr>
          <p:cNvPr id="6" name="Text 3"/>
          <p:cNvSpPr/>
          <p:nvPr/>
        </p:nvSpPr>
        <p:spPr>
          <a:xfrm>
            <a:off x="548640" y="1554480"/>
            <a:ext cx="6492240" cy="4754880"/>
          </a:xfrm>
          <a:prstGeom prst="rect">
            <a:avLst/>
          </a:prstGeom>
          <a:noFill/>
          <a:ln/>
        </p:spPr>
        <p:txBody>
          <a:bodyPr wrap="square" lIns="0" tIns="0" rIns="0" bIns="0" rtlCol="0" anchor="t"/>
          <a:lstStyle/>
          <a:p>
            <a:pPr marL="228600" indent="-228600">
              <a:lnSpc>
                <a:spcPct val="115000"/>
              </a:lnSpc>
              <a:spcAft>
                <a:spcPts val="1800"/>
              </a:spcAft>
              <a:buSzPct val="100000"/>
              <a:buChar char="●"/>
            </a:pPr>
            <a:r>
              <a:rPr lang="en-US" sz="1550" dirty="0">
                <a:solidFill>
                  <a:srgbClr val="1B222C"/>
                </a:solidFill>
                <a:latin typeface="Nirmala UI" pitchFamily="34" charset="0"/>
                <a:ea typeface="Nirmala UI" pitchFamily="34" charset="-122"/>
                <a:cs typeface="Nirmala UI" pitchFamily="34" charset="-120"/>
              </a:rPr>
              <a:t>সোডিয়ামের তীব্র হলুদ রং অন্যান্য উপাদানের রং আড়াল করে দিতে পারে</a:t>
            </a:r>
            <a:endParaRPr lang="en-US" sz="1550" dirty="0"/>
          </a:p>
          <a:p>
            <a:pPr marL="228600" indent="-228600">
              <a:lnSpc>
                <a:spcPct val="115000"/>
              </a:lnSpc>
              <a:spcAft>
                <a:spcPts val="1800"/>
              </a:spcAft>
              <a:buSzPct val="100000"/>
              <a:buChar char="●"/>
            </a:pPr>
            <a:r>
              <a:rPr lang="en-US" sz="1550" dirty="0">
                <a:solidFill>
                  <a:srgbClr val="1B222C"/>
                </a:solidFill>
                <a:latin typeface="Nirmala UI" pitchFamily="34" charset="0"/>
                <a:ea typeface="Nirmala UI" pitchFamily="34" charset="-122"/>
                <a:cs typeface="Nirmala UI" pitchFamily="34" charset="-120"/>
              </a:rPr>
              <a:t>মিশ্র নমুনায় একাধিক আয়ন থাকলে রং আলাদা করা কঠিন হয়</a:t>
            </a:r>
            <a:endParaRPr lang="en-US" sz="1550" dirty="0"/>
          </a:p>
          <a:p>
            <a:pPr marL="228600" indent="-228600">
              <a:lnSpc>
                <a:spcPct val="115000"/>
              </a:lnSpc>
              <a:spcAft>
                <a:spcPts val="1800"/>
              </a:spcAft>
              <a:buSzPct val="100000"/>
              <a:buChar char="●"/>
            </a:pPr>
            <a:r>
              <a:rPr lang="en-US" sz="1550" dirty="0">
                <a:solidFill>
                  <a:srgbClr val="1B222C"/>
                </a:solidFill>
                <a:latin typeface="Nirmala UI" pitchFamily="34" charset="0"/>
                <a:ea typeface="Nirmala UI" pitchFamily="34" charset="-122"/>
                <a:cs typeface="Nirmala UI" pitchFamily="34" charset="-120"/>
              </a:rPr>
              <a:t>এটি শুধু গুণগত তথ্য দেয়, পরিমাণ সম্পর্কে কিছু বলে না</a:t>
            </a:r>
            <a:endParaRPr lang="en-US" sz="1550" dirty="0"/>
          </a:p>
          <a:p>
            <a:pPr marL="228600" indent="-228600">
              <a:lnSpc>
                <a:spcPct val="115000"/>
              </a:lnSpc>
              <a:spcAft>
                <a:spcPts val="1800"/>
              </a:spcAft>
              <a:buSzPct val="100000"/>
              <a:buChar char="●"/>
            </a:pPr>
            <a:r>
              <a:rPr lang="en-US" sz="1550" dirty="0">
                <a:solidFill>
                  <a:srgbClr val="1B222C"/>
                </a:solidFill>
                <a:latin typeface="Nirmala UI" pitchFamily="34" charset="0"/>
                <a:ea typeface="Nirmala UI" pitchFamily="34" charset="-122"/>
                <a:cs typeface="Nirmala UI" pitchFamily="34" charset="-120"/>
              </a:rPr>
              <a:t>কিছু আয়নের রং (যেমন Ca²⁺ ও Sr²⁺) খালি চোখে খুব কাছাকাছি মনে হয়</a:t>
            </a:r>
            <a:endParaRPr lang="en-US" sz="1550" dirty="0"/>
          </a:p>
          <a:p>
            <a:pPr marL="228600" indent="-228600">
              <a:lnSpc>
                <a:spcPct val="115000"/>
              </a:lnSpc>
              <a:spcAft>
                <a:spcPts val="1800"/>
              </a:spcAft>
              <a:buSzPct val="100000"/>
              <a:buChar char="●"/>
            </a:pPr>
            <a:r>
              <a:rPr lang="en-US" sz="1550" dirty="0">
                <a:solidFill>
                  <a:srgbClr val="1B222C"/>
                </a:solidFill>
                <a:latin typeface="Nirmala UI" pitchFamily="34" charset="0"/>
                <a:ea typeface="Nirmala UI" pitchFamily="34" charset="-122"/>
                <a:cs typeface="Nirmala UI" pitchFamily="34" charset="-120"/>
              </a:rPr>
              <a:t>নির্ভুল শনাক্তকরণের জন্য প্রায়ই স্পেকট্রোস্কোপের প্রয়োজন হয়</a:t>
            </a:r>
            <a:endParaRPr lang="en-US" sz="1550" dirty="0"/>
          </a:p>
        </p:txBody>
      </p:sp>
      <p:sp>
        <p:nvSpPr>
          <p:cNvPr id="7" name="Shape 4"/>
          <p:cNvSpPr/>
          <p:nvPr/>
        </p:nvSpPr>
        <p:spPr>
          <a:xfrm>
            <a:off x="7315200" y="1554480"/>
            <a:ext cx="4297680" cy="4754880"/>
          </a:xfrm>
          <a:prstGeom prst="roundRect">
            <a:avLst>
              <a:gd name="adj" fmla="val 1702"/>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8" name="Shape 5"/>
          <p:cNvSpPr/>
          <p:nvPr/>
        </p:nvSpPr>
        <p:spPr>
          <a:xfrm>
            <a:off x="7635240" y="1828800"/>
            <a:ext cx="731520" cy="731520"/>
          </a:xfrm>
          <a:prstGeom prst="ellipse">
            <a:avLst/>
          </a:prstGeom>
          <a:solidFill>
            <a:srgbClr val="FFFFFF"/>
          </a:solidFill>
          <a:ln/>
        </p:spPr>
      </p:sp>
      <p:pic>
        <p:nvPicPr>
          <p:cNvPr id="9" name="Image 1"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25435" y="2018995"/>
            <a:ext cx="351130" cy="351130"/>
          </a:xfrm>
          <a:prstGeom prst="rect">
            <a:avLst/>
          </a:prstGeom>
        </p:spPr>
      </p:pic>
      <p:sp>
        <p:nvSpPr>
          <p:cNvPr id="10" name="Text 6"/>
          <p:cNvSpPr/>
          <p:nvPr/>
        </p:nvSpPr>
        <p:spPr>
          <a:xfrm>
            <a:off x="7635240" y="2697480"/>
            <a:ext cx="3657600" cy="365760"/>
          </a:xfrm>
          <a:prstGeom prst="rect">
            <a:avLst/>
          </a:prstGeom>
          <a:noFill/>
          <a:ln/>
        </p:spPr>
        <p:txBody>
          <a:bodyPr wrap="square" lIns="0" tIns="0" rIns="0" bIns="0" rtlCol="0" anchor="ctr"/>
          <a:lstStyle/>
          <a:p>
            <a:pPr marL="0" indent="0">
              <a:buNone/>
            </a:pPr>
            <a:r>
              <a:rPr lang="en-US" sz="1600" b="1" dirty="0">
                <a:solidFill>
                  <a:srgbClr val="13294B"/>
                </a:solidFill>
                <a:latin typeface="Nirmala UI" pitchFamily="34" charset="0"/>
                <a:ea typeface="Nirmala UI" pitchFamily="34" charset="-122"/>
                <a:cs typeface="Nirmala UI" pitchFamily="34" charset="-120"/>
              </a:rPr>
              <a:t>মনে রাখুন</a:t>
            </a:r>
            <a:endParaRPr lang="en-US" sz="1600" dirty="0"/>
          </a:p>
        </p:txBody>
      </p:sp>
      <p:sp>
        <p:nvSpPr>
          <p:cNvPr id="11" name="Text 7"/>
          <p:cNvSpPr/>
          <p:nvPr/>
        </p:nvSpPr>
        <p:spPr>
          <a:xfrm>
            <a:off x="7635240" y="3108960"/>
            <a:ext cx="3657600" cy="2926080"/>
          </a:xfrm>
          <a:prstGeom prst="rect">
            <a:avLst/>
          </a:prstGeom>
          <a:noFill/>
          <a:ln/>
        </p:spPr>
        <p:txBody>
          <a:bodyPr wrap="square" lIns="0" tIns="0" rIns="0" bIns="0" rtlCol="0" anchor="ctr"/>
          <a:lstStyle/>
          <a:p>
            <a:pPr marL="0" indent="0">
              <a:lnSpc>
                <a:spcPct val="130000"/>
              </a:lnSpc>
              <a:buNone/>
            </a:pPr>
            <a:r>
              <a:rPr lang="en-US" sz="1400" dirty="0">
                <a:solidFill>
                  <a:srgbClr val="1B222C"/>
                </a:solidFill>
                <a:latin typeface="Nirmala UI" pitchFamily="34" charset="0"/>
                <a:ea typeface="Nirmala UI" pitchFamily="34" charset="-122"/>
                <a:cs typeface="Nirmala UI" pitchFamily="34" charset="-120"/>
              </a:rPr>
              <a:t>শিখা পরীক্ষা একটি প্রাথমিক ও সহায়ক গুণগত পদ্ধতি — চূড়ান্ত সিদ্ধান্তের জন্য এটি একমাত্র ভিত্তি নয়।</a:t>
            </a:r>
            <a:endParaRPr lang="en-US" sz="1400" dirty="0"/>
          </a:p>
        </p:txBody>
      </p:sp>
      <p:sp>
        <p:nvSpPr>
          <p:cNvPr id="12" name="Text 8"/>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13" name="Text 9"/>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11</a:t>
            </a:r>
            <a:endParaRPr lang="en-US" sz="1000" dirty="0"/>
          </a:p>
        </p:txBody>
      </p:sp>
      <p:pic>
        <p:nvPicPr>
          <p:cNvPr id="15" name="Audio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62"/>
    </mc:Choice>
    <mc:Fallback>
      <p:transition spd="slow" advTm="2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3294B"/>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720C"/>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438912"/>
            <a:ext cx="9144000" cy="658368"/>
          </a:xfrm>
          <a:prstGeom prst="rect">
            <a:avLst/>
          </a:prstGeom>
          <a:noFill/>
          <a:ln/>
        </p:spPr>
        <p:txBody>
          <a:bodyPr wrap="square" lIns="0" tIns="0" rIns="0" bIns="0" rtlCol="0" anchor="ctr"/>
          <a:lstStyle/>
          <a:p>
            <a:pPr marL="0" indent="0">
              <a:buNone/>
            </a:pPr>
            <a:r>
              <a:rPr lang="en-US" sz="3000" b="1" dirty="0">
                <a:solidFill>
                  <a:srgbClr val="FFFFFF"/>
                </a:solidFill>
                <a:latin typeface="Nirmala UI" pitchFamily="34" charset="0"/>
                <a:ea typeface="Nirmala UI" pitchFamily="34" charset="-122"/>
                <a:cs typeface="Nirmala UI" pitchFamily="34" charset="-120"/>
              </a:rPr>
              <a:t>সতর্কতা ও নিরাপত্তা</a:t>
            </a:r>
            <a:endParaRPr lang="en-US" sz="3000" dirty="0"/>
          </a:p>
        </p:txBody>
      </p:sp>
      <p:sp>
        <p:nvSpPr>
          <p:cNvPr id="5" name="Text 2"/>
          <p:cNvSpPr/>
          <p:nvPr/>
        </p:nvSpPr>
        <p:spPr>
          <a:xfrm>
            <a:off x="1371600" y="384048"/>
            <a:ext cx="7315200" cy="292608"/>
          </a:xfrm>
          <a:prstGeom prst="rect">
            <a:avLst/>
          </a:prstGeom>
          <a:noFill/>
          <a:ln/>
        </p:spPr>
        <p:txBody>
          <a:bodyPr wrap="square" lIns="0" tIns="0" rIns="0" bIns="0" rtlCol="0" anchor="ctr"/>
          <a:lstStyle/>
          <a:p>
            <a:pPr marL="0" indent="0">
              <a:buNone/>
            </a:pPr>
            <a:r>
              <a:rPr lang="en-US" sz="1300" b="1" dirty="0">
                <a:solidFill>
                  <a:srgbClr val="F2A93B"/>
                </a:solidFill>
                <a:latin typeface="Nirmala UI" pitchFamily="34" charset="0"/>
                <a:ea typeface="Nirmala UI" pitchFamily="34" charset="-122"/>
                <a:cs typeface="Nirmala UI" pitchFamily="34" charset="-120"/>
              </a:rPr>
              <a:t>LABORATORY SAFETY</a:t>
            </a:r>
            <a:endParaRPr lang="en-US" sz="1300" dirty="0"/>
          </a:p>
        </p:txBody>
      </p:sp>
      <p:sp>
        <p:nvSpPr>
          <p:cNvPr id="6" name="Shape 3"/>
          <p:cNvSpPr/>
          <p:nvPr/>
        </p:nvSpPr>
        <p:spPr>
          <a:xfrm>
            <a:off x="548640" y="1554480"/>
            <a:ext cx="5349240" cy="1051560"/>
          </a:xfrm>
          <a:prstGeom prst="roundRect">
            <a:avLst>
              <a:gd name="adj" fmla="val 6957"/>
            </a:avLst>
          </a:prstGeom>
          <a:solidFill>
            <a:srgbClr val="1E3A63"/>
          </a:solidFill>
          <a:ln/>
        </p:spPr>
      </p:sp>
      <p:sp>
        <p:nvSpPr>
          <p:cNvPr id="7" name="Shape 4"/>
          <p:cNvSpPr/>
          <p:nvPr/>
        </p:nvSpPr>
        <p:spPr>
          <a:xfrm>
            <a:off x="713232" y="1805940"/>
            <a:ext cx="548640" cy="548640"/>
          </a:xfrm>
          <a:prstGeom prst="ellipse">
            <a:avLst/>
          </a:prstGeom>
          <a:solidFill>
            <a:srgbClr val="E8720C"/>
          </a:solidFill>
          <a:ln/>
        </p:spPr>
      </p:sp>
      <p:pic>
        <p:nvPicPr>
          <p:cNvPr id="8" name="Image 1"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5878" y="1948586"/>
            <a:ext cx="263347" cy="263347"/>
          </a:xfrm>
          <a:prstGeom prst="rect">
            <a:avLst/>
          </a:prstGeom>
        </p:spPr>
      </p:pic>
      <p:sp>
        <p:nvSpPr>
          <p:cNvPr id="9" name="Text 5"/>
          <p:cNvSpPr/>
          <p:nvPr/>
        </p:nvSpPr>
        <p:spPr>
          <a:xfrm>
            <a:off x="1417320" y="1627632"/>
            <a:ext cx="4297680" cy="905256"/>
          </a:xfrm>
          <a:prstGeom prst="rect">
            <a:avLst/>
          </a:prstGeom>
          <a:noFill/>
          <a:ln/>
        </p:spPr>
        <p:txBody>
          <a:bodyPr wrap="square" lIns="0" tIns="0" rIns="0" bIns="0" rtlCol="0" anchor="ctr"/>
          <a:lstStyle/>
          <a:p>
            <a:pPr marL="0" indent="0">
              <a:lnSpc>
                <a:spcPct val="115000"/>
              </a:lnSpc>
              <a:buNone/>
            </a:pPr>
            <a:r>
              <a:rPr lang="en-US" sz="1300" dirty="0">
                <a:solidFill>
                  <a:srgbClr val="E8EEF6"/>
                </a:solidFill>
                <a:latin typeface="Nirmala UI" pitchFamily="34" charset="0"/>
                <a:ea typeface="Nirmala UI" pitchFamily="34" charset="-122"/>
                <a:cs typeface="Nirmala UI" pitchFamily="34" charset="-120"/>
              </a:rPr>
              <a:t>নিরাপত্তা চশমা ও হ্যান্ড গ্লাভস অবশ্যই পরিধান করতে হবে</a:t>
            </a:r>
            <a:endParaRPr lang="en-US" sz="1300" dirty="0"/>
          </a:p>
        </p:txBody>
      </p:sp>
      <p:sp>
        <p:nvSpPr>
          <p:cNvPr id="10" name="Shape 6"/>
          <p:cNvSpPr/>
          <p:nvPr/>
        </p:nvSpPr>
        <p:spPr>
          <a:xfrm>
            <a:off x="6172200" y="1554480"/>
            <a:ext cx="5349240" cy="1051560"/>
          </a:xfrm>
          <a:prstGeom prst="roundRect">
            <a:avLst>
              <a:gd name="adj" fmla="val 6957"/>
            </a:avLst>
          </a:prstGeom>
          <a:solidFill>
            <a:srgbClr val="1E3A63"/>
          </a:solidFill>
          <a:ln/>
        </p:spPr>
      </p:sp>
      <p:sp>
        <p:nvSpPr>
          <p:cNvPr id="11" name="Shape 7"/>
          <p:cNvSpPr/>
          <p:nvPr/>
        </p:nvSpPr>
        <p:spPr>
          <a:xfrm>
            <a:off x="6336792" y="1805940"/>
            <a:ext cx="548640" cy="548640"/>
          </a:xfrm>
          <a:prstGeom prst="ellipse">
            <a:avLst/>
          </a:prstGeom>
          <a:solidFill>
            <a:srgbClr val="E8720C"/>
          </a:solidFill>
          <a:ln/>
        </p:spPr>
      </p:sp>
      <p:pic>
        <p:nvPicPr>
          <p:cNvPr id="12" name="Image 2"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79438" y="1948586"/>
            <a:ext cx="263347" cy="263347"/>
          </a:xfrm>
          <a:prstGeom prst="rect">
            <a:avLst/>
          </a:prstGeom>
        </p:spPr>
      </p:pic>
      <p:sp>
        <p:nvSpPr>
          <p:cNvPr id="13" name="Text 8"/>
          <p:cNvSpPr/>
          <p:nvPr/>
        </p:nvSpPr>
        <p:spPr>
          <a:xfrm>
            <a:off x="7040880" y="1627632"/>
            <a:ext cx="4297680" cy="905256"/>
          </a:xfrm>
          <a:prstGeom prst="rect">
            <a:avLst/>
          </a:prstGeom>
          <a:noFill/>
          <a:ln/>
        </p:spPr>
        <p:txBody>
          <a:bodyPr wrap="square" lIns="0" tIns="0" rIns="0" bIns="0" rtlCol="0" anchor="ctr"/>
          <a:lstStyle/>
          <a:p>
            <a:pPr marL="0" indent="0">
              <a:lnSpc>
                <a:spcPct val="115000"/>
              </a:lnSpc>
              <a:buNone/>
            </a:pPr>
            <a:r>
              <a:rPr lang="en-US" sz="1300" dirty="0">
                <a:solidFill>
                  <a:srgbClr val="E8EEF6"/>
                </a:solidFill>
                <a:latin typeface="Nirmala UI" pitchFamily="34" charset="0"/>
                <a:ea typeface="Nirmala UI" pitchFamily="34" charset="-122"/>
                <a:cs typeface="Nirmala UI" pitchFamily="34" charset="-120"/>
              </a:rPr>
              <a:t>গরম তার কখনোই খালি হাতে স্পর্শ করা যাবে না</a:t>
            </a:r>
            <a:endParaRPr lang="en-US" sz="1300" dirty="0"/>
          </a:p>
        </p:txBody>
      </p:sp>
      <p:sp>
        <p:nvSpPr>
          <p:cNvPr id="14" name="Shape 9"/>
          <p:cNvSpPr/>
          <p:nvPr/>
        </p:nvSpPr>
        <p:spPr>
          <a:xfrm>
            <a:off x="548640" y="2834640"/>
            <a:ext cx="5349240" cy="1051560"/>
          </a:xfrm>
          <a:prstGeom prst="roundRect">
            <a:avLst>
              <a:gd name="adj" fmla="val 6957"/>
            </a:avLst>
          </a:prstGeom>
          <a:solidFill>
            <a:srgbClr val="1E3A63"/>
          </a:solidFill>
          <a:ln/>
        </p:spPr>
      </p:sp>
      <p:sp>
        <p:nvSpPr>
          <p:cNvPr id="15" name="Shape 10"/>
          <p:cNvSpPr/>
          <p:nvPr/>
        </p:nvSpPr>
        <p:spPr>
          <a:xfrm>
            <a:off x="713232" y="3086100"/>
            <a:ext cx="548640" cy="548640"/>
          </a:xfrm>
          <a:prstGeom prst="ellipse">
            <a:avLst/>
          </a:prstGeom>
          <a:solidFill>
            <a:srgbClr val="E8720C"/>
          </a:solidFill>
          <a:ln/>
        </p:spPr>
      </p:sp>
      <p:pic>
        <p:nvPicPr>
          <p:cNvPr id="16" name="Image 3"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5878" y="3228746"/>
            <a:ext cx="263347" cy="263347"/>
          </a:xfrm>
          <a:prstGeom prst="rect">
            <a:avLst/>
          </a:prstGeom>
        </p:spPr>
      </p:pic>
      <p:sp>
        <p:nvSpPr>
          <p:cNvPr id="17" name="Text 11"/>
          <p:cNvSpPr/>
          <p:nvPr/>
        </p:nvSpPr>
        <p:spPr>
          <a:xfrm>
            <a:off x="1417320" y="2907792"/>
            <a:ext cx="4297680" cy="905256"/>
          </a:xfrm>
          <a:prstGeom prst="rect">
            <a:avLst/>
          </a:prstGeom>
          <a:noFill/>
          <a:ln/>
        </p:spPr>
        <p:txBody>
          <a:bodyPr wrap="square" lIns="0" tIns="0" rIns="0" bIns="0" rtlCol="0" anchor="ctr"/>
          <a:lstStyle/>
          <a:p>
            <a:pPr marL="0" indent="0">
              <a:lnSpc>
                <a:spcPct val="115000"/>
              </a:lnSpc>
              <a:buNone/>
            </a:pPr>
            <a:r>
              <a:rPr lang="en-US" sz="1300" dirty="0">
                <a:solidFill>
                  <a:srgbClr val="E8EEF6"/>
                </a:solidFill>
                <a:latin typeface="Nirmala UI" pitchFamily="34" charset="0"/>
                <a:ea typeface="Nirmala UI" pitchFamily="34" charset="-122"/>
                <a:cs typeface="Nirmala UI" pitchFamily="34" charset="-120"/>
              </a:rPr>
              <a:t>শিখার খুব কাছে মুখ নিয়ে যাওয়া থেকে বিরত থাকতে হবে</a:t>
            </a:r>
            <a:endParaRPr lang="en-US" sz="1300" dirty="0"/>
          </a:p>
        </p:txBody>
      </p:sp>
      <p:sp>
        <p:nvSpPr>
          <p:cNvPr id="18" name="Shape 12"/>
          <p:cNvSpPr/>
          <p:nvPr/>
        </p:nvSpPr>
        <p:spPr>
          <a:xfrm>
            <a:off x="6172200" y="2834640"/>
            <a:ext cx="5349240" cy="1051560"/>
          </a:xfrm>
          <a:prstGeom prst="roundRect">
            <a:avLst>
              <a:gd name="adj" fmla="val 6957"/>
            </a:avLst>
          </a:prstGeom>
          <a:solidFill>
            <a:srgbClr val="1E3A63"/>
          </a:solidFill>
          <a:ln/>
        </p:spPr>
      </p:sp>
      <p:sp>
        <p:nvSpPr>
          <p:cNvPr id="19" name="Shape 13"/>
          <p:cNvSpPr/>
          <p:nvPr/>
        </p:nvSpPr>
        <p:spPr>
          <a:xfrm>
            <a:off x="6336792" y="3086100"/>
            <a:ext cx="548640" cy="548640"/>
          </a:xfrm>
          <a:prstGeom prst="ellipse">
            <a:avLst/>
          </a:prstGeom>
          <a:solidFill>
            <a:srgbClr val="E8720C"/>
          </a:solidFill>
          <a:ln/>
        </p:spPr>
      </p:sp>
      <p:pic>
        <p:nvPicPr>
          <p:cNvPr id="20" name="Image 4"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79438" y="3228746"/>
            <a:ext cx="263347" cy="263347"/>
          </a:xfrm>
          <a:prstGeom prst="rect">
            <a:avLst/>
          </a:prstGeom>
        </p:spPr>
      </p:pic>
      <p:sp>
        <p:nvSpPr>
          <p:cNvPr id="21" name="Text 14"/>
          <p:cNvSpPr/>
          <p:nvPr/>
        </p:nvSpPr>
        <p:spPr>
          <a:xfrm>
            <a:off x="7040880" y="2907792"/>
            <a:ext cx="4297680" cy="905256"/>
          </a:xfrm>
          <a:prstGeom prst="rect">
            <a:avLst/>
          </a:prstGeom>
          <a:noFill/>
          <a:ln/>
        </p:spPr>
        <p:txBody>
          <a:bodyPr wrap="square" lIns="0" tIns="0" rIns="0" bIns="0" rtlCol="0" anchor="ctr"/>
          <a:lstStyle/>
          <a:p>
            <a:pPr marL="0" indent="0">
              <a:lnSpc>
                <a:spcPct val="115000"/>
              </a:lnSpc>
              <a:buNone/>
            </a:pPr>
            <a:r>
              <a:rPr lang="en-US" sz="1300" dirty="0">
                <a:solidFill>
                  <a:srgbClr val="E8EEF6"/>
                </a:solidFill>
                <a:latin typeface="Nirmala UI" pitchFamily="34" charset="0"/>
                <a:ea typeface="Nirmala UI" pitchFamily="34" charset="-122"/>
                <a:cs typeface="Nirmala UI" pitchFamily="34" charset="-120"/>
              </a:rPr>
              <a:t>উদ্বায়ী বা বিষাক্ত নমুনার ধোঁয়া শ্বাসে না নেওয়া</a:t>
            </a:r>
            <a:endParaRPr lang="en-US" sz="1300" dirty="0"/>
          </a:p>
        </p:txBody>
      </p:sp>
      <p:sp>
        <p:nvSpPr>
          <p:cNvPr id="22" name="Shape 15"/>
          <p:cNvSpPr/>
          <p:nvPr/>
        </p:nvSpPr>
        <p:spPr>
          <a:xfrm>
            <a:off x="548640" y="4114800"/>
            <a:ext cx="5349240" cy="1051560"/>
          </a:xfrm>
          <a:prstGeom prst="roundRect">
            <a:avLst>
              <a:gd name="adj" fmla="val 6957"/>
            </a:avLst>
          </a:prstGeom>
          <a:solidFill>
            <a:srgbClr val="1E3A63"/>
          </a:solidFill>
          <a:ln/>
        </p:spPr>
      </p:sp>
      <p:sp>
        <p:nvSpPr>
          <p:cNvPr id="23" name="Shape 16"/>
          <p:cNvSpPr/>
          <p:nvPr/>
        </p:nvSpPr>
        <p:spPr>
          <a:xfrm>
            <a:off x="713232" y="4366260"/>
            <a:ext cx="548640" cy="548640"/>
          </a:xfrm>
          <a:prstGeom prst="ellipse">
            <a:avLst/>
          </a:prstGeom>
          <a:solidFill>
            <a:srgbClr val="E8720C"/>
          </a:solidFill>
          <a:ln/>
        </p:spPr>
      </p:sp>
      <p:pic>
        <p:nvPicPr>
          <p:cNvPr id="24" name="Image 5"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5878" y="4508906"/>
            <a:ext cx="263347" cy="263347"/>
          </a:xfrm>
          <a:prstGeom prst="rect">
            <a:avLst/>
          </a:prstGeom>
        </p:spPr>
      </p:pic>
      <p:sp>
        <p:nvSpPr>
          <p:cNvPr id="25" name="Text 17"/>
          <p:cNvSpPr/>
          <p:nvPr/>
        </p:nvSpPr>
        <p:spPr>
          <a:xfrm>
            <a:off x="1417320" y="4187952"/>
            <a:ext cx="4297680" cy="905256"/>
          </a:xfrm>
          <a:prstGeom prst="rect">
            <a:avLst/>
          </a:prstGeom>
          <a:noFill/>
          <a:ln/>
        </p:spPr>
        <p:txBody>
          <a:bodyPr wrap="square" lIns="0" tIns="0" rIns="0" bIns="0" rtlCol="0" anchor="ctr"/>
          <a:lstStyle/>
          <a:p>
            <a:pPr marL="0" indent="0">
              <a:lnSpc>
                <a:spcPct val="115000"/>
              </a:lnSpc>
              <a:buNone/>
            </a:pPr>
            <a:r>
              <a:rPr lang="en-US" sz="1300" dirty="0">
                <a:solidFill>
                  <a:srgbClr val="E8EEF6"/>
                </a:solidFill>
                <a:latin typeface="Nirmala UI" pitchFamily="34" charset="0"/>
                <a:ea typeface="Nirmala UI" pitchFamily="34" charset="-122"/>
                <a:cs typeface="Nirmala UI" pitchFamily="34" charset="-120"/>
              </a:rPr>
              <a:t>ল্যাব ভালোভাবে বাতাস চলাচলযুক্ত (ventilated) হতে হবে</a:t>
            </a:r>
            <a:endParaRPr lang="en-US" sz="1300" dirty="0"/>
          </a:p>
        </p:txBody>
      </p:sp>
      <p:sp>
        <p:nvSpPr>
          <p:cNvPr id="26" name="Shape 18"/>
          <p:cNvSpPr/>
          <p:nvPr/>
        </p:nvSpPr>
        <p:spPr>
          <a:xfrm>
            <a:off x="6172200" y="4114800"/>
            <a:ext cx="5349240" cy="1051560"/>
          </a:xfrm>
          <a:prstGeom prst="roundRect">
            <a:avLst>
              <a:gd name="adj" fmla="val 6957"/>
            </a:avLst>
          </a:prstGeom>
          <a:solidFill>
            <a:srgbClr val="1E3A63"/>
          </a:solidFill>
          <a:ln/>
        </p:spPr>
      </p:sp>
      <p:sp>
        <p:nvSpPr>
          <p:cNvPr id="27" name="Shape 19"/>
          <p:cNvSpPr/>
          <p:nvPr/>
        </p:nvSpPr>
        <p:spPr>
          <a:xfrm>
            <a:off x="6336792" y="4366260"/>
            <a:ext cx="548640" cy="548640"/>
          </a:xfrm>
          <a:prstGeom prst="ellipse">
            <a:avLst/>
          </a:prstGeom>
          <a:solidFill>
            <a:srgbClr val="E8720C"/>
          </a:solidFill>
          <a:ln/>
        </p:spPr>
      </p:sp>
      <p:pic>
        <p:nvPicPr>
          <p:cNvPr id="28" name="Image 6"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79438" y="4508906"/>
            <a:ext cx="263347" cy="263347"/>
          </a:xfrm>
          <a:prstGeom prst="rect">
            <a:avLst/>
          </a:prstGeom>
        </p:spPr>
      </p:pic>
      <p:sp>
        <p:nvSpPr>
          <p:cNvPr id="29" name="Text 20"/>
          <p:cNvSpPr/>
          <p:nvPr/>
        </p:nvSpPr>
        <p:spPr>
          <a:xfrm>
            <a:off x="7040880" y="4187952"/>
            <a:ext cx="4297680" cy="905256"/>
          </a:xfrm>
          <a:prstGeom prst="rect">
            <a:avLst/>
          </a:prstGeom>
          <a:noFill/>
          <a:ln/>
        </p:spPr>
        <p:txBody>
          <a:bodyPr wrap="square" lIns="0" tIns="0" rIns="0" bIns="0" rtlCol="0" anchor="ctr"/>
          <a:lstStyle/>
          <a:p>
            <a:pPr marL="0" indent="0">
              <a:lnSpc>
                <a:spcPct val="115000"/>
              </a:lnSpc>
              <a:buNone/>
            </a:pPr>
            <a:r>
              <a:rPr lang="en-US" sz="1300" dirty="0">
                <a:solidFill>
                  <a:srgbClr val="E8EEF6"/>
                </a:solidFill>
                <a:latin typeface="Nirmala UI" pitchFamily="34" charset="0"/>
                <a:ea typeface="Nirmala UI" pitchFamily="34" charset="-122"/>
                <a:cs typeface="Nirmala UI" pitchFamily="34" charset="-120"/>
              </a:rPr>
              <a:t>ব্যবহারের পর অ্যাসিড ও রাসায়নিক সঠিকভাবে নিষ্পত্তি করা</a:t>
            </a:r>
            <a:endParaRPr lang="en-US" sz="1300" dirty="0"/>
          </a:p>
        </p:txBody>
      </p:sp>
      <p:sp>
        <p:nvSpPr>
          <p:cNvPr id="30" name="Text 21"/>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31" name="Text 22"/>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12</a:t>
            </a:r>
            <a:endParaRPr lang="en-US" sz="1000" dirty="0"/>
          </a:p>
        </p:txBody>
      </p:sp>
      <p:pic>
        <p:nvPicPr>
          <p:cNvPr id="33" name="Audio 3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973"/>
    </mc:Choice>
    <mc:Fallback>
      <p:transition spd="slow" advTm="7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CLASS ACTIVITY  •  ৫ মিনিট</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দলীয় কার্যক্রম</a:t>
            </a:r>
            <a:endParaRPr lang="en-US" sz="2800" dirty="0"/>
          </a:p>
        </p:txBody>
      </p:sp>
      <p:sp>
        <p:nvSpPr>
          <p:cNvPr id="6" name="Shape 3"/>
          <p:cNvSpPr/>
          <p:nvPr/>
        </p:nvSpPr>
        <p:spPr>
          <a:xfrm>
            <a:off x="548640" y="1508760"/>
            <a:ext cx="11064240" cy="1051560"/>
          </a:xfrm>
          <a:prstGeom prst="roundRect">
            <a:avLst>
              <a:gd name="adj" fmla="val 6957"/>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7" name="Text 4"/>
          <p:cNvSpPr/>
          <p:nvPr/>
        </p:nvSpPr>
        <p:spPr>
          <a:xfrm>
            <a:off x="868680" y="1691640"/>
            <a:ext cx="10424160" cy="777240"/>
          </a:xfrm>
          <a:prstGeom prst="rect">
            <a:avLst/>
          </a:prstGeom>
          <a:noFill/>
          <a:ln/>
        </p:spPr>
        <p:txBody>
          <a:bodyPr wrap="square" lIns="0" tIns="0" rIns="0" bIns="0" rtlCol="0" anchor="ctr"/>
          <a:lstStyle/>
          <a:p>
            <a:pPr marL="0" indent="0">
              <a:lnSpc>
                <a:spcPct val="120000"/>
              </a:lnSpc>
              <a:buNone/>
            </a:pPr>
            <a:r>
              <a:rPr lang="en-US" sz="1450" dirty="0">
                <a:solidFill>
                  <a:srgbClr val="1B222C"/>
                </a:solidFill>
                <a:latin typeface="Nirmala UI" pitchFamily="34" charset="0"/>
                <a:ea typeface="Nirmala UI" pitchFamily="34" charset="-122"/>
                <a:cs typeface="Nirmala UI" pitchFamily="34" charset="-120"/>
              </a:rPr>
              <a:t>শ্রেণিকে ৫টি দলে ভাগ করা হবে। প্রতিটি দলকে একটি অজানা (mystery) ধাতব লবণের নমুনা দেওয়া হবে। দলটি শিখা পরীক্ষা পরিচালনা করে রং পর্যবেক্ষণ করে ধাতব আয়ন শনাক্ত করবে।</a:t>
            </a:r>
            <a:endParaRPr lang="en-US" sz="1450" dirty="0"/>
          </a:p>
        </p:txBody>
      </p:sp>
      <p:sp>
        <p:nvSpPr>
          <p:cNvPr id="8" name="Shape 5"/>
          <p:cNvSpPr/>
          <p:nvPr/>
        </p:nvSpPr>
        <p:spPr>
          <a:xfrm>
            <a:off x="548640" y="2880360"/>
            <a:ext cx="2606040" cy="1737360"/>
          </a:xfrm>
          <a:prstGeom prst="roundRect">
            <a:avLst>
              <a:gd name="adj" fmla="val 421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9" name="Text 6"/>
          <p:cNvSpPr/>
          <p:nvPr/>
        </p:nvSpPr>
        <p:spPr>
          <a:xfrm>
            <a:off x="731520" y="3017520"/>
            <a:ext cx="731520" cy="640080"/>
          </a:xfrm>
          <a:prstGeom prst="rect">
            <a:avLst/>
          </a:prstGeom>
          <a:noFill/>
          <a:ln/>
        </p:spPr>
        <p:txBody>
          <a:bodyPr wrap="square" lIns="0" tIns="0" rIns="0" bIns="0" rtlCol="0" anchor="ctr"/>
          <a:lstStyle/>
          <a:p>
            <a:pPr marL="0" indent="0">
              <a:buNone/>
            </a:pPr>
            <a:r>
              <a:rPr lang="en-US" sz="2600" b="1" dirty="0">
                <a:solidFill>
                  <a:srgbClr val="E8720C"/>
                </a:solidFill>
                <a:latin typeface="Calibri" pitchFamily="34" charset="0"/>
                <a:ea typeface="Calibri" pitchFamily="34" charset="-122"/>
                <a:cs typeface="Calibri" pitchFamily="34" charset="-120"/>
              </a:rPr>
              <a:t>১</a:t>
            </a:r>
            <a:endParaRPr lang="en-US" sz="2600" dirty="0"/>
          </a:p>
        </p:txBody>
      </p:sp>
      <p:sp>
        <p:nvSpPr>
          <p:cNvPr id="10" name="Text 7"/>
          <p:cNvSpPr/>
          <p:nvPr/>
        </p:nvSpPr>
        <p:spPr>
          <a:xfrm>
            <a:off x="731520" y="3657600"/>
            <a:ext cx="2240280" cy="868680"/>
          </a:xfrm>
          <a:prstGeom prst="rect">
            <a:avLst/>
          </a:prstGeom>
          <a:noFill/>
          <a:ln/>
        </p:spPr>
        <p:txBody>
          <a:bodyPr wrap="square" lIns="0" tIns="0" rIns="0" bIns="0" rtlCol="0" anchor="ctr"/>
          <a:lstStyle/>
          <a:p>
            <a:pPr marL="0" indent="0">
              <a:lnSpc>
                <a:spcPct val="115000"/>
              </a:lnSpc>
              <a:buNone/>
            </a:pPr>
            <a:r>
              <a:rPr lang="en-US" sz="1250" dirty="0">
                <a:solidFill>
                  <a:srgbClr val="1B222C"/>
                </a:solidFill>
                <a:latin typeface="Nirmala UI" pitchFamily="34" charset="0"/>
                <a:ea typeface="Nirmala UI" pitchFamily="34" charset="-122"/>
                <a:cs typeface="Nirmala UI" pitchFamily="34" charset="-120"/>
              </a:rPr>
              <a:t>রেফারেন্স টেবিল দেখে দলে আলোচনা করা</a:t>
            </a:r>
            <a:endParaRPr lang="en-US" sz="1250" dirty="0"/>
          </a:p>
        </p:txBody>
      </p:sp>
      <p:sp>
        <p:nvSpPr>
          <p:cNvPr id="11" name="Shape 8"/>
          <p:cNvSpPr/>
          <p:nvPr/>
        </p:nvSpPr>
        <p:spPr>
          <a:xfrm>
            <a:off x="3383280" y="2880360"/>
            <a:ext cx="2606040" cy="1737360"/>
          </a:xfrm>
          <a:prstGeom prst="roundRect">
            <a:avLst>
              <a:gd name="adj" fmla="val 421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2" name="Text 9"/>
          <p:cNvSpPr/>
          <p:nvPr/>
        </p:nvSpPr>
        <p:spPr>
          <a:xfrm>
            <a:off x="3566160" y="3017520"/>
            <a:ext cx="731520" cy="640080"/>
          </a:xfrm>
          <a:prstGeom prst="rect">
            <a:avLst/>
          </a:prstGeom>
          <a:noFill/>
          <a:ln/>
        </p:spPr>
        <p:txBody>
          <a:bodyPr wrap="square" lIns="0" tIns="0" rIns="0" bIns="0" rtlCol="0" anchor="ctr"/>
          <a:lstStyle/>
          <a:p>
            <a:pPr marL="0" indent="0">
              <a:buNone/>
            </a:pPr>
            <a:r>
              <a:rPr lang="en-US" sz="2600" b="1" dirty="0">
                <a:solidFill>
                  <a:srgbClr val="E8720C"/>
                </a:solidFill>
                <a:latin typeface="Calibri" pitchFamily="34" charset="0"/>
                <a:ea typeface="Calibri" pitchFamily="34" charset="-122"/>
                <a:cs typeface="Calibri" pitchFamily="34" charset="-120"/>
              </a:rPr>
              <a:t>২</a:t>
            </a:r>
            <a:endParaRPr lang="en-US" sz="2600" dirty="0"/>
          </a:p>
        </p:txBody>
      </p:sp>
      <p:sp>
        <p:nvSpPr>
          <p:cNvPr id="13" name="Text 10"/>
          <p:cNvSpPr/>
          <p:nvPr/>
        </p:nvSpPr>
        <p:spPr>
          <a:xfrm>
            <a:off x="3566160" y="3657600"/>
            <a:ext cx="2240280" cy="868680"/>
          </a:xfrm>
          <a:prstGeom prst="rect">
            <a:avLst/>
          </a:prstGeom>
          <a:noFill/>
          <a:ln/>
        </p:spPr>
        <p:txBody>
          <a:bodyPr wrap="square" lIns="0" tIns="0" rIns="0" bIns="0" rtlCol="0" anchor="ctr"/>
          <a:lstStyle/>
          <a:p>
            <a:pPr marL="0" indent="0">
              <a:lnSpc>
                <a:spcPct val="115000"/>
              </a:lnSpc>
              <a:buNone/>
            </a:pPr>
            <a:r>
              <a:rPr lang="en-US" sz="1250" dirty="0">
                <a:solidFill>
                  <a:srgbClr val="1B222C"/>
                </a:solidFill>
                <a:latin typeface="Nirmala UI" pitchFamily="34" charset="0"/>
                <a:ea typeface="Nirmala UI" pitchFamily="34" charset="-122"/>
                <a:cs typeface="Nirmala UI" pitchFamily="34" charset="-120"/>
              </a:rPr>
              <a:t>প্রদত্ত নমুনা দিয়ে শিখা পরীক্ষা পরিচালনা</a:t>
            </a:r>
            <a:endParaRPr lang="en-US" sz="1250" dirty="0"/>
          </a:p>
        </p:txBody>
      </p:sp>
      <p:sp>
        <p:nvSpPr>
          <p:cNvPr id="14" name="Shape 11"/>
          <p:cNvSpPr/>
          <p:nvPr/>
        </p:nvSpPr>
        <p:spPr>
          <a:xfrm>
            <a:off x="6217920" y="2880360"/>
            <a:ext cx="2606040" cy="1737360"/>
          </a:xfrm>
          <a:prstGeom prst="roundRect">
            <a:avLst>
              <a:gd name="adj" fmla="val 421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5" name="Text 12"/>
          <p:cNvSpPr/>
          <p:nvPr/>
        </p:nvSpPr>
        <p:spPr>
          <a:xfrm>
            <a:off x="6400800" y="3017520"/>
            <a:ext cx="731520" cy="640080"/>
          </a:xfrm>
          <a:prstGeom prst="rect">
            <a:avLst/>
          </a:prstGeom>
          <a:noFill/>
          <a:ln/>
        </p:spPr>
        <p:txBody>
          <a:bodyPr wrap="square" lIns="0" tIns="0" rIns="0" bIns="0" rtlCol="0" anchor="ctr"/>
          <a:lstStyle/>
          <a:p>
            <a:pPr marL="0" indent="0">
              <a:buNone/>
            </a:pPr>
            <a:r>
              <a:rPr lang="en-US" sz="2600" b="1" dirty="0">
                <a:solidFill>
                  <a:srgbClr val="E8720C"/>
                </a:solidFill>
                <a:latin typeface="Calibri" pitchFamily="34" charset="0"/>
                <a:ea typeface="Calibri" pitchFamily="34" charset="-122"/>
                <a:cs typeface="Calibri" pitchFamily="34" charset="-120"/>
              </a:rPr>
              <a:t>৩</a:t>
            </a:r>
            <a:endParaRPr lang="en-US" sz="2600" dirty="0"/>
          </a:p>
        </p:txBody>
      </p:sp>
      <p:sp>
        <p:nvSpPr>
          <p:cNvPr id="16" name="Text 13"/>
          <p:cNvSpPr/>
          <p:nvPr/>
        </p:nvSpPr>
        <p:spPr>
          <a:xfrm>
            <a:off x="6400800" y="3657600"/>
            <a:ext cx="2240280" cy="868680"/>
          </a:xfrm>
          <a:prstGeom prst="rect">
            <a:avLst/>
          </a:prstGeom>
          <a:noFill/>
          <a:ln/>
        </p:spPr>
        <p:txBody>
          <a:bodyPr wrap="square" lIns="0" tIns="0" rIns="0" bIns="0" rtlCol="0" anchor="ctr"/>
          <a:lstStyle/>
          <a:p>
            <a:pPr marL="0" indent="0">
              <a:lnSpc>
                <a:spcPct val="115000"/>
              </a:lnSpc>
              <a:buNone/>
            </a:pPr>
            <a:r>
              <a:rPr lang="en-US" sz="1250" dirty="0">
                <a:solidFill>
                  <a:srgbClr val="1B222C"/>
                </a:solidFill>
                <a:latin typeface="Nirmala UI" pitchFamily="34" charset="0"/>
                <a:ea typeface="Nirmala UI" pitchFamily="34" charset="-122"/>
                <a:cs typeface="Nirmala UI" pitchFamily="34" charset="-120"/>
              </a:rPr>
              <a:t>পর্যবেক্ষিত রং লিপিবদ্ধ করা</a:t>
            </a:r>
            <a:endParaRPr lang="en-US" sz="1250" dirty="0"/>
          </a:p>
        </p:txBody>
      </p:sp>
      <p:sp>
        <p:nvSpPr>
          <p:cNvPr id="17" name="Shape 14"/>
          <p:cNvSpPr/>
          <p:nvPr/>
        </p:nvSpPr>
        <p:spPr>
          <a:xfrm>
            <a:off x="9052560" y="2880360"/>
            <a:ext cx="2606040" cy="1737360"/>
          </a:xfrm>
          <a:prstGeom prst="roundRect">
            <a:avLst>
              <a:gd name="adj" fmla="val 4211"/>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8" name="Text 15"/>
          <p:cNvSpPr/>
          <p:nvPr/>
        </p:nvSpPr>
        <p:spPr>
          <a:xfrm>
            <a:off x="9235440" y="3017520"/>
            <a:ext cx="731520" cy="640080"/>
          </a:xfrm>
          <a:prstGeom prst="rect">
            <a:avLst/>
          </a:prstGeom>
          <a:noFill/>
          <a:ln/>
        </p:spPr>
        <p:txBody>
          <a:bodyPr wrap="square" lIns="0" tIns="0" rIns="0" bIns="0" rtlCol="0" anchor="ctr"/>
          <a:lstStyle/>
          <a:p>
            <a:pPr marL="0" indent="0">
              <a:buNone/>
            </a:pPr>
            <a:r>
              <a:rPr lang="en-US" sz="2600" b="1" dirty="0">
                <a:solidFill>
                  <a:srgbClr val="E8720C"/>
                </a:solidFill>
                <a:latin typeface="Calibri" pitchFamily="34" charset="0"/>
                <a:ea typeface="Calibri" pitchFamily="34" charset="-122"/>
                <a:cs typeface="Calibri" pitchFamily="34" charset="-120"/>
              </a:rPr>
              <a:t>৪</a:t>
            </a:r>
            <a:endParaRPr lang="en-US" sz="2600" dirty="0"/>
          </a:p>
        </p:txBody>
      </p:sp>
      <p:sp>
        <p:nvSpPr>
          <p:cNvPr id="19" name="Text 16"/>
          <p:cNvSpPr/>
          <p:nvPr/>
        </p:nvSpPr>
        <p:spPr>
          <a:xfrm>
            <a:off x="9235440" y="3657600"/>
            <a:ext cx="2240280" cy="868680"/>
          </a:xfrm>
          <a:prstGeom prst="rect">
            <a:avLst/>
          </a:prstGeom>
          <a:noFill/>
          <a:ln/>
        </p:spPr>
        <p:txBody>
          <a:bodyPr wrap="square" lIns="0" tIns="0" rIns="0" bIns="0" rtlCol="0" anchor="ctr"/>
          <a:lstStyle/>
          <a:p>
            <a:pPr marL="0" indent="0">
              <a:lnSpc>
                <a:spcPct val="115000"/>
              </a:lnSpc>
              <a:buNone/>
            </a:pPr>
            <a:r>
              <a:rPr lang="en-US" sz="1250" dirty="0">
                <a:solidFill>
                  <a:srgbClr val="1B222C"/>
                </a:solidFill>
                <a:latin typeface="Nirmala UI" pitchFamily="34" charset="0"/>
                <a:ea typeface="Nirmala UI" pitchFamily="34" charset="-122"/>
                <a:cs typeface="Nirmala UI" pitchFamily="34" charset="-120"/>
              </a:rPr>
              <a:t>ধাতব আয়ন শনাক্ত করে উত্তরপত্রে লেখা</a:t>
            </a:r>
            <a:endParaRPr lang="en-US" sz="1250" dirty="0"/>
          </a:p>
        </p:txBody>
      </p:sp>
      <p:sp>
        <p:nvSpPr>
          <p:cNvPr id="20" name="Shape 17"/>
          <p:cNvSpPr/>
          <p:nvPr/>
        </p:nvSpPr>
        <p:spPr>
          <a:xfrm>
            <a:off x="548640" y="4846320"/>
            <a:ext cx="11064240" cy="1417320"/>
          </a:xfrm>
          <a:prstGeom prst="roundRect">
            <a:avLst>
              <a:gd name="adj" fmla="val 5161"/>
            </a:avLst>
          </a:prstGeom>
          <a:solidFill>
            <a:srgbClr val="13294B"/>
          </a:solidFill>
          <a:ln w="9525">
            <a:solidFill>
              <a:srgbClr val="D7E1EC"/>
            </a:solidFill>
            <a:prstDash val="solid"/>
          </a:ln>
          <a:effectLst>
            <a:outerShdw blurRad="101600" dist="38100" dir="5400000" algn="bl" rotWithShape="0">
              <a:srgbClr val="13294B">
                <a:alpha val="10000"/>
              </a:srgbClr>
            </a:outerShdw>
          </a:effectLst>
        </p:spPr>
      </p:sp>
      <p:sp>
        <p:nvSpPr>
          <p:cNvPr id="21" name="Shape 18"/>
          <p:cNvSpPr/>
          <p:nvPr/>
        </p:nvSpPr>
        <p:spPr>
          <a:xfrm>
            <a:off x="822960" y="5074920"/>
            <a:ext cx="685800" cy="685800"/>
          </a:xfrm>
          <a:prstGeom prst="ellipse">
            <a:avLst/>
          </a:prstGeom>
          <a:solidFill>
            <a:srgbClr val="E8720C"/>
          </a:solidFill>
          <a:ln/>
        </p:spPr>
      </p:sp>
      <p:pic>
        <p:nvPicPr>
          <p:cNvPr id="22" name="Image 1"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1268" y="5253228"/>
            <a:ext cx="329184" cy="329184"/>
          </a:xfrm>
          <a:prstGeom prst="rect">
            <a:avLst/>
          </a:prstGeom>
        </p:spPr>
      </p:pic>
      <p:sp>
        <p:nvSpPr>
          <p:cNvPr id="23" name="Text 19"/>
          <p:cNvSpPr/>
          <p:nvPr/>
        </p:nvSpPr>
        <p:spPr>
          <a:xfrm>
            <a:off x="1737360" y="5074920"/>
            <a:ext cx="9509760" cy="1005840"/>
          </a:xfrm>
          <a:prstGeom prst="rect">
            <a:avLst/>
          </a:prstGeom>
          <a:noFill/>
          <a:ln/>
        </p:spPr>
        <p:txBody>
          <a:bodyPr wrap="square" lIns="0" tIns="0" rIns="0" bIns="0" rtlCol="0" anchor="ctr"/>
          <a:lstStyle/>
          <a:p>
            <a:pPr marL="0" indent="0">
              <a:lnSpc>
                <a:spcPct val="120000"/>
              </a:lnSpc>
              <a:buNone/>
            </a:pPr>
            <a:r>
              <a:rPr lang="en-US" sz="1350" b="1" dirty="0">
                <a:solidFill>
                  <a:srgbClr val="F2A93B"/>
                </a:solidFill>
                <a:latin typeface="Nirmala UI" pitchFamily="34" charset="0"/>
                <a:ea typeface="Nirmala UI" pitchFamily="34" charset="-122"/>
                <a:cs typeface="Nirmala UI" pitchFamily="34" charset="-120"/>
              </a:rPr>
              <a:t>শিক্ষক নির্দেশনা:  </a:t>
            </a:r>
            <a:r>
              <a:rPr lang="en-US" sz="1350" dirty="0">
                <a:solidFill>
                  <a:srgbClr val="E8EEF6"/>
                </a:solidFill>
                <a:latin typeface="Nirmala UI" pitchFamily="34" charset="0"/>
                <a:ea typeface="Nirmala UI" pitchFamily="34" charset="-122"/>
                <a:cs typeface="Nirmala UI" pitchFamily="34" charset="-120"/>
              </a:rPr>
              <a:t>প্রতিটি দল ফলাফল উপস্থাপনের সময় ব্যাখ্যা করবে কেন তারা সেই আয়ন শনাক্ত করেছে (Bloom's: Apply ও Analyze স্তর)।</a:t>
            </a:r>
            <a:endParaRPr lang="en-US" sz="1350" dirty="0"/>
          </a:p>
        </p:txBody>
      </p:sp>
      <p:sp>
        <p:nvSpPr>
          <p:cNvPr id="24" name="Text 20"/>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25" name="Text 21"/>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13</a:t>
            </a:r>
            <a:endParaRPr lang="en-US" sz="1000" dirty="0"/>
          </a:p>
        </p:txBody>
      </p:sp>
      <p:pic>
        <p:nvPicPr>
          <p:cNvPr id="27" name="Audio 2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830"/>
    </mc:Choice>
    <mc:Fallback>
      <p:transition spd="slow" advTm="9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FORMATIVE ASSESSMENT</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মূল্যায়ন (Quiz)</a:t>
            </a:r>
            <a:endParaRPr lang="en-US" sz="2800" dirty="0"/>
          </a:p>
        </p:txBody>
      </p:sp>
      <p:sp>
        <p:nvSpPr>
          <p:cNvPr id="6" name="Text 3"/>
          <p:cNvSpPr/>
          <p:nvPr/>
        </p:nvSpPr>
        <p:spPr>
          <a:xfrm>
            <a:off x="548640" y="1417320"/>
            <a:ext cx="5349240" cy="2651760"/>
          </a:xfrm>
          <a:prstGeom prst="rect">
            <a:avLst/>
          </a:prstGeom>
          <a:noFill/>
          <a:ln/>
        </p:spPr>
        <p:txBody>
          <a:bodyPr wrap="square" lIns="0" tIns="0" rIns="0" bIns="0" rtlCol="0" anchor="t"/>
          <a:lstStyle/>
          <a:p>
            <a:pPr marL="228600" indent="-228600">
              <a:lnSpc>
                <a:spcPct val="115000"/>
              </a:lnSpc>
              <a:spcAft>
                <a:spcPts val="1200"/>
              </a:spcAft>
              <a:buSzPct val="100000"/>
              <a:buChar char="●"/>
            </a:pPr>
            <a:r>
              <a:rPr lang="en-US" sz="1250" dirty="0">
                <a:solidFill>
                  <a:srgbClr val="1B222C"/>
                </a:solidFill>
                <a:latin typeface="Nirmala UI" pitchFamily="34" charset="0"/>
                <a:ea typeface="Nirmala UI" pitchFamily="34" charset="-122"/>
                <a:cs typeface="Nirmala UI" pitchFamily="34" charset="-120"/>
              </a:rPr>
              <a:t>১. শিখা পরীক্ষায় সোডিয়াম আয়নের শিখার রং কী?</a:t>
            </a:r>
            <a:endParaRPr lang="en-US" sz="1250" dirty="0"/>
          </a:p>
          <a:p>
            <a:pPr marL="228600" indent="-228600">
              <a:lnSpc>
                <a:spcPct val="115000"/>
              </a:lnSpc>
              <a:spcAft>
                <a:spcPts val="1200"/>
              </a:spcAft>
              <a:buSzPct val="100000"/>
              <a:buChar char="●"/>
            </a:pPr>
            <a:r>
              <a:rPr lang="en-US" sz="1250" dirty="0">
                <a:solidFill>
                  <a:srgbClr val="1B222C"/>
                </a:solidFill>
                <a:latin typeface="Nirmala UI" pitchFamily="34" charset="0"/>
                <a:ea typeface="Nirmala UI" pitchFamily="34" charset="-122"/>
                <a:cs typeface="Nirmala UI" pitchFamily="34" charset="-120"/>
              </a:rPr>
              <a:t>২. পটাশিয়াম আয়নের শিখার রং কোনটি?</a:t>
            </a:r>
            <a:endParaRPr lang="en-US" sz="1250" dirty="0"/>
          </a:p>
          <a:p>
            <a:pPr marL="228600" indent="-228600">
              <a:lnSpc>
                <a:spcPct val="115000"/>
              </a:lnSpc>
              <a:spcAft>
                <a:spcPts val="1200"/>
              </a:spcAft>
              <a:buSzPct val="100000"/>
              <a:buChar char="●"/>
            </a:pPr>
            <a:r>
              <a:rPr lang="en-US" sz="1250" dirty="0">
                <a:solidFill>
                  <a:srgbClr val="1B222C"/>
                </a:solidFill>
                <a:latin typeface="Nirmala UI" pitchFamily="34" charset="0"/>
                <a:ea typeface="Nirmala UI" pitchFamily="34" charset="-122"/>
                <a:cs typeface="Nirmala UI" pitchFamily="34" charset="-120"/>
              </a:rPr>
              <a:t>৩. শিখা পরীক্ষায় প্লাটিনাম তার ব্যবহারের কারণ কী?</a:t>
            </a:r>
            <a:endParaRPr lang="en-US" sz="1250" dirty="0"/>
          </a:p>
          <a:p>
            <a:pPr marL="228600" indent="-228600">
              <a:lnSpc>
                <a:spcPct val="115000"/>
              </a:lnSpc>
              <a:spcAft>
                <a:spcPts val="1200"/>
              </a:spcAft>
              <a:buSzPct val="100000"/>
              <a:buChar char="●"/>
            </a:pPr>
            <a:r>
              <a:rPr lang="en-US" sz="1250" dirty="0">
                <a:solidFill>
                  <a:srgbClr val="1B222C"/>
                </a:solidFill>
                <a:latin typeface="Nirmala UI" pitchFamily="34" charset="0"/>
                <a:ea typeface="Nirmala UI" pitchFamily="34" charset="-122"/>
                <a:cs typeface="Nirmala UI" pitchFamily="34" charset="-120"/>
              </a:rPr>
              <a:t>৪. কোন আয়নের শিখা আপেল-সবুজ রঙের হয়?</a:t>
            </a:r>
            <a:endParaRPr lang="en-US" sz="1250" dirty="0"/>
          </a:p>
        </p:txBody>
      </p:sp>
      <p:sp>
        <p:nvSpPr>
          <p:cNvPr id="7" name="Text 4"/>
          <p:cNvSpPr/>
          <p:nvPr/>
        </p:nvSpPr>
        <p:spPr>
          <a:xfrm>
            <a:off x="6080760" y="1417320"/>
            <a:ext cx="5349240" cy="2651760"/>
          </a:xfrm>
          <a:prstGeom prst="rect">
            <a:avLst/>
          </a:prstGeom>
          <a:noFill/>
          <a:ln/>
        </p:spPr>
        <p:txBody>
          <a:bodyPr wrap="square" lIns="0" tIns="0" rIns="0" bIns="0" rtlCol="0" anchor="t"/>
          <a:lstStyle/>
          <a:p>
            <a:pPr marL="228600" indent="-228600">
              <a:lnSpc>
                <a:spcPct val="115000"/>
              </a:lnSpc>
              <a:spcAft>
                <a:spcPts val="1200"/>
              </a:spcAft>
              <a:buSzPct val="100000"/>
              <a:buChar char="●"/>
            </a:pPr>
            <a:r>
              <a:rPr lang="en-US" sz="1250" dirty="0">
                <a:solidFill>
                  <a:srgbClr val="1B222C"/>
                </a:solidFill>
                <a:latin typeface="Nirmala UI" pitchFamily="34" charset="0"/>
                <a:ea typeface="Nirmala UI" pitchFamily="34" charset="-122"/>
                <a:cs typeface="Nirmala UI" pitchFamily="34" charset="-120"/>
              </a:rPr>
              <a:t>৫. ইলেকট্রন উত্তেজিত হওয়ার পর কোথায় ফিরে আসে?</a:t>
            </a:r>
            <a:endParaRPr lang="en-US" sz="1250" dirty="0"/>
          </a:p>
          <a:p>
            <a:pPr marL="228600" indent="-228600">
              <a:lnSpc>
                <a:spcPct val="115000"/>
              </a:lnSpc>
              <a:spcAft>
                <a:spcPts val="1200"/>
              </a:spcAft>
              <a:buSzPct val="100000"/>
              <a:buChar char="●"/>
            </a:pPr>
            <a:r>
              <a:rPr lang="en-US" sz="1250" dirty="0">
                <a:solidFill>
                  <a:srgbClr val="1B222C"/>
                </a:solidFill>
                <a:latin typeface="Nirmala UI" pitchFamily="34" charset="0"/>
                <a:ea typeface="Nirmala UI" pitchFamily="34" charset="-122"/>
                <a:cs typeface="Nirmala UI" pitchFamily="34" charset="-120"/>
              </a:rPr>
              <a:t>৬. তামার (Cu²⁺) শিখার রং কী?</a:t>
            </a:r>
            <a:endParaRPr lang="en-US" sz="1250" dirty="0"/>
          </a:p>
          <a:p>
            <a:pPr marL="228600" indent="-228600">
              <a:lnSpc>
                <a:spcPct val="115000"/>
              </a:lnSpc>
              <a:spcAft>
                <a:spcPts val="1200"/>
              </a:spcAft>
              <a:buSzPct val="100000"/>
              <a:buChar char="●"/>
            </a:pPr>
            <a:r>
              <a:rPr lang="en-US" sz="1250" dirty="0">
                <a:solidFill>
                  <a:srgbClr val="1B222C"/>
                </a:solidFill>
                <a:latin typeface="Nirmala UI" pitchFamily="34" charset="0"/>
                <a:ea typeface="Nirmala UI" pitchFamily="34" charset="-122"/>
                <a:cs typeface="Nirmala UI" pitchFamily="34" charset="-120"/>
              </a:rPr>
              <a:t>৭. শিখা পরীক্ষা কোন ধরনের বিশ্লেষণ পদ্ধতি?</a:t>
            </a:r>
            <a:endParaRPr lang="en-US" sz="1250" dirty="0"/>
          </a:p>
          <a:p>
            <a:pPr marL="228600" indent="-228600">
              <a:lnSpc>
                <a:spcPct val="115000"/>
              </a:lnSpc>
              <a:spcAft>
                <a:spcPts val="1200"/>
              </a:spcAft>
              <a:buSzPct val="100000"/>
              <a:buChar char="●"/>
            </a:pPr>
            <a:r>
              <a:rPr lang="en-US" sz="1250" dirty="0">
                <a:solidFill>
                  <a:srgbClr val="1B222C"/>
                </a:solidFill>
                <a:latin typeface="Nirmala UI" pitchFamily="34" charset="0"/>
                <a:ea typeface="Nirmala UI" pitchFamily="34" charset="-122"/>
                <a:cs typeface="Nirmala UI" pitchFamily="34" charset="-120"/>
              </a:rPr>
              <a:t>৮. Ca²⁺ ও Sr²⁺ শনাক্তে কী সমস্যা হয়?</a:t>
            </a:r>
            <a:endParaRPr lang="en-US" sz="1250" dirty="0"/>
          </a:p>
        </p:txBody>
      </p:sp>
      <p:sp>
        <p:nvSpPr>
          <p:cNvPr id="8" name="Shape 5"/>
          <p:cNvSpPr/>
          <p:nvPr/>
        </p:nvSpPr>
        <p:spPr>
          <a:xfrm>
            <a:off x="548640" y="4160520"/>
            <a:ext cx="11064240" cy="1965960"/>
          </a:xfrm>
          <a:prstGeom prst="roundRect">
            <a:avLst>
              <a:gd name="adj" fmla="val 3721"/>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9" name="Text 6"/>
          <p:cNvSpPr/>
          <p:nvPr/>
        </p:nvSpPr>
        <p:spPr>
          <a:xfrm>
            <a:off x="822960" y="4315968"/>
            <a:ext cx="5486400" cy="320040"/>
          </a:xfrm>
          <a:prstGeom prst="rect">
            <a:avLst/>
          </a:prstGeom>
          <a:noFill/>
          <a:ln/>
        </p:spPr>
        <p:txBody>
          <a:bodyPr wrap="square" lIns="0" tIns="0" rIns="0" bIns="0" rtlCol="0" anchor="ctr"/>
          <a:lstStyle/>
          <a:p>
            <a:pPr marL="0" indent="0">
              <a:buNone/>
            </a:pPr>
            <a:r>
              <a:rPr lang="en-US" sz="1500" b="1" dirty="0">
                <a:solidFill>
                  <a:srgbClr val="13294B"/>
                </a:solidFill>
                <a:latin typeface="Nirmala UI" pitchFamily="34" charset="0"/>
                <a:ea typeface="Nirmala UI" pitchFamily="34" charset="-122"/>
                <a:cs typeface="Nirmala UI" pitchFamily="34" charset="-120"/>
              </a:rPr>
              <a:t>সংক্ষিপ্ত প্রশ্ন</a:t>
            </a:r>
            <a:endParaRPr lang="en-US" sz="1500" dirty="0"/>
          </a:p>
        </p:txBody>
      </p:sp>
      <p:sp>
        <p:nvSpPr>
          <p:cNvPr id="10" name="Text 7"/>
          <p:cNvSpPr/>
          <p:nvPr/>
        </p:nvSpPr>
        <p:spPr>
          <a:xfrm>
            <a:off x="822960" y="4663440"/>
            <a:ext cx="10424160" cy="1371600"/>
          </a:xfrm>
          <a:prstGeom prst="rect">
            <a:avLst/>
          </a:prstGeom>
          <a:noFill/>
          <a:ln/>
        </p:spPr>
        <p:txBody>
          <a:bodyPr wrap="square" lIns="0" tIns="0" rIns="0" bIns="0" rtlCol="0" anchor="t"/>
          <a:lstStyle/>
          <a:p>
            <a:pPr marL="228600" indent="-228600">
              <a:lnSpc>
                <a:spcPct val="115000"/>
              </a:lnSpc>
              <a:spcAft>
                <a:spcPts val="1000"/>
              </a:spcAft>
              <a:buSzPct val="100000"/>
              <a:buChar char="●"/>
            </a:pPr>
            <a:r>
              <a:rPr lang="en-US" sz="1350" dirty="0">
                <a:solidFill>
                  <a:srgbClr val="1B222C"/>
                </a:solidFill>
                <a:latin typeface="Nirmala UI" pitchFamily="34" charset="0"/>
                <a:ea typeface="Nirmala UI" pitchFamily="34" charset="-122"/>
                <a:cs typeface="Nirmala UI" pitchFamily="34" charset="-120"/>
              </a:rPr>
              <a:t>শিখা পরীক্ষার বৈজ্ঞানিক নীতি সংক্ষেপে ব্যাখ্যা করো।</a:t>
            </a:r>
            <a:endParaRPr lang="en-US" sz="1350" dirty="0"/>
          </a:p>
          <a:p>
            <a:pPr marL="228600" indent="-228600">
              <a:lnSpc>
                <a:spcPct val="115000"/>
              </a:lnSpc>
              <a:spcAft>
                <a:spcPts val="1000"/>
              </a:spcAft>
              <a:buSzPct val="100000"/>
              <a:buChar char="●"/>
            </a:pPr>
            <a:r>
              <a:rPr lang="en-US" sz="1350" dirty="0">
                <a:solidFill>
                  <a:srgbClr val="1B222C"/>
                </a:solidFill>
                <a:latin typeface="Nirmala UI" pitchFamily="34" charset="0"/>
                <a:ea typeface="Nirmala UI" pitchFamily="34" charset="-122"/>
                <a:cs typeface="Nirmala UI" pitchFamily="34" charset="-120"/>
              </a:rPr>
              <a:t>শিখা পরীক্ষার যেকোনো দুটি সীমাবদ্ধতা উল্লেখ করো।</a:t>
            </a:r>
            <a:endParaRPr lang="en-US" sz="1350" dirty="0"/>
          </a:p>
        </p:txBody>
      </p:sp>
      <p:sp>
        <p:nvSpPr>
          <p:cNvPr id="11" name="Text 8"/>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12" name="Text 9"/>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14</a:t>
            </a:r>
            <a:endParaRPr lang="en-US" sz="1000" dirty="0"/>
          </a:p>
        </p:txBody>
      </p:sp>
      <p:pic>
        <p:nvPicPr>
          <p:cNvPr id="14" name="Audio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418"/>
    </mc:Choice>
    <mc:Fallback>
      <p:transition spd="slow" advTm="6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ASSIGNMENT</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বাড়ির কাজ</a:t>
            </a:r>
            <a:endParaRPr lang="en-US" sz="2800" dirty="0"/>
          </a:p>
        </p:txBody>
      </p:sp>
      <p:sp>
        <p:nvSpPr>
          <p:cNvPr id="6" name="Shape 3"/>
          <p:cNvSpPr/>
          <p:nvPr/>
        </p:nvSpPr>
        <p:spPr>
          <a:xfrm>
            <a:off x="548640" y="1463040"/>
            <a:ext cx="5394960" cy="4846320"/>
          </a:xfrm>
          <a:prstGeom prst="roundRect">
            <a:avLst>
              <a:gd name="adj" fmla="val 1509"/>
            </a:avLst>
          </a:prstGeom>
          <a:solidFill>
            <a:srgbClr val="E8EEF6"/>
          </a:solidFill>
          <a:ln w="9525">
            <a:solidFill>
              <a:srgbClr val="D7E1EC"/>
            </a:solidFill>
            <a:prstDash val="solid"/>
          </a:ln>
          <a:effectLst>
            <a:outerShdw blurRad="101600" dist="38100" dir="5400000" algn="bl" rotWithShape="0">
              <a:srgbClr val="13294B">
                <a:alpha val="10000"/>
              </a:srgbClr>
            </a:outerShdw>
          </a:effectLst>
        </p:spPr>
      </p:sp>
      <p:sp>
        <p:nvSpPr>
          <p:cNvPr id="7" name="Text 4"/>
          <p:cNvSpPr/>
          <p:nvPr/>
        </p:nvSpPr>
        <p:spPr>
          <a:xfrm>
            <a:off x="868680" y="1691640"/>
            <a:ext cx="4754880" cy="365760"/>
          </a:xfrm>
          <a:prstGeom prst="rect">
            <a:avLst/>
          </a:prstGeom>
          <a:noFill/>
          <a:ln/>
        </p:spPr>
        <p:txBody>
          <a:bodyPr wrap="square" lIns="0" tIns="0" rIns="0" bIns="0" rtlCol="0" anchor="ctr"/>
          <a:lstStyle/>
          <a:p>
            <a:pPr marL="0" indent="0">
              <a:buNone/>
            </a:pPr>
            <a:r>
              <a:rPr lang="en-US" sz="1600" b="1" dirty="0">
                <a:solidFill>
                  <a:srgbClr val="13294B"/>
                </a:solidFill>
                <a:latin typeface="Nirmala UI" pitchFamily="34" charset="0"/>
                <a:ea typeface="Nirmala UI" pitchFamily="34" charset="-122"/>
                <a:cs typeface="Nirmala UI" pitchFamily="34" charset="-120"/>
              </a:rPr>
              <a:t>সৃজনশীল প্রশ্ন</a:t>
            </a:r>
            <a:endParaRPr lang="en-US" sz="1600" dirty="0"/>
          </a:p>
        </p:txBody>
      </p:sp>
      <p:sp>
        <p:nvSpPr>
          <p:cNvPr id="8" name="Text 5"/>
          <p:cNvSpPr/>
          <p:nvPr/>
        </p:nvSpPr>
        <p:spPr>
          <a:xfrm>
            <a:off x="868680" y="2103120"/>
            <a:ext cx="4754880" cy="4023360"/>
          </a:xfrm>
          <a:prstGeom prst="rect">
            <a:avLst/>
          </a:prstGeom>
          <a:noFill/>
          <a:ln/>
        </p:spPr>
        <p:txBody>
          <a:bodyPr wrap="square" lIns="0" tIns="0" rIns="0" bIns="0" rtlCol="0" anchor="t"/>
          <a:lstStyle/>
          <a:p>
            <a:pPr marL="228600" indent="-228600">
              <a:lnSpc>
                <a:spcPct val="115000"/>
              </a:lnSpc>
              <a:spcAft>
                <a:spcPts val="1600"/>
              </a:spcAft>
              <a:buSzPct val="100000"/>
              <a:buChar char="●"/>
            </a:pPr>
            <a:r>
              <a:rPr lang="en-US" sz="1300" dirty="0">
                <a:solidFill>
                  <a:srgbClr val="1B222C"/>
                </a:solidFill>
                <a:latin typeface="Nirmala UI" pitchFamily="34" charset="0"/>
                <a:ea typeface="Nirmala UI" pitchFamily="34" charset="-122"/>
                <a:cs typeface="Nirmala UI" pitchFamily="34" charset="-120"/>
              </a:rPr>
              <a:t>একটি কাল্পনিক পরিস্থিতি লেখো যেখানে শিখা পরীক্ষা ব্যবহার করে পানির উৎসে ধাতব দূষণ শনাক্ত করা হয়েছে।</a:t>
            </a:r>
            <a:endParaRPr lang="en-US" sz="1300" dirty="0"/>
          </a:p>
          <a:p>
            <a:pPr marL="228600" indent="-228600">
              <a:lnSpc>
                <a:spcPct val="115000"/>
              </a:lnSpc>
              <a:spcAft>
                <a:spcPts val="1600"/>
              </a:spcAft>
              <a:buSzPct val="100000"/>
              <a:buChar char="●"/>
            </a:pPr>
            <a:r>
              <a:rPr lang="en-US" sz="1300" dirty="0">
                <a:solidFill>
                  <a:srgbClr val="1B222C"/>
                </a:solidFill>
                <a:latin typeface="Nirmala UI" pitchFamily="34" charset="0"/>
                <a:ea typeface="Nirmala UI" pitchFamily="34" charset="-122"/>
                <a:cs typeface="Nirmala UI" pitchFamily="34" charset="-120"/>
              </a:rPr>
              <a:t>যদি তোমাকে একটি নতুন রঙের আতশবাজি তৈরি করতে বলা হয়, তুমি কোন ধাতব লবণ বেছে নেবে এবং কেন?</a:t>
            </a:r>
            <a:endParaRPr lang="en-US" sz="1300" dirty="0"/>
          </a:p>
          <a:p>
            <a:pPr marL="228600" indent="-228600">
              <a:lnSpc>
                <a:spcPct val="115000"/>
              </a:lnSpc>
              <a:spcAft>
                <a:spcPts val="1600"/>
              </a:spcAft>
              <a:buSzPct val="100000"/>
              <a:buChar char="●"/>
            </a:pPr>
            <a:r>
              <a:rPr lang="en-US" sz="1300" dirty="0">
                <a:solidFill>
                  <a:srgbClr val="1B222C"/>
                </a:solidFill>
                <a:latin typeface="Nirmala UI" pitchFamily="34" charset="0"/>
                <a:ea typeface="Nirmala UI" pitchFamily="34" charset="-122"/>
                <a:cs typeface="Nirmala UI" pitchFamily="34" charset="-120"/>
              </a:rPr>
              <a:t>শিখা পরীক্ষা ও স্পেকট্রোস্কোপির মধ্যে পার্থক্য তুলনা করে একটি সংক্ষিপ্ত রচনা লেখো।</a:t>
            </a:r>
            <a:endParaRPr lang="en-US" sz="1300" dirty="0"/>
          </a:p>
        </p:txBody>
      </p:sp>
      <p:sp>
        <p:nvSpPr>
          <p:cNvPr id="9" name="Shape 6"/>
          <p:cNvSpPr/>
          <p:nvPr/>
        </p:nvSpPr>
        <p:spPr>
          <a:xfrm>
            <a:off x="6217920" y="1463040"/>
            <a:ext cx="5394960" cy="4846320"/>
          </a:xfrm>
          <a:prstGeom prst="roundRect">
            <a:avLst>
              <a:gd name="adj" fmla="val 1509"/>
            </a:avLst>
          </a:prstGeom>
          <a:solidFill>
            <a:srgbClr val="FFFFFF"/>
          </a:solidFill>
          <a:ln w="9525">
            <a:solidFill>
              <a:srgbClr val="D7E1EC"/>
            </a:solidFill>
            <a:prstDash val="solid"/>
          </a:ln>
          <a:effectLst>
            <a:outerShdw blurRad="101600" dist="38100" dir="5400000" algn="bl" rotWithShape="0">
              <a:srgbClr val="13294B">
                <a:alpha val="10000"/>
              </a:srgbClr>
            </a:outerShdw>
          </a:effectLst>
        </p:spPr>
      </p:sp>
      <p:sp>
        <p:nvSpPr>
          <p:cNvPr id="10" name="Text 7"/>
          <p:cNvSpPr/>
          <p:nvPr/>
        </p:nvSpPr>
        <p:spPr>
          <a:xfrm>
            <a:off x="6537960" y="1691640"/>
            <a:ext cx="4754880" cy="365760"/>
          </a:xfrm>
          <a:prstGeom prst="rect">
            <a:avLst/>
          </a:prstGeom>
          <a:noFill/>
          <a:ln/>
        </p:spPr>
        <p:txBody>
          <a:bodyPr wrap="square" lIns="0" tIns="0" rIns="0" bIns="0" rtlCol="0" anchor="ctr"/>
          <a:lstStyle/>
          <a:p>
            <a:pPr marL="0" indent="0">
              <a:buNone/>
            </a:pPr>
            <a:r>
              <a:rPr lang="en-US" sz="1600" b="1" dirty="0">
                <a:solidFill>
                  <a:srgbClr val="13294B"/>
                </a:solidFill>
                <a:latin typeface="Nirmala UI" pitchFamily="34" charset="0"/>
                <a:ea typeface="Nirmala UI" pitchFamily="34" charset="-122"/>
                <a:cs typeface="Nirmala UI" pitchFamily="34" charset="-120"/>
              </a:rPr>
              <a:t>অনুসন্ধানমূলক কাজ</a:t>
            </a:r>
            <a:endParaRPr lang="en-US" sz="1600" dirty="0"/>
          </a:p>
        </p:txBody>
      </p:sp>
      <p:sp>
        <p:nvSpPr>
          <p:cNvPr id="11" name="Text 8"/>
          <p:cNvSpPr/>
          <p:nvPr/>
        </p:nvSpPr>
        <p:spPr>
          <a:xfrm>
            <a:off x="6537960" y="2103120"/>
            <a:ext cx="4754880" cy="4023360"/>
          </a:xfrm>
          <a:prstGeom prst="rect">
            <a:avLst/>
          </a:prstGeom>
          <a:noFill/>
          <a:ln/>
        </p:spPr>
        <p:txBody>
          <a:bodyPr wrap="square" lIns="0" tIns="0" rIns="0" bIns="0" rtlCol="0" anchor="t"/>
          <a:lstStyle/>
          <a:p>
            <a:pPr marL="228600" indent="-228600">
              <a:lnSpc>
                <a:spcPct val="115000"/>
              </a:lnSpc>
              <a:spcAft>
                <a:spcPts val="1600"/>
              </a:spcAft>
              <a:buSzPct val="100000"/>
              <a:buChar char="●"/>
            </a:pPr>
            <a:r>
              <a:rPr lang="en-US" sz="1300" dirty="0">
                <a:solidFill>
                  <a:srgbClr val="1B222C"/>
                </a:solidFill>
                <a:latin typeface="Nirmala UI" pitchFamily="34" charset="0"/>
                <a:ea typeface="Nirmala UI" pitchFamily="34" charset="-122"/>
                <a:cs typeface="Nirmala UI" pitchFamily="34" charset="-120"/>
              </a:rPr>
              <a:t>ইন্টারনেট বা গ্রন্থাগার থেকে অনুসন্ধান করে ৫টি ভিন্ন ধাতব আয়নের শিখার রং-এর একটি সচিত্র চার্ট তৈরি করো।</a:t>
            </a:r>
            <a:endParaRPr lang="en-US" sz="1300" dirty="0"/>
          </a:p>
          <a:p>
            <a:pPr marL="228600" indent="-228600">
              <a:lnSpc>
                <a:spcPct val="115000"/>
              </a:lnSpc>
              <a:spcAft>
                <a:spcPts val="1600"/>
              </a:spcAft>
              <a:buSzPct val="100000"/>
              <a:buChar char="●"/>
            </a:pPr>
            <a:r>
              <a:rPr lang="en-US" sz="1300" dirty="0">
                <a:solidFill>
                  <a:srgbClr val="1B222C"/>
                </a:solidFill>
                <a:latin typeface="Nirmala UI" pitchFamily="34" charset="0"/>
                <a:ea typeface="Nirmala UI" pitchFamily="34" charset="-122"/>
                <a:cs typeface="Nirmala UI" pitchFamily="34" charset="-120"/>
              </a:rPr>
              <a:t>শিখা পরীক্ষার পাশাপাশি ব্যবহৃত অন্য একটি আধুনিক গুণগত বিশ্লেষণ পদ্ধতি (যেমন AAS) সম্পর্কে সংক্ষিপ্ত প্রতিবেদন লেখো।</a:t>
            </a:r>
            <a:endParaRPr lang="en-US" sz="1300" dirty="0"/>
          </a:p>
        </p:txBody>
      </p:sp>
      <p:sp>
        <p:nvSpPr>
          <p:cNvPr id="12" name="Text 9"/>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13" name="Text 10"/>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15</a:t>
            </a:r>
            <a:endParaRPr lang="en-US" sz="1000" dirty="0"/>
          </a:p>
        </p:txBody>
      </p:sp>
      <p:pic>
        <p:nvPicPr>
          <p:cNvPr id="15" name="Audio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595"/>
    </mc:Choice>
    <mc:Fallback>
      <p:transition spd="slow" advTm="4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640080" cy="640080"/>
          </a:xfrm>
          <a:prstGeom prst="ellipse">
            <a:avLst/>
          </a:prstGeom>
          <a:solidFill>
            <a:srgbClr val="E8EEF6"/>
          </a:solidFill>
          <a:ln/>
        </p:spPr>
      </p:sp>
      <p:pic>
        <p:nvPicPr>
          <p:cNvPr id="3"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061" y="623621"/>
            <a:ext cx="307238" cy="307238"/>
          </a:xfrm>
          <a:prstGeom prst="rect">
            <a:avLst/>
          </a:prstGeom>
        </p:spPr>
      </p:pic>
      <p:sp>
        <p:nvSpPr>
          <p:cNvPr id="4" name="Text 1"/>
          <p:cNvSpPr/>
          <p:nvPr/>
        </p:nvSpPr>
        <p:spPr>
          <a:xfrm>
            <a:off x="1371600" y="384048"/>
            <a:ext cx="7315200" cy="292608"/>
          </a:xfrm>
          <a:prstGeom prst="rect">
            <a:avLst/>
          </a:prstGeom>
          <a:noFill/>
          <a:ln/>
        </p:spPr>
        <p:txBody>
          <a:bodyPr wrap="square" lIns="0" tIns="0" rIns="0" bIns="0" rtlCol="0" anchor="ctr"/>
          <a:lstStyle/>
          <a:p>
            <a:pPr marL="0" indent="0" algn="l">
              <a:buNone/>
            </a:pPr>
            <a:r>
              <a:rPr lang="en-US" sz="1300" b="1" dirty="0">
                <a:solidFill>
                  <a:srgbClr val="C4560A"/>
                </a:solidFill>
                <a:latin typeface="Nirmala UI" pitchFamily="34" charset="0"/>
                <a:ea typeface="Nirmala UI" pitchFamily="34" charset="-122"/>
                <a:cs typeface="Nirmala UI" pitchFamily="34" charset="-120"/>
              </a:rPr>
              <a:t>SUMMARY</a:t>
            </a:r>
            <a:endParaRPr lang="en-US" sz="1300" dirty="0"/>
          </a:p>
        </p:txBody>
      </p:sp>
      <p:sp>
        <p:nvSpPr>
          <p:cNvPr id="5" name="Text 2"/>
          <p:cNvSpPr/>
          <p:nvPr/>
        </p:nvSpPr>
        <p:spPr>
          <a:xfrm>
            <a:off x="1371600" y="640080"/>
            <a:ext cx="9601200" cy="566928"/>
          </a:xfrm>
          <a:prstGeom prst="rect">
            <a:avLst/>
          </a:prstGeom>
          <a:noFill/>
          <a:ln/>
        </p:spPr>
        <p:txBody>
          <a:bodyPr wrap="square" lIns="0" tIns="0" rIns="0" bIns="0" rtlCol="0" anchor="ctr"/>
          <a:lstStyle/>
          <a:p>
            <a:pPr marL="0" indent="0" algn="l">
              <a:buNone/>
            </a:pPr>
            <a:r>
              <a:rPr lang="en-US" sz="2800" b="1" dirty="0">
                <a:solidFill>
                  <a:srgbClr val="13294B"/>
                </a:solidFill>
                <a:latin typeface="Nirmala UI" pitchFamily="34" charset="0"/>
                <a:ea typeface="Nirmala UI" pitchFamily="34" charset="-122"/>
                <a:cs typeface="Nirmala UI" pitchFamily="34" charset="-120"/>
              </a:rPr>
              <a:t>মূল বিষয়ের সারসংক্ষেপ</a:t>
            </a:r>
            <a:endParaRPr lang="en-US" sz="2800" dirty="0"/>
          </a:p>
        </p:txBody>
      </p:sp>
      <p:sp>
        <p:nvSpPr>
          <p:cNvPr id="6" name="Shape 3"/>
          <p:cNvSpPr/>
          <p:nvPr/>
        </p:nvSpPr>
        <p:spPr>
          <a:xfrm>
            <a:off x="548640" y="1554480"/>
            <a:ext cx="457200" cy="457200"/>
          </a:xfrm>
          <a:prstGeom prst="ellipse">
            <a:avLst/>
          </a:prstGeom>
          <a:solidFill>
            <a:srgbClr val="E8EEF6"/>
          </a:solidFill>
          <a:ln/>
        </p:spPr>
      </p:sp>
      <p:pic>
        <p:nvPicPr>
          <p:cNvPr id="7" name="Image 1"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7512" y="1673352"/>
            <a:ext cx="219456" cy="219456"/>
          </a:xfrm>
          <a:prstGeom prst="rect">
            <a:avLst/>
          </a:prstGeom>
        </p:spPr>
      </p:pic>
      <p:sp>
        <p:nvSpPr>
          <p:cNvPr id="8" name="Text 4"/>
          <p:cNvSpPr/>
          <p:nvPr/>
        </p:nvSpPr>
        <p:spPr>
          <a:xfrm>
            <a:off x="1188720" y="1527048"/>
            <a:ext cx="10332720" cy="548640"/>
          </a:xfrm>
          <a:prstGeom prst="rect">
            <a:avLst/>
          </a:prstGeom>
          <a:noFill/>
          <a:ln/>
        </p:spPr>
        <p:txBody>
          <a:bodyPr wrap="square" lIns="0" tIns="0" rIns="0" bIns="0" rtlCol="0" anchor="ctr"/>
          <a:lstStyle/>
          <a:p>
            <a:pPr marL="0" indent="0">
              <a:buNone/>
            </a:pPr>
            <a:r>
              <a:rPr lang="en-US" sz="1550" dirty="0">
                <a:solidFill>
                  <a:srgbClr val="1B222C"/>
                </a:solidFill>
                <a:latin typeface="Nirmala UI" pitchFamily="34" charset="0"/>
                <a:ea typeface="Nirmala UI" pitchFamily="34" charset="-122"/>
                <a:cs typeface="Nirmala UI" pitchFamily="34" charset="-120"/>
              </a:rPr>
              <a:t>শিখা পরীক্ষা একটি সহজ ও দ্রুত গুণগত বিশ্লেষণ পদ্ধতি</a:t>
            </a:r>
            <a:endParaRPr lang="en-US" sz="1550" dirty="0"/>
          </a:p>
        </p:txBody>
      </p:sp>
      <p:sp>
        <p:nvSpPr>
          <p:cNvPr id="9" name="Shape 5"/>
          <p:cNvSpPr/>
          <p:nvPr/>
        </p:nvSpPr>
        <p:spPr>
          <a:xfrm>
            <a:off x="548640" y="2304288"/>
            <a:ext cx="457200" cy="457200"/>
          </a:xfrm>
          <a:prstGeom prst="ellipse">
            <a:avLst/>
          </a:prstGeom>
          <a:solidFill>
            <a:srgbClr val="E8EEF6"/>
          </a:solidFill>
          <a:ln/>
        </p:spPr>
      </p:sp>
      <p:pic>
        <p:nvPicPr>
          <p:cNvPr id="10" name="Image 2"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7512" y="2423160"/>
            <a:ext cx="219456" cy="219456"/>
          </a:xfrm>
          <a:prstGeom prst="rect">
            <a:avLst/>
          </a:prstGeom>
        </p:spPr>
      </p:pic>
      <p:sp>
        <p:nvSpPr>
          <p:cNvPr id="11" name="Text 6"/>
          <p:cNvSpPr/>
          <p:nvPr/>
        </p:nvSpPr>
        <p:spPr>
          <a:xfrm>
            <a:off x="1188720" y="2276856"/>
            <a:ext cx="10332720" cy="548640"/>
          </a:xfrm>
          <a:prstGeom prst="rect">
            <a:avLst/>
          </a:prstGeom>
          <a:noFill/>
          <a:ln/>
        </p:spPr>
        <p:txBody>
          <a:bodyPr wrap="square" lIns="0" tIns="0" rIns="0" bIns="0" rtlCol="0" anchor="ctr"/>
          <a:lstStyle/>
          <a:p>
            <a:pPr marL="0" indent="0">
              <a:buNone/>
            </a:pPr>
            <a:r>
              <a:rPr lang="en-US" sz="1550" dirty="0">
                <a:solidFill>
                  <a:srgbClr val="1B222C"/>
                </a:solidFill>
                <a:latin typeface="Nirmala UI" pitchFamily="34" charset="0"/>
                <a:ea typeface="Nirmala UI" pitchFamily="34" charset="-122"/>
                <a:cs typeface="Nirmala UI" pitchFamily="34" charset="-120"/>
              </a:rPr>
              <a:t>ইলেকট্রন উত্তেজনা ও শক্তি নির্গমনের নীতির ওপর ভিত্তি করে কাজ করে</a:t>
            </a:r>
            <a:endParaRPr lang="en-US" sz="1550" dirty="0"/>
          </a:p>
        </p:txBody>
      </p:sp>
      <p:sp>
        <p:nvSpPr>
          <p:cNvPr id="12" name="Shape 7"/>
          <p:cNvSpPr/>
          <p:nvPr/>
        </p:nvSpPr>
        <p:spPr>
          <a:xfrm>
            <a:off x="548640" y="3054096"/>
            <a:ext cx="457200" cy="457200"/>
          </a:xfrm>
          <a:prstGeom prst="ellipse">
            <a:avLst/>
          </a:prstGeom>
          <a:solidFill>
            <a:srgbClr val="E8EEF6"/>
          </a:solidFill>
          <a:ln/>
        </p:spPr>
      </p:sp>
      <p:pic>
        <p:nvPicPr>
          <p:cNvPr id="13" name="Image 3"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7512" y="3172968"/>
            <a:ext cx="219456" cy="219456"/>
          </a:xfrm>
          <a:prstGeom prst="rect">
            <a:avLst/>
          </a:prstGeom>
        </p:spPr>
      </p:pic>
      <p:sp>
        <p:nvSpPr>
          <p:cNvPr id="14" name="Text 8"/>
          <p:cNvSpPr/>
          <p:nvPr/>
        </p:nvSpPr>
        <p:spPr>
          <a:xfrm>
            <a:off x="1188720" y="3026664"/>
            <a:ext cx="10332720" cy="548640"/>
          </a:xfrm>
          <a:prstGeom prst="rect">
            <a:avLst/>
          </a:prstGeom>
          <a:noFill/>
          <a:ln/>
        </p:spPr>
        <p:txBody>
          <a:bodyPr wrap="square" lIns="0" tIns="0" rIns="0" bIns="0" rtlCol="0" anchor="ctr"/>
          <a:lstStyle/>
          <a:p>
            <a:pPr marL="0" indent="0">
              <a:buNone/>
            </a:pPr>
            <a:r>
              <a:rPr lang="en-US" sz="1550" dirty="0">
                <a:solidFill>
                  <a:srgbClr val="1B222C"/>
                </a:solidFill>
                <a:latin typeface="Nirmala UI" pitchFamily="34" charset="0"/>
                <a:ea typeface="Nirmala UI" pitchFamily="34" charset="-122"/>
                <a:cs typeface="Nirmala UI" pitchFamily="34" charset="-120"/>
              </a:rPr>
              <a:t>প্রতিটি ধাতব আয়নের নিজস্ব বৈশিষ্ট্যপূর্ণ শিখার রং রয়েছে</a:t>
            </a:r>
            <a:endParaRPr lang="en-US" sz="1550" dirty="0"/>
          </a:p>
        </p:txBody>
      </p:sp>
      <p:sp>
        <p:nvSpPr>
          <p:cNvPr id="15" name="Shape 9"/>
          <p:cNvSpPr/>
          <p:nvPr/>
        </p:nvSpPr>
        <p:spPr>
          <a:xfrm>
            <a:off x="548640" y="3803904"/>
            <a:ext cx="457200" cy="457200"/>
          </a:xfrm>
          <a:prstGeom prst="ellipse">
            <a:avLst/>
          </a:prstGeom>
          <a:solidFill>
            <a:srgbClr val="E8EEF6"/>
          </a:solidFill>
          <a:ln/>
        </p:spPr>
      </p:sp>
      <p:pic>
        <p:nvPicPr>
          <p:cNvPr id="16" name="Image 4"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7512" y="3922776"/>
            <a:ext cx="219456" cy="219456"/>
          </a:xfrm>
          <a:prstGeom prst="rect">
            <a:avLst/>
          </a:prstGeom>
        </p:spPr>
      </p:pic>
      <p:sp>
        <p:nvSpPr>
          <p:cNvPr id="17" name="Text 10"/>
          <p:cNvSpPr/>
          <p:nvPr/>
        </p:nvSpPr>
        <p:spPr>
          <a:xfrm>
            <a:off x="1188720" y="3776472"/>
            <a:ext cx="10332720" cy="548640"/>
          </a:xfrm>
          <a:prstGeom prst="rect">
            <a:avLst/>
          </a:prstGeom>
          <a:noFill/>
          <a:ln/>
        </p:spPr>
        <p:txBody>
          <a:bodyPr wrap="square" lIns="0" tIns="0" rIns="0" bIns="0" rtlCol="0" anchor="ctr"/>
          <a:lstStyle/>
          <a:p>
            <a:pPr marL="0" indent="0">
              <a:buNone/>
            </a:pPr>
            <a:r>
              <a:rPr lang="en-US" sz="1550" dirty="0">
                <a:solidFill>
                  <a:srgbClr val="1B222C"/>
                </a:solidFill>
                <a:latin typeface="Nirmala UI" pitchFamily="34" charset="0"/>
                <a:ea typeface="Nirmala UI" pitchFamily="34" charset="-122"/>
                <a:cs typeface="Nirmala UI" pitchFamily="34" charset="-120"/>
              </a:rPr>
              <a:t>শিল্প, পরিবেশ, ফরেনসিক ও শিক্ষাক্ষেত্রে ব্যাপকভাবে ব্যবহৃত হয়</a:t>
            </a:r>
            <a:endParaRPr lang="en-US" sz="1550" dirty="0"/>
          </a:p>
        </p:txBody>
      </p:sp>
      <p:sp>
        <p:nvSpPr>
          <p:cNvPr id="18" name="Shape 11"/>
          <p:cNvSpPr/>
          <p:nvPr/>
        </p:nvSpPr>
        <p:spPr>
          <a:xfrm>
            <a:off x="548640" y="4553712"/>
            <a:ext cx="457200" cy="457200"/>
          </a:xfrm>
          <a:prstGeom prst="ellipse">
            <a:avLst/>
          </a:prstGeom>
          <a:solidFill>
            <a:srgbClr val="E8EEF6"/>
          </a:solidFill>
          <a:ln/>
        </p:spPr>
      </p:sp>
      <p:pic>
        <p:nvPicPr>
          <p:cNvPr id="19" name="Image 5"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7512" y="4672584"/>
            <a:ext cx="219456" cy="219456"/>
          </a:xfrm>
          <a:prstGeom prst="rect">
            <a:avLst/>
          </a:prstGeom>
        </p:spPr>
      </p:pic>
      <p:sp>
        <p:nvSpPr>
          <p:cNvPr id="20" name="Text 12"/>
          <p:cNvSpPr/>
          <p:nvPr/>
        </p:nvSpPr>
        <p:spPr>
          <a:xfrm>
            <a:off x="1188720" y="4526280"/>
            <a:ext cx="10332720" cy="548640"/>
          </a:xfrm>
          <a:prstGeom prst="rect">
            <a:avLst/>
          </a:prstGeom>
          <a:noFill/>
          <a:ln/>
        </p:spPr>
        <p:txBody>
          <a:bodyPr wrap="square" lIns="0" tIns="0" rIns="0" bIns="0" rtlCol="0" anchor="ctr"/>
          <a:lstStyle/>
          <a:p>
            <a:pPr marL="0" indent="0">
              <a:buNone/>
            </a:pPr>
            <a:r>
              <a:rPr lang="en-US" sz="1550" dirty="0">
                <a:solidFill>
                  <a:srgbClr val="1B222C"/>
                </a:solidFill>
                <a:latin typeface="Nirmala UI" pitchFamily="34" charset="0"/>
                <a:ea typeface="Nirmala UI" pitchFamily="34" charset="-122"/>
                <a:cs typeface="Nirmala UI" pitchFamily="34" charset="-120"/>
              </a:rPr>
              <a:t>সীমাবদ্ধতা থাকা সত্ত্বেও এটি প্রাথমিক শনাক্তকরণে অত্যন্ত কার্যকর</a:t>
            </a:r>
            <a:endParaRPr lang="en-US" sz="1550" dirty="0"/>
          </a:p>
        </p:txBody>
      </p:sp>
      <p:sp>
        <p:nvSpPr>
          <p:cNvPr id="21" name="Shape 13"/>
          <p:cNvSpPr/>
          <p:nvPr/>
        </p:nvSpPr>
        <p:spPr>
          <a:xfrm>
            <a:off x="548640" y="5303520"/>
            <a:ext cx="457200" cy="457200"/>
          </a:xfrm>
          <a:prstGeom prst="ellipse">
            <a:avLst/>
          </a:prstGeom>
          <a:solidFill>
            <a:srgbClr val="E8EEF6"/>
          </a:solidFill>
          <a:ln/>
        </p:spPr>
      </p:sp>
      <p:pic>
        <p:nvPicPr>
          <p:cNvPr id="22" name="Image 6" descr="preencoded.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7512" y="5422392"/>
            <a:ext cx="219456" cy="219456"/>
          </a:xfrm>
          <a:prstGeom prst="rect">
            <a:avLst/>
          </a:prstGeom>
        </p:spPr>
      </p:pic>
      <p:sp>
        <p:nvSpPr>
          <p:cNvPr id="23" name="Text 14"/>
          <p:cNvSpPr/>
          <p:nvPr/>
        </p:nvSpPr>
        <p:spPr>
          <a:xfrm>
            <a:off x="1188720" y="5276088"/>
            <a:ext cx="10332720" cy="548640"/>
          </a:xfrm>
          <a:prstGeom prst="rect">
            <a:avLst/>
          </a:prstGeom>
          <a:noFill/>
          <a:ln/>
        </p:spPr>
        <p:txBody>
          <a:bodyPr wrap="square" lIns="0" tIns="0" rIns="0" bIns="0" rtlCol="0" anchor="ctr"/>
          <a:lstStyle/>
          <a:p>
            <a:pPr marL="0" indent="0">
              <a:buNone/>
            </a:pPr>
            <a:r>
              <a:rPr lang="en-US" sz="1550" dirty="0">
                <a:solidFill>
                  <a:srgbClr val="1B222C"/>
                </a:solidFill>
                <a:latin typeface="Nirmala UI" pitchFamily="34" charset="0"/>
                <a:ea typeface="Nirmala UI" pitchFamily="34" charset="-122"/>
                <a:cs typeface="Nirmala UI" pitchFamily="34" charset="-120"/>
              </a:rPr>
              <a:t>নিরাপত্তা মেনে সঠিকভাবে পরিচালনা করা অপরিহার্য</a:t>
            </a:r>
            <a:endParaRPr lang="en-US" sz="1550" dirty="0"/>
          </a:p>
        </p:txBody>
      </p:sp>
      <p:sp>
        <p:nvSpPr>
          <p:cNvPr id="24" name="Text 15"/>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25" name="Text 16"/>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16</a:t>
            </a:r>
            <a:endParaRPr lang="en-US" sz="1000" dirty="0"/>
          </a:p>
        </p:txBody>
      </p:sp>
      <p:pic>
        <p:nvPicPr>
          <p:cNvPr id="27" name="Audio 2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428"/>
    </mc:Choice>
    <mc:Fallback>
      <p:transition spd="slow" advTm="5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3294B"/>
        </a:solidFill>
        <a:effectLst/>
      </p:bgPr>
    </p:bg>
    <p:spTree>
      <p:nvGrpSpPr>
        <p:cNvPr id="1" name=""/>
        <p:cNvGrpSpPr/>
        <p:nvPr/>
      </p:nvGrpSpPr>
      <p:grpSpPr>
        <a:xfrm>
          <a:off x="0" y="0"/>
          <a:ext cx="0" cy="0"/>
          <a:chOff x="0" y="0"/>
          <a:chExt cx="0" cy="0"/>
        </a:xfrm>
      </p:grpSpPr>
      <p:sp>
        <p:nvSpPr>
          <p:cNvPr id="2" name="Shape 0"/>
          <p:cNvSpPr/>
          <p:nvPr/>
        </p:nvSpPr>
        <p:spPr>
          <a:xfrm>
            <a:off x="9875520" y="-1280160"/>
            <a:ext cx="4206240" cy="4206240"/>
          </a:xfrm>
          <a:prstGeom prst="ellipse">
            <a:avLst/>
          </a:prstGeom>
          <a:solidFill>
            <a:srgbClr val="1E3A63"/>
          </a:solidFill>
          <a:ln/>
        </p:spPr>
      </p:sp>
      <p:sp>
        <p:nvSpPr>
          <p:cNvPr id="3" name="Shape 1"/>
          <p:cNvSpPr/>
          <p:nvPr/>
        </p:nvSpPr>
        <p:spPr>
          <a:xfrm>
            <a:off x="5591556" y="1463040"/>
            <a:ext cx="1005840" cy="1005840"/>
          </a:xfrm>
          <a:prstGeom prst="ellipse">
            <a:avLst/>
          </a:prstGeom>
          <a:solidFill>
            <a:srgbClr val="E8720C"/>
          </a:solidFill>
          <a:ln/>
        </p:spPr>
      </p:sp>
      <p:pic>
        <p:nvPicPr>
          <p:cNvPr id="4"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53074" y="1724558"/>
            <a:ext cx="482803" cy="482803"/>
          </a:xfrm>
          <a:prstGeom prst="rect">
            <a:avLst/>
          </a:prstGeom>
        </p:spPr>
      </p:pic>
      <p:sp>
        <p:nvSpPr>
          <p:cNvPr id="5" name="Text 2"/>
          <p:cNvSpPr/>
          <p:nvPr/>
        </p:nvSpPr>
        <p:spPr>
          <a:xfrm>
            <a:off x="0" y="2743200"/>
            <a:ext cx="12188952" cy="822960"/>
          </a:xfrm>
          <a:prstGeom prst="rect">
            <a:avLst/>
          </a:prstGeom>
          <a:noFill/>
          <a:ln/>
        </p:spPr>
        <p:txBody>
          <a:bodyPr wrap="square" lIns="0" tIns="0" rIns="0" bIns="0" rtlCol="0" anchor="ctr"/>
          <a:lstStyle/>
          <a:p>
            <a:pPr marL="0" indent="0" algn="ctr">
              <a:buNone/>
            </a:pPr>
            <a:r>
              <a:rPr lang="en-US" sz="4000" b="1" dirty="0">
                <a:solidFill>
                  <a:srgbClr val="FFFFFF"/>
                </a:solidFill>
                <a:latin typeface="Nirmala UI" pitchFamily="34" charset="0"/>
                <a:ea typeface="Nirmala UI" pitchFamily="34" charset="-122"/>
                <a:cs typeface="Nirmala UI" pitchFamily="34" charset="-120"/>
              </a:rPr>
              <a:t>প্রশ্নোত্তর পর্ব</a:t>
            </a:r>
            <a:endParaRPr lang="en-US" sz="4000" dirty="0"/>
          </a:p>
        </p:txBody>
      </p:sp>
      <p:sp>
        <p:nvSpPr>
          <p:cNvPr id="6" name="Text 3"/>
          <p:cNvSpPr/>
          <p:nvPr/>
        </p:nvSpPr>
        <p:spPr>
          <a:xfrm>
            <a:off x="0" y="3611880"/>
            <a:ext cx="12188952" cy="457200"/>
          </a:xfrm>
          <a:prstGeom prst="rect">
            <a:avLst/>
          </a:prstGeom>
          <a:noFill/>
          <a:ln/>
        </p:spPr>
        <p:txBody>
          <a:bodyPr wrap="square" lIns="0" tIns="0" rIns="0" bIns="0" rtlCol="0" anchor="ctr"/>
          <a:lstStyle/>
          <a:p>
            <a:pPr marL="0" indent="0" algn="ctr">
              <a:buNone/>
            </a:pPr>
            <a:r>
              <a:rPr lang="en-US" sz="1600" dirty="0">
                <a:solidFill>
                  <a:srgbClr val="C9D6E8"/>
                </a:solidFill>
                <a:latin typeface="Nirmala UI" pitchFamily="34" charset="0"/>
                <a:ea typeface="Nirmala UI" pitchFamily="34" charset="-122"/>
                <a:cs typeface="Nirmala UI" pitchFamily="34" charset="-120"/>
              </a:rPr>
              <a:t>তোমাদের মনে যেকোনো প্রশ্ন থাকলে নিঃসংকোচে জিজ্ঞেস করো</a:t>
            </a:r>
            <a:endParaRPr lang="en-US" sz="1600" dirty="0"/>
          </a:p>
        </p:txBody>
      </p:sp>
      <p:sp>
        <p:nvSpPr>
          <p:cNvPr id="7" name="Shape 4"/>
          <p:cNvSpPr/>
          <p:nvPr/>
        </p:nvSpPr>
        <p:spPr>
          <a:xfrm>
            <a:off x="882396" y="4480560"/>
            <a:ext cx="3291840" cy="1051560"/>
          </a:xfrm>
          <a:prstGeom prst="roundRect">
            <a:avLst>
              <a:gd name="adj" fmla="val 6957"/>
            </a:avLst>
          </a:prstGeom>
          <a:solidFill>
            <a:srgbClr val="1E3A63"/>
          </a:solidFill>
          <a:ln/>
        </p:spPr>
      </p:sp>
      <p:sp>
        <p:nvSpPr>
          <p:cNvPr id="8" name="Text 5"/>
          <p:cNvSpPr/>
          <p:nvPr/>
        </p:nvSpPr>
        <p:spPr>
          <a:xfrm>
            <a:off x="1065276" y="4480560"/>
            <a:ext cx="2926080" cy="1051560"/>
          </a:xfrm>
          <a:prstGeom prst="rect">
            <a:avLst/>
          </a:prstGeom>
          <a:noFill/>
          <a:ln/>
        </p:spPr>
        <p:txBody>
          <a:bodyPr wrap="square" lIns="0" tIns="0" rIns="0" bIns="0" rtlCol="0" anchor="ctr"/>
          <a:lstStyle/>
          <a:p>
            <a:pPr marL="0" indent="0" algn="ctr">
              <a:lnSpc>
                <a:spcPct val="115000"/>
              </a:lnSpc>
              <a:buNone/>
            </a:pPr>
            <a:r>
              <a:rPr lang="en-US" sz="1250" dirty="0">
                <a:solidFill>
                  <a:srgbClr val="E8EEF6"/>
                </a:solidFill>
                <a:latin typeface="Nirmala UI" pitchFamily="34" charset="0"/>
                <a:ea typeface="Nirmala UI" pitchFamily="34" charset="-122"/>
                <a:cs typeface="Nirmala UI" pitchFamily="34" charset="-120"/>
              </a:rPr>
              <a:t>সব ধাতুর শিখার রং হয় না কেন?</a:t>
            </a:r>
            <a:endParaRPr lang="en-US" sz="1250" dirty="0"/>
          </a:p>
        </p:txBody>
      </p:sp>
      <p:sp>
        <p:nvSpPr>
          <p:cNvPr id="9" name="Shape 6"/>
          <p:cNvSpPr/>
          <p:nvPr/>
        </p:nvSpPr>
        <p:spPr>
          <a:xfrm>
            <a:off x="4448556" y="4480560"/>
            <a:ext cx="3291840" cy="1051560"/>
          </a:xfrm>
          <a:prstGeom prst="roundRect">
            <a:avLst>
              <a:gd name="adj" fmla="val 6957"/>
            </a:avLst>
          </a:prstGeom>
          <a:solidFill>
            <a:srgbClr val="1E3A63"/>
          </a:solidFill>
          <a:ln/>
        </p:spPr>
      </p:sp>
      <p:sp>
        <p:nvSpPr>
          <p:cNvPr id="10" name="Text 7"/>
          <p:cNvSpPr/>
          <p:nvPr/>
        </p:nvSpPr>
        <p:spPr>
          <a:xfrm>
            <a:off x="4631436" y="4480560"/>
            <a:ext cx="2926080" cy="1051560"/>
          </a:xfrm>
          <a:prstGeom prst="rect">
            <a:avLst/>
          </a:prstGeom>
          <a:noFill/>
          <a:ln/>
        </p:spPr>
        <p:txBody>
          <a:bodyPr wrap="square" lIns="0" tIns="0" rIns="0" bIns="0" rtlCol="0" anchor="ctr"/>
          <a:lstStyle/>
          <a:p>
            <a:pPr marL="0" indent="0" algn="ctr">
              <a:lnSpc>
                <a:spcPct val="115000"/>
              </a:lnSpc>
              <a:buNone/>
            </a:pPr>
            <a:r>
              <a:rPr lang="en-US" sz="1250" dirty="0">
                <a:solidFill>
                  <a:srgbClr val="E8EEF6"/>
                </a:solidFill>
                <a:latin typeface="Nirmala UI" pitchFamily="34" charset="0"/>
                <a:ea typeface="Nirmala UI" pitchFamily="34" charset="-122"/>
                <a:cs typeface="Nirmala UI" pitchFamily="34" charset="-120"/>
              </a:rPr>
              <a:t>কোবাল্ট গ্লাস কীভাবে সাহায্য করে?</a:t>
            </a:r>
            <a:endParaRPr lang="en-US" sz="1250" dirty="0"/>
          </a:p>
        </p:txBody>
      </p:sp>
      <p:sp>
        <p:nvSpPr>
          <p:cNvPr id="11" name="Shape 8"/>
          <p:cNvSpPr/>
          <p:nvPr/>
        </p:nvSpPr>
        <p:spPr>
          <a:xfrm>
            <a:off x="8014716" y="4480560"/>
            <a:ext cx="3291840" cy="1051560"/>
          </a:xfrm>
          <a:prstGeom prst="roundRect">
            <a:avLst>
              <a:gd name="adj" fmla="val 6957"/>
            </a:avLst>
          </a:prstGeom>
          <a:solidFill>
            <a:srgbClr val="1E3A63"/>
          </a:solidFill>
          <a:ln/>
        </p:spPr>
      </p:sp>
      <p:sp>
        <p:nvSpPr>
          <p:cNvPr id="12" name="Text 9"/>
          <p:cNvSpPr/>
          <p:nvPr/>
        </p:nvSpPr>
        <p:spPr>
          <a:xfrm>
            <a:off x="8197596" y="4480560"/>
            <a:ext cx="2926080" cy="1051560"/>
          </a:xfrm>
          <a:prstGeom prst="rect">
            <a:avLst/>
          </a:prstGeom>
          <a:noFill/>
          <a:ln/>
        </p:spPr>
        <p:txBody>
          <a:bodyPr wrap="square" lIns="0" tIns="0" rIns="0" bIns="0" rtlCol="0" anchor="ctr"/>
          <a:lstStyle/>
          <a:p>
            <a:pPr marL="0" indent="0" algn="ctr">
              <a:lnSpc>
                <a:spcPct val="115000"/>
              </a:lnSpc>
              <a:buNone/>
            </a:pPr>
            <a:r>
              <a:rPr lang="en-US" sz="1250" dirty="0">
                <a:solidFill>
                  <a:srgbClr val="E8EEF6"/>
                </a:solidFill>
                <a:latin typeface="Nirmala UI" pitchFamily="34" charset="0"/>
                <a:ea typeface="Nirmala UI" pitchFamily="34" charset="-122"/>
                <a:cs typeface="Nirmala UI" pitchFamily="34" charset="-120"/>
              </a:rPr>
              <a:t>বাড়িতে কি এই পরীক্ষা করা নিরাপদ?</a:t>
            </a:r>
            <a:endParaRPr lang="en-US" sz="1250" dirty="0"/>
          </a:p>
        </p:txBody>
      </p:sp>
      <p:sp>
        <p:nvSpPr>
          <p:cNvPr id="13" name="Text 10"/>
          <p:cNvSpPr/>
          <p:nvPr/>
        </p:nvSpPr>
        <p:spPr>
          <a:xfrm>
            <a:off x="548640" y="6528816"/>
            <a:ext cx="6400800" cy="274320"/>
          </a:xfrm>
          <a:prstGeom prst="rect">
            <a:avLst/>
          </a:prstGeom>
          <a:noFill/>
          <a:ln/>
        </p:spPr>
        <p:txBody>
          <a:bodyPr wrap="square" lIns="0" tIns="0" rIns="0" bIns="0" rtlCol="0" anchor="ctr"/>
          <a:lstStyle/>
          <a:p>
            <a:pPr marL="0" indent="0">
              <a:buNone/>
            </a:pPr>
            <a:r>
              <a:rPr lang="en-US" sz="900" dirty="0">
                <a:solidFill>
                  <a:srgbClr val="5B6B7C"/>
                </a:solidFill>
                <a:latin typeface="Nirmala UI" pitchFamily="34" charset="0"/>
                <a:ea typeface="Nirmala UI" pitchFamily="34" charset="-122"/>
                <a:cs typeface="Nirmala UI" pitchFamily="34" charset="-120"/>
              </a:rPr>
              <a:t>রাম দাস পাল  |  ধোবাউড়া মহিলা কলেজ</a:t>
            </a:r>
            <a:endParaRPr lang="en-US" sz="900" dirty="0"/>
          </a:p>
        </p:txBody>
      </p:sp>
      <p:sp>
        <p:nvSpPr>
          <p:cNvPr id="14" name="Text 11"/>
          <p:cNvSpPr/>
          <p:nvPr/>
        </p:nvSpPr>
        <p:spPr>
          <a:xfrm>
            <a:off x="11274552" y="6528816"/>
            <a:ext cx="457200" cy="274320"/>
          </a:xfrm>
          <a:prstGeom prst="rect">
            <a:avLst/>
          </a:prstGeom>
          <a:noFill/>
          <a:ln/>
        </p:spPr>
        <p:txBody>
          <a:bodyPr wrap="square" lIns="0" tIns="0" rIns="0" bIns="0" rtlCol="0" anchor="ctr"/>
          <a:lstStyle/>
          <a:p>
            <a:pPr marL="0" indent="0" algn="r">
              <a:buNone/>
            </a:pPr>
            <a:r>
              <a:rPr lang="en-US" sz="1000" dirty="0">
                <a:solidFill>
                  <a:srgbClr val="5B6B7C"/>
                </a:solidFill>
                <a:latin typeface="Nirmala UI" pitchFamily="34" charset="0"/>
                <a:ea typeface="Nirmala UI" pitchFamily="34" charset="-122"/>
                <a:cs typeface="Nirmala UI" pitchFamily="34" charset="-120"/>
              </a:rPr>
              <a:t>17</a:t>
            </a:r>
            <a:endParaRPr lang="en-US" sz="1000" dirty="0"/>
          </a:p>
        </p:txBody>
      </p:sp>
      <p:pic>
        <p:nvPicPr>
          <p:cNvPr id="16" name="Audio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44"/>
    </mc:Choice>
    <mc:Fallback>
      <p:transition spd="slow" advTm="14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3294B"/>
        </a:solidFill>
        <a:effectLst/>
      </p:bgPr>
    </p:bg>
    <p:spTree>
      <p:nvGrpSpPr>
        <p:cNvPr id="1" name=""/>
        <p:cNvGrpSpPr/>
        <p:nvPr/>
      </p:nvGrpSpPr>
      <p:grpSpPr>
        <a:xfrm>
          <a:off x="0" y="0"/>
          <a:ext cx="0" cy="0"/>
          <a:chOff x="0" y="0"/>
          <a:chExt cx="0" cy="0"/>
        </a:xfrm>
      </p:grpSpPr>
      <p:sp>
        <p:nvSpPr>
          <p:cNvPr id="2" name="Shape 0"/>
          <p:cNvSpPr/>
          <p:nvPr/>
        </p:nvSpPr>
        <p:spPr>
          <a:xfrm>
            <a:off x="-1463040" y="-1463040"/>
            <a:ext cx="4572000" cy="4572000"/>
          </a:xfrm>
          <a:prstGeom prst="ellipse">
            <a:avLst/>
          </a:prstGeom>
          <a:solidFill>
            <a:srgbClr val="1E3A63"/>
          </a:solidFill>
          <a:ln/>
        </p:spPr>
      </p:sp>
      <p:sp>
        <p:nvSpPr>
          <p:cNvPr id="3" name="Shape 1"/>
          <p:cNvSpPr/>
          <p:nvPr/>
        </p:nvSpPr>
        <p:spPr>
          <a:xfrm>
            <a:off x="9692640" y="3931920"/>
            <a:ext cx="4572000" cy="4572000"/>
          </a:xfrm>
          <a:prstGeom prst="ellipse">
            <a:avLst/>
          </a:prstGeom>
          <a:solidFill>
            <a:srgbClr val="1E3A63"/>
          </a:solidFill>
          <a:ln/>
        </p:spPr>
      </p:sp>
      <p:sp>
        <p:nvSpPr>
          <p:cNvPr id="4" name="Shape 2"/>
          <p:cNvSpPr/>
          <p:nvPr/>
        </p:nvSpPr>
        <p:spPr>
          <a:xfrm>
            <a:off x="5545836" y="1737360"/>
            <a:ext cx="1097280" cy="1097280"/>
          </a:xfrm>
          <a:prstGeom prst="ellipse">
            <a:avLst/>
          </a:prstGeom>
          <a:solidFill>
            <a:srgbClr val="E8720C"/>
          </a:solidFill>
          <a:ln/>
        </p:spPr>
      </p:sp>
      <p:pic>
        <p:nvPicPr>
          <p:cNvPr id="5" name="Image 0" descr="preencod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31129" y="2022653"/>
            <a:ext cx="526694" cy="526694"/>
          </a:xfrm>
          <a:prstGeom prst="rect">
            <a:avLst/>
          </a:prstGeom>
        </p:spPr>
      </p:pic>
      <p:sp>
        <p:nvSpPr>
          <p:cNvPr id="6" name="Text 3"/>
          <p:cNvSpPr/>
          <p:nvPr/>
        </p:nvSpPr>
        <p:spPr>
          <a:xfrm>
            <a:off x="0" y="3108960"/>
            <a:ext cx="12188952" cy="914400"/>
          </a:xfrm>
          <a:prstGeom prst="rect">
            <a:avLst/>
          </a:prstGeom>
          <a:noFill/>
          <a:ln/>
        </p:spPr>
        <p:txBody>
          <a:bodyPr wrap="square" lIns="0" tIns="0" rIns="0" bIns="0" rtlCol="0" anchor="ctr"/>
          <a:lstStyle/>
          <a:p>
            <a:pPr marL="0" indent="0" algn="ctr">
              <a:buNone/>
            </a:pPr>
            <a:r>
              <a:rPr lang="en-US" sz="4600" b="1" dirty="0">
                <a:solidFill>
                  <a:srgbClr val="FFFFFF"/>
                </a:solidFill>
                <a:latin typeface="Nirmala UI" pitchFamily="34" charset="0"/>
                <a:ea typeface="Nirmala UI" pitchFamily="34" charset="-122"/>
                <a:cs typeface="Nirmala UI" pitchFamily="34" charset="-120"/>
              </a:rPr>
              <a:t>ধন্যবাদ</a:t>
            </a:r>
            <a:endParaRPr lang="en-US" sz="4600" dirty="0"/>
          </a:p>
        </p:txBody>
      </p:sp>
      <p:sp>
        <p:nvSpPr>
          <p:cNvPr id="7" name="Text 4"/>
          <p:cNvSpPr/>
          <p:nvPr/>
        </p:nvSpPr>
        <p:spPr>
          <a:xfrm>
            <a:off x="0" y="4023360"/>
            <a:ext cx="12188952" cy="457200"/>
          </a:xfrm>
          <a:prstGeom prst="rect">
            <a:avLst/>
          </a:prstGeom>
          <a:noFill/>
          <a:ln/>
        </p:spPr>
        <p:txBody>
          <a:bodyPr wrap="square" lIns="0" tIns="0" rIns="0" bIns="0" rtlCol="0" anchor="ctr"/>
          <a:lstStyle/>
          <a:p>
            <a:pPr marL="0" indent="0" algn="ctr">
              <a:buNone/>
            </a:pPr>
            <a:r>
              <a:rPr lang="en-US" sz="1700" dirty="0">
                <a:solidFill>
                  <a:srgbClr val="F2A93B"/>
                </a:solidFill>
                <a:latin typeface="Nirmala UI" pitchFamily="34" charset="0"/>
                <a:ea typeface="Nirmala UI" pitchFamily="34" charset="-122"/>
                <a:cs typeface="Nirmala UI" pitchFamily="34" charset="-120"/>
              </a:rPr>
              <a:t>আপনাদের মনোযোগের জন্য আন্তরিক কৃতজ্ঞতা</a:t>
            </a:r>
            <a:endParaRPr lang="en-US" sz="1700" dirty="0"/>
          </a:p>
        </p:txBody>
      </p:sp>
      <p:sp>
        <p:nvSpPr>
          <p:cNvPr id="8" name="Text 5"/>
          <p:cNvSpPr/>
          <p:nvPr/>
        </p:nvSpPr>
        <p:spPr>
          <a:xfrm>
            <a:off x="0" y="6035040"/>
            <a:ext cx="12188952" cy="365760"/>
          </a:xfrm>
          <a:prstGeom prst="rect">
            <a:avLst/>
          </a:prstGeom>
          <a:noFill/>
          <a:ln/>
        </p:spPr>
        <p:txBody>
          <a:bodyPr wrap="square" lIns="0" tIns="0" rIns="0" bIns="0" rtlCol="0" anchor="ctr"/>
          <a:lstStyle/>
          <a:p>
            <a:pPr marL="0" indent="0" algn="ctr">
              <a:buNone/>
            </a:pPr>
            <a:r>
              <a:rPr lang="en-US" sz="1250" dirty="0">
                <a:solidFill>
                  <a:srgbClr val="9FB3CC"/>
                </a:solidFill>
                <a:latin typeface="Nirmala UI" pitchFamily="34" charset="0"/>
                <a:ea typeface="Nirmala UI" pitchFamily="34" charset="-122"/>
                <a:cs typeface="Nirmala UI" pitchFamily="34" charset="-120"/>
              </a:rPr>
              <a:t>রাম দাস পাল  |  সহকারী অধ্যাপক, রসায়ন বিজ্ঞান  |  ধোবাউড়া মহিলা কলেজ</a:t>
            </a:r>
            <a:endParaRPr lang="en-US" sz="1250"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21"/>
    </mc:Choice>
    <mc:Fallback>
      <p:transition spd="slow" advTm="18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2081</Words>
  <Application>Microsoft Office PowerPoint</Application>
  <PresentationFormat>Custom</PresentationFormat>
  <Paragraphs>271</Paragraphs>
  <Slides>18</Slides>
  <Notes>18</Notes>
  <HiddenSlides>0</HiddenSlides>
  <MMClips>18</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বিশ্লেষণী রসায়নের শিখা পরীক্ষা</dc:title>
  <dc:subject>PptxGenJS Presentation</dc:subject>
  <dc:creator>রাম দাস পাল</dc:creator>
  <cp:lastModifiedBy>ismail - [2010]</cp:lastModifiedBy>
  <cp:revision>3</cp:revision>
  <dcterms:created xsi:type="dcterms:W3CDTF">2026-07-01T03:08:53Z</dcterms:created>
  <dcterms:modified xsi:type="dcterms:W3CDTF">2026-07-01T03:26:20Z</dcterms:modified>
</cp:coreProperties>
</file>