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embeddedFontLst>
    <p:embeddedFont>
      <p:font typeface="Inconsolata" panose="020F0502020204030204" pitchFamily="2" charset="0"/>
      <p:regular r:id="rId11"/>
    </p:embeddedFont>
    <p:embeddedFont>
      <p:font typeface="Inconsolata Bold" panose="020F0502020204030204" pitchFamily="2" charset="0"/>
      <p:regular r:id="rId12"/>
    </p:embeddedFont>
    <p:embeddedFont>
      <p:font typeface="Montserrat Black" panose="020F0502020204030204" pitchFamily="2" charset="0"/>
      <p:regular r:id="rId13"/>
    </p:embeddedFont>
    <p:embeddedFont>
      <p:font typeface="NikoshBAN" panose="02000000000000000000" pitchFamily="2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142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2" y="106263"/>
            <a:ext cx="3287316" cy="4930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1696120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কম্পিউটর জগতের প্রবেশদ্বার: ইনপুট ডিভাইস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3925119" y="2794695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আইসিটি · ৭ম শ্রেণি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925119" y="3180978"/>
            <a:ext cx="872356" cy="266402"/>
          </a:xfrm>
          <a:prstGeom prst="roundRect">
            <a:avLst>
              <a:gd name="adj" fmla="val 2145"/>
            </a:avLst>
          </a:prstGeom>
          <a:solidFill>
            <a:srgbClr val="E4E6E7"/>
          </a:solidFill>
          <a:ln/>
        </p:spPr>
      </p:sp>
      <p:sp>
        <p:nvSpPr>
          <p:cNvPr id="7" name="Text 4"/>
          <p:cNvSpPr/>
          <p:nvPr/>
        </p:nvSpPr>
        <p:spPr>
          <a:xfrm>
            <a:off x="4010174" y="3223468"/>
            <a:ext cx="1159446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শিখন বিষয়বস্তু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842" y="106263"/>
            <a:ext cx="3287316" cy="4930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699939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ইনপুট ডিভাইস কী?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496119" y="1355527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ইনপুট ডিভাইস হলো এমন একটি যন্ত্র বা সরঞ্জাম, যার সাহায্যে আমরা কম্পিউটারে তথ্য, নির্দেশ বা ডেটা পাঠাতে পারি। এটি মানুষ ও কম্পিউটারের মধ্যকার যোগাযোগের প্রথম ও প্রধান সেতুবন্ধন।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96119" y="2195438"/>
            <a:ext cx="2290465" cy="1279996"/>
          </a:xfrm>
          <a:prstGeom prst="roundRect">
            <a:avLst>
              <a:gd name="adj" fmla="val 446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42640" y="23419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📥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কাজ কী?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42640" y="2648471"/>
            <a:ext cx="199742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ব্যবহারকারীর কাছ থেকে ডেটা বা নির্দেশ গ্রহণ করে কম্পিউটারে পাঠায়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928342" y="2195438"/>
            <a:ext cx="2290539" cy="1279996"/>
          </a:xfrm>
          <a:prstGeom prst="roundRect">
            <a:avLst>
              <a:gd name="adj" fmla="val 446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074863" y="23419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🔗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কেন দরকার?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3074863" y="2648471"/>
            <a:ext cx="19974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মানুষ ও কম্পিউটারের মধ্যে যোগাযোগ স্থাপন করে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96119" y="3617193"/>
            <a:ext cx="4722763" cy="826368"/>
          </a:xfrm>
          <a:prstGeom prst="roundRect">
            <a:avLst>
              <a:gd name="adj" fmla="val 692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42640" y="376371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উদাহরণ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642640" y="4070226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কীবোর্ড, মাউস, মাইক্রোফোন, স্ক্যানার, ক্যামেরা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636984"/>
            <a:ext cx="2628230" cy="26282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988" y="1286321"/>
            <a:ext cx="1041202" cy="266402"/>
          </a:xfrm>
          <a:prstGeom prst="roundRect">
            <a:avLst>
              <a:gd name="adj" fmla="val 2145"/>
            </a:avLst>
          </a:prstGeom>
          <a:solidFill>
            <a:srgbClr val="E4E6E7"/>
          </a:solidFill>
          <a:ln/>
        </p:spPr>
      </p:sp>
      <p:sp>
        <p:nvSpPr>
          <p:cNvPr id="4" name="Text 1"/>
          <p:cNvSpPr/>
          <p:nvPr/>
        </p:nvSpPr>
        <p:spPr>
          <a:xfrm>
            <a:off x="3560043" y="1328812"/>
            <a:ext cx="1328291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ইনপুট ডিভাইস #১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3474988" y="1609427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কীবোর্ড: মূল নিয়ন্ত্রণ যন্ত্র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3474988" y="2194173"/>
            <a:ext cx="517758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কীবোর্ড হলো কম্পিউটারের সবচেয়ে জনপ্রিয় ও প্রাথমিক ইনপুট ডিভাইস। এর সাহায্যে আমরা অক্ষর, সংখ্যা ও বিভিন্ন কমান্ড টাইপ করে কম্পিউটারে পাঠাতে পারি।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584153"/>
            <a:ext cx="2622724" cy="108175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3127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অক্ষর ও সংখ্যা কী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733127" y="4051474"/>
            <a:ext cx="222490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A–Z এবং 0–9 টাইপ করার জন্য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60601" y="3584153"/>
            <a:ext cx="2622724" cy="108175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497610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ফাংশন কী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3497610" y="4051474"/>
            <a:ext cx="22249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F1–F12 বিশেষ কাজের জন্য ব্যবহৃত হয়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5083" y="3584153"/>
            <a:ext cx="2622724" cy="108175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62092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কন্ট্রোল কী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6262092" y="4051474"/>
            <a:ext cx="22249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Ctrl, Alt, Shift — কম্পিউটার নিয়ন্ত্রণে সাহায্য করে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309390"/>
            <a:ext cx="1041202" cy="266402"/>
          </a:xfrm>
          <a:prstGeom prst="roundRect">
            <a:avLst>
              <a:gd name="adj" fmla="val 2145"/>
            </a:avLst>
          </a:prstGeom>
          <a:solidFill>
            <a:srgbClr val="E4E6E7"/>
          </a:solidFill>
          <a:ln/>
        </p:spPr>
      </p:sp>
      <p:sp>
        <p:nvSpPr>
          <p:cNvPr id="3" name="Text 1"/>
          <p:cNvSpPr/>
          <p:nvPr/>
        </p:nvSpPr>
        <p:spPr>
          <a:xfrm>
            <a:off x="581174" y="1351880"/>
            <a:ext cx="1328291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ইনপুট ডিভাইস #২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632496"/>
            <a:ext cx="508515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মাউস: ক্লিক ও পয়েন্টের জাদুকর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217241"/>
            <a:ext cx="517758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মাউস হলো গ্রাফিক্যাল ইউজার ইন্টারফেস (GUI) ব্যবহারের জন্য অপরিহার্য ডিভাইস। স্ক্রিনে পয়েন্টার সরানো, আইকন নির্বাচন ও বিভিন্ন কাজ সহজে সম্পন্ন করতে মাউস ব্যবহার করা হয়।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339" y="773460"/>
            <a:ext cx="2628230" cy="262823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720629"/>
            <a:ext cx="283518" cy="28351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6816" y="376929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বাম ক্লিক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956816" y="4075807"/>
            <a:ext cx="213843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কোনো আইটেম নির্বাচন বা খোলার জন্য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72433" y="3720629"/>
            <a:ext cx="283518" cy="28351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733130" y="376929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ডান ক্লিক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3733130" y="4075807"/>
            <a:ext cx="213843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কনটেক্সট মেনু প্রদর্শনের জন্য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8747" y="3720629"/>
            <a:ext cx="283518" cy="28351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509445" y="376929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স্ক্রল হুইল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6509445" y="4075807"/>
            <a:ext cx="213843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পেজ উপরে-নিচে স্ক্রল করার জন্য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2" y="99640"/>
            <a:ext cx="3296096" cy="494414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25119" y="395288"/>
            <a:ext cx="976164" cy="244376"/>
          </a:xfrm>
          <a:prstGeom prst="roundRect">
            <a:avLst>
              <a:gd name="adj" fmla="val 2339"/>
            </a:avLst>
          </a:prstGeom>
          <a:solidFill>
            <a:srgbClr val="E4E6E7"/>
          </a:solidFill>
          <a:ln/>
        </p:spPr>
      </p:sp>
      <p:sp>
        <p:nvSpPr>
          <p:cNvPr id="5" name="Text 2"/>
          <p:cNvSpPr/>
          <p:nvPr/>
        </p:nvSpPr>
        <p:spPr>
          <a:xfrm>
            <a:off x="4004816" y="435099"/>
            <a:ext cx="1273969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ইনপুট ডিভাইস #৩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3925119" y="689446"/>
            <a:ext cx="5081885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মাইক্রোফোন: শব্দের ডিজিটাল রূপ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925119" y="1291605"/>
            <a:ext cx="4722763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মাইক্রোফোন আমাদের কণ্ঠস্বর, গান বা যেকোনো শব্দকে ডিজিটাল ডেটায় রূপান্তর করে কম্পিউটারে পাঠায়। অনলাইন ক্লাস, ভিডিও কল ও ভয়েস রেকর্ডিংয়ে এটি অত্যন্ত গুরুত্বপূর্ণ।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925119" y="2049661"/>
            <a:ext cx="2299097" cy="1286991"/>
          </a:xfrm>
          <a:prstGeom prst="roundRect">
            <a:avLst>
              <a:gd name="adj" fmla="val 444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062785" y="2187327"/>
            <a:ext cx="398711" cy="398711"/>
          </a:xfrm>
          <a:prstGeom prst="roundRect">
            <a:avLst>
              <a:gd name="adj" fmla="val 14332257"/>
            </a:avLst>
          </a:prstGeom>
          <a:solidFill>
            <a:srgbClr val="15161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2396" y="2296939"/>
            <a:ext cx="179412" cy="1794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062785" y="2710607"/>
            <a:ext cx="1661294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অনলাইন ক্লাস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062785" y="2993008"/>
            <a:ext cx="2023765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শিক্ষকের সাথে সরাসরি কথা বলা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6348785" y="2049661"/>
            <a:ext cx="2299097" cy="1286991"/>
          </a:xfrm>
          <a:prstGeom prst="roundRect">
            <a:avLst>
              <a:gd name="adj" fmla="val 444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86451" y="2187327"/>
            <a:ext cx="398711" cy="398711"/>
          </a:xfrm>
          <a:prstGeom prst="roundRect">
            <a:avLst>
              <a:gd name="adj" fmla="val 14332257"/>
            </a:avLst>
          </a:prstGeom>
          <a:solidFill>
            <a:srgbClr val="151617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6063" y="2296939"/>
            <a:ext cx="179412" cy="17941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486451" y="2710607"/>
            <a:ext cx="1661294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ভয়েস রেকর্ডিং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6486451" y="2993008"/>
            <a:ext cx="2023765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গান, পডকাস্ট বা অডিও তৈরি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3925119" y="3461221"/>
            <a:ext cx="4722763" cy="1286991"/>
          </a:xfrm>
          <a:prstGeom prst="roundRect">
            <a:avLst>
              <a:gd name="adj" fmla="val 444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062785" y="3598887"/>
            <a:ext cx="398711" cy="398711"/>
          </a:xfrm>
          <a:prstGeom prst="roundRect">
            <a:avLst>
              <a:gd name="adj" fmla="val 14332257"/>
            </a:avLst>
          </a:prstGeom>
          <a:solidFill>
            <a:srgbClr val="151617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2396" y="3708499"/>
            <a:ext cx="179412" cy="17941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062785" y="4122167"/>
            <a:ext cx="1661294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ভয়েস কমান্ড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4062785" y="4404568"/>
            <a:ext cx="4447431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কথা বলে কম্পিউটার নিয়ন্ত্রণ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797793"/>
            <a:ext cx="2628230" cy="26282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Shape 0"/>
          <p:cNvSpPr/>
          <p:nvPr/>
        </p:nvSpPr>
        <p:spPr>
          <a:xfrm>
            <a:off x="3474988" y="1112193"/>
            <a:ext cx="1041202" cy="266402"/>
          </a:xfrm>
          <a:prstGeom prst="roundRect">
            <a:avLst>
              <a:gd name="adj" fmla="val 2145"/>
            </a:avLst>
          </a:prstGeom>
          <a:solidFill>
            <a:srgbClr val="E4E6E7"/>
          </a:solidFill>
          <a:ln/>
        </p:spPr>
      </p:sp>
      <p:sp>
        <p:nvSpPr>
          <p:cNvPr id="4" name="Text 1"/>
          <p:cNvSpPr/>
          <p:nvPr/>
        </p:nvSpPr>
        <p:spPr>
          <a:xfrm>
            <a:off x="3560043" y="1154683"/>
            <a:ext cx="1328291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ইনপুট ডিভাইস #৪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3474988" y="1435298"/>
            <a:ext cx="5177582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ডিজিটাল ক্যামেরা: মুহূর্তের প্রতিফলন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3474988" y="2463031"/>
            <a:ext cx="517758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NikoshBAN" panose="02000000000000000000" pitchFamily="2" charset="0"/>
                <a:ea typeface="Inconsolata" pitchFamily="34" charset="-122"/>
                <a:cs typeface="NikoshBAN" panose="02000000000000000000" pitchFamily="2" charset="0"/>
              </a:rPr>
              <a:t>ডিজিটাল ক্যামেরা দিয়ে তোলা ছবি ও ভিডিও সরাসরি USB পোর্টের মাধ্যমে কম্পিউটারে স্থানান্তর করা যায়। এটি স্মৃতি সংরক্ষণ ও মাল্টিমিডিয়া প্রজেক্ট তৈরিতে গুরুত্বপূর্ণ ভূমিকা পালন করে।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250" y="3749353"/>
            <a:ext cx="212601" cy="21260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6816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ছবি তোলা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956816" y="4051474"/>
            <a:ext cx="213843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মুহূর্ত ক্যাপচার করে ডিজিটাল ফাইলে সংরক্ষণ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5564" y="3749353"/>
            <a:ext cx="212601" cy="21260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733130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কম্পিউটারে স্থানান্তর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3733130" y="4051474"/>
            <a:ext cx="213843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USB বা কার্ড রিডারের মাধ্যমে ফাইল পাঠানো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1879" y="3749353"/>
            <a:ext cx="212601" cy="21260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509445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মাল্টিমিডিয়া তৈরি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6509445" y="4051474"/>
            <a:ext cx="213843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প্রজেক্ট, প্রেজেন্টেশন ও ভিডিওতে ব্যবহার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286321"/>
            <a:ext cx="1041202" cy="266402"/>
          </a:xfrm>
          <a:prstGeom prst="roundRect">
            <a:avLst>
              <a:gd name="adj" fmla="val 2145"/>
            </a:avLst>
          </a:prstGeom>
          <a:solidFill>
            <a:srgbClr val="E4E6E7"/>
          </a:solidFill>
          <a:ln/>
        </p:spPr>
      </p:sp>
      <p:sp>
        <p:nvSpPr>
          <p:cNvPr id="3" name="Text 1"/>
          <p:cNvSpPr/>
          <p:nvPr/>
        </p:nvSpPr>
        <p:spPr>
          <a:xfrm>
            <a:off x="581174" y="1328812"/>
            <a:ext cx="1328291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ইনপুট ডিভাইস #৫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609427"/>
            <a:ext cx="510145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স্ক্যানার: কাগজের ডিজিটাল কপি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194173"/>
            <a:ext cx="517758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স্ক্যানার হাতে লেখা বা প্রিন্ট করা ডকুমেন্টকে ডিজিটাল ফাইলে রূপান্তর করে। এটি কাগজের নথিকে কম্পিউটারে সংরক্ষণযোগ্য ফাইলে পরিণত করে — যেন জাদুর মতো!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339" y="636984"/>
            <a:ext cx="2628230" cy="262823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96119" y="3584153"/>
            <a:ext cx="2622724" cy="1081757"/>
          </a:xfrm>
          <a:prstGeom prst="roundRect">
            <a:avLst>
              <a:gd name="adj" fmla="val 528"/>
            </a:avLst>
          </a:prstGeom>
          <a:solidFill>
            <a:srgbClr val="F8ECE4"/>
          </a:solidFill>
          <a:ln w="19050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6927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📄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ডকুমেন্ট স্ক্যান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6927" y="4051474"/>
            <a:ext cx="230110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বই, নোট বা ফর্ম ডিজিটালাইজ করা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60601" y="3584153"/>
            <a:ext cx="2622724" cy="1081757"/>
          </a:xfrm>
          <a:prstGeom prst="roundRect">
            <a:avLst>
              <a:gd name="adj" fmla="val 528"/>
            </a:avLst>
          </a:prstGeom>
          <a:solidFill>
            <a:srgbClr val="F8ECE4"/>
          </a:solidFill>
          <a:ln w="19050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421410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🖼️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ছবি স্ক্যান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3421410" y="4051474"/>
            <a:ext cx="230110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পুরোনো ছবি ডিজিটাল ফর্মে রক্ষা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025083" y="3584153"/>
            <a:ext cx="2622724" cy="1081757"/>
          </a:xfrm>
          <a:prstGeom prst="roundRect">
            <a:avLst>
              <a:gd name="adj" fmla="val 528"/>
            </a:avLst>
          </a:prstGeom>
          <a:solidFill>
            <a:srgbClr val="F8ECE4"/>
          </a:solidFill>
          <a:ln w="19050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185892" y="374496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💾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সংরক্ষণ ও শেয়ার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185892" y="4051474"/>
            <a:ext cx="23011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ফাইল হিসেবে সংরক্ষণ ও ইমেইলে পাঠানো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2" y="106263"/>
            <a:ext cx="3287316" cy="4930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412328"/>
            <a:ext cx="440866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ভবিষ্যৎ প্রযুক্তি ও উপসংহার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3925119" y="1067916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প্রযুক্তি দ্রুত পরিবর্তনশীল — আজ যা নতুন, কাল তা ইতিহাস। ভবিষ্যতে হয়তো শুধু মুখের কথা বা হাতের ইশারায় কম্পিউটার চলবে!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925119" y="1681014"/>
            <a:ext cx="4722763" cy="2096839"/>
          </a:xfrm>
          <a:prstGeom prst="roundRect">
            <a:avLst>
              <a:gd name="adj" fmla="val 273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blurRad="101600"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3929881" y="1685776"/>
            <a:ext cx="2356619" cy="1270471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8" name="Text 5"/>
          <p:cNvSpPr/>
          <p:nvPr/>
        </p:nvSpPr>
        <p:spPr>
          <a:xfrm>
            <a:off x="4071640" y="1827535"/>
            <a:ext cx="179241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🌟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আজ আমরা শিখলাম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071640" y="2134046"/>
            <a:ext cx="2073101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কীবোর্ড, মাউস, মাইক্রোফোন, ক্যামেরা ও স্ক্যানার — সবই ইনপুট ডিভাইস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86500" y="1685776"/>
            <a:ext cx="2356619" cy="1270471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11" name="Shape 8"/>
          <p:cNvSpPr/>
          <p:nvPr/>
        </p:nvSpPr>
        <p:spPr>
          <a:xfrm>
            <a:off x="6286500" y="1685776"/>
            <a:ext cx="19050" cy="1270471"/>
          </a:xfrm>
          <a:prstGeom prst="roundRect">
            <a:avLst>
              <a:gd name="adj" fmla="val 30000"/>
            </a:avLst>
          </a:prstGeom>
          <a:solidFill>
            <a:srgbClr val="2E2F30"/>
          </a:solidFill>
          <a:ln/>
        </p:spPr>
      </p:sp>
      <p:sp>
        <p:nvSpPr>
          <p:cNvPr id="12" name="Text 9"/>
          <p:cNvSpPr/>
          <p:nvPr/>
        </p:nvSpPr>
        <p:spPr>
          <a:xfrm>
            <a:off x="6428259" y="182753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🔮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ভবিষ্যতের সম্ভাবনা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428259" y="2134046"/>
            <a:ext cx="207310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ভয়েস কমান্ড, জেসচার কন্ট্রোল ও AI-চালিত ডিভাইস আসছে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929881" y="2956247"/>
            <a:ext cx="4713238" cy="816843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15" name="Shape 12"/>
          <p:cNvSpPr/>
          <p:nvPr/>
        </p:nvSpPr>
        <p:spPr>
          <a:xfrm>
            <a:off x="3929881" y="2956247"/>
            <a:ext cx="4713238" cy="19050"/>
          </a:xfrm>
          <a:prstGeom prst="roundRect">
            <a:avLst>
              <a:gd name="adj" fmla="val 30000"/>
            </a:avLst>
          </a:prstGeom>
          <a:solidFill>
            <a:srgbClr val="2E2F30"/>
          </a:solidFill>
          <a:ln/>
        </p:spPr>
      </p:sp>
      <p:sp>
        <p:nvSpPr>
          <p:cNvPr id="16" name="Text 13"/>
          <p:cNvSpPr/>
          <p:nvPr/>
        </p:nvSpPr>
        <p:spPr>
          <a:xfrm>
            <a:off x="4071640" y="309800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💡</a:t>
            </a:r>
            <a:r>
              <a:rPr lang="en-US" sz="13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তোমার স্বপ্ন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4071640" y="3404518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তুমিও হতে পারো উদ্ভাবক — নতুন ডিভাইস তৈরির স্বপ্ন দেখো!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925119" y="3937322"/>
            <a:ext cx="4722763" cy="793775"/>
          </a:xfrm>
          <a:prstGeom prst="roundRect">
            <a:avLst>
              <a:gd name="adj" fmla="val 720"/>
            </a:avLst>
          </a:prstGeom>
          <a:solidFill>
            <a:srgbClr val="E4E6E7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6877" y="4138092"/>
            <a:ext cx="177180" cy="141759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385816" y="4114502"/>
            <a:ext cx="4120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মনে রাখো:</a:t>
            </a:r>
            <a:r>
              <a:rPr lang="en-US" sz="11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প্রতিটি বড় আবিষ্কার শুরু হয়েছিল একটি ছোট কৌতূহল থেকে। তুমিও সেই পথে এগিয়ে যাও!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491</Words>
  <Application>Microsoft Office PowerPoint</Application>
  <PresentationFormat>On-screen Show (16:9)</PresentationFormat>
  <Paragraphs>73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Montserrat Black</vt:lpstr>
      <vt:lpstr>Inconsolata Bold</vt:lpstr>
      <vt:lpstr>Arial</vt:lpstr>
      <vt:lpstr>Inconsolata</vt:lpstr>
      <vt:lpstr>Twemoji Mozilla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nafiurcomputers@gmail.com</cp:lastModifiedBy>
  <cp:revision>2</cp:revision>
  <dcterms:created xsi:type="dcterms:W3CDTF">2026-07-01T13:55:29Z</dcterms:created>
  <dcterms:modified xsi:type="dcterms:W3CDTF">2026-07-01T14:00:05Z</dcterms:modified>
</cp:coreProperties>
</file>