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71" r:id="rId3"/>
    <p:sldId id="265" r:id="rId4"/>
    <p:sldId id="268" r:id="rId5"/>
    <p:sldId id="269" r:id="rId6"/>
    <p:sldId id="27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1CA1964-F61A-4137-BEF4-02D8D7527861}">
          <p14:sldIdLst>
            <p14:sldId id="256"/>
            <p14:sldId id="271"/>
            <p14:sldId id="265"/>
            <p14:sldId id="268"/>
            <p14:sldId id="269"/>
            <p14:sldId id="270"/>
            <p14:sldId id="262"/>
          </p14:sldIdLst>
        </p14:section>
        <p14:section name="Untitled Section" id="{E3E76FB8-44EB-4DB3-A4C8-B270EA52A89C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8582" autoAdjust="0"/>
  </p:normalViewPr>
  <p:slideViewPr>
    <p:cSldViewPr snapToGrid="0">
      <p:cViewPr varScale="1">
        <p:scale>
          <a:sx n="77" d="100"/>
          <a:sy n="77" d="100"/>
        </p:scale>
        <p:origin x="1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306BC-2E70-4CEC-B920-F6AC9F9616EE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5B8435-D436-4F40-BF8D-FE1663974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134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888D07-161C-42D8-B544-82F999A6A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3BE5D30A-BAA1-26E2-8F28-F171460C76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5054DC2-4325-AA19-EB4B-B359D9A95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3D9387E-387A-6DD9-8023-C3AC93393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919ED27-62DB-3A5F-2C2E-7E276760A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87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warp dir="in"/>
      </p:transition>
    </mc:Choice>
    <mc:Fallback xmlns="">
      <p:transition spd="med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DB7AD6-9545-BC9C-048F-993BA188D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F8A1D1D-0802-97CA-D7D0-B3D1A3629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C88F1DF-2FB4-A642-EB89-429E23D71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6DAEE20-2EB7-62ED-386D-C134852D8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24D66C5-1C89-68E6-0932-8A2FC35FF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34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warp dir="in"/>
      </p:transition>
    </mc:Choice>
    <mc:Fallback xmlns="">
      <p:transition spd="med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E38943A-6162-BC4B-27BB-6377550DD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384D8D3-B746-A994-CBDD-95BCDBF75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A085C7D-23BF-AF81-8242-CE6A99A32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285D7AC-99FD-3772-A29A-CCA6040A4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88F6764-533A-D8D3-D3A6-706C29006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11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warp dir="in"/>
      </p:transition>
    </mc:Choice>
    <mc:Fallback xmlns="">
      <p:transition spd="med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F4B850-5060-F5CC-1CEF-9CC57FDCE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2430710-B1A3-B057-6C06-D0BF871A0A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6F08169-47E8-8643-DE7E-9E6A3DFAC9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14AE5E3-CB7D-AED3-E6C2-BFA060B0B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F2ED9E0-7C3A-B3E4-333D-643796BF4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A446999-74E3-BB81-1B0F-7A56E697B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19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warp dir="in"/>
      </p:transition>
    </mc:Choice>
    <mc:Fallback xmlns="">
      <p:transition spd="med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20906C3-B955-BC46-DFD2-0E66F42FF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FABC407-DA70-FEA3-C04B-D8C31160C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2D35A32-45C9-0AC4-CE6F-D0AFA5C6A5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23C2AF66-B220-70D9-4B56-3E69C6A475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CB50D5B9-9B13-80AF-A700-7BA9648B4D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622CAC5F-6F9D-4A2A-BD04-63B58EDD2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AD33516A-628F-D520-4497-6091A5654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7D406C9-3B4B-53C8-50E0-1F6B61133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96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warp dir="in"/>
      </p:transition>
    </mc:Choice>
    <mc:Fallback xmlns="">
      <p:transition spd="med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B414859-037B-0470-FA3B-2E0D0B730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51EF86C-DD2F-A5A2-5829-E91187A70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36BC83D-AC64-399E-BD83-5ADF8D0CF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4DE9472-E135-2656-F317-50D0890C7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17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warp dir="in"/>
      </p:transition>
    </mc:Choice>
    <mc:Fallback xmlns="">
      <p:transition spd="med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C97DEE49-A984-896F-C2C7-F9D91DE69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B0B9C7D4-66DF-990F-6A56-223B17ED5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309F4A9-DD9B-7D90-F02F-1D3DB42CC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25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warp dir="in"/>
      </p:transition>
    </mc:Choice>
    <mc:Fallback xmlns="">
      <p:transition spd="med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60BB325-5614-ACF9-58EE-9F80880BE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CBC8F0D-AEF7-6B69-2DEF-6F4319C89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2EA34D4-38A5-76EB-B021-C1F1A91C8C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E0633B2-BA05-AD35-5091-2EF9479DE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8512AF8-66B8-AF43-F727-9262FC4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AEA1CC7-8CBF-18A6-FA4C-D1C943536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52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warp dir="in"/>
      </p:transition>
    </mc:Choice>
    <mc:Fallback xmlns="">
      <p:transition spd="med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E5E22B-27C6-063E-CE80-81B646B97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C1B2340A-DC75-1F7C-1FE5-A8B01D81B5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90D14F7-47D5-20DC-3958-F01B71E3BF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5F48B48-2B52-A33F-4623-E2592470F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14FC882-621F-A0DB-858D-00B901945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D8A55C4-D921-99A9-C09D-0FC04A3FD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73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warp dir="in"/>
      </p:transition>
    </mc:Choice>
    <mc:Fallback xmlns="">
      <p:transition spd="med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F2FE21-9E8A-0D06-86D3-BCB0360C5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88AE9FD-66C1-05F8-BC95-A8C3B0A652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2A2B91F-5344-A1C5-EF52-E3C03F5E0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3F8500D-901C-D009-DE4F-585491B9A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A7B728E-34FF-F9BA-8A89-D8FACD44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0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warp dir="in"/>
      </p:transition>
    </mc:Choice>
    <mc:Fallback xmlns="">
      <p:transition spd="med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862C7C84-87F7-14B0-27BD-A615202D73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D470952-2405-A2E2-EAB0-4122FB69A8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57FBBFA-4097-672B-A6E6-7AA5EECDA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73616C6-B12C-1F82-37F0-AE23A0809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A117725-27DC-CDC4-0AFE-C38CEBCC1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46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warp dir="in"/>
      </p:transition>
    </mc:Choice>
    <mc:Fallback xmlns="">
      <p:transition spd="med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56425C13-244B-690F-790A-94EEFCE65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735F799-04A1-3628-41D2-E10666443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5BC8CAC-73E9-31BC-05BA-3DC8EEA16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CB0FE-00DC-4642-9BB7-7C7737A08936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1C537BD-1B20-050F-CF2A-6D8930F84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7787FE3-2492-F2EE-02EE-2E62FF2B0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525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advClick="0" advTm="0">
        <p14:warp dir="in"/>
      </p:transition>
    </mc:Choice>
    <mc:Fallback xmlns="">
      <p:transition spd="med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ommons.wikimedia.org/wiki/File:Beautiful_spring_flowers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lc="http://schemas.openxmlformats.org/drawingml/2006/lockedCanvas" xmlns="" xmlns:a16="http://schemas.microsoft.com/office/drawing/2014/main" id="{274AE308-1252-4667-86CE-0B6EF1E79D6C}"/>
              </a:ext>
            </a:extLst>
          </p:cNvPr>
          <p:cNvSpPr/>
          <p:nvPr/>
        </p:nvSpPr>
        <p:spPr>
          <a:xfrm>
            <a:off x="114300" y="114299"/>
            <a:ext cx="11963400" cy="6629402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lc="http://schemas.openxmlformats.org/drawingml/2006/lockedCanvas" xmlns="" xmlns:a16="http://schemas.microsoft.com/office/drawing/2014/main" id="{43018233-9746-47F7-8351-6BA0998E3D7C}"/>
              </a:ext>
            </a:extLst>
          </p:cNvPr>
          <p:cNvSpPr/>
          <p:nvPr/>
        </p:nvSpPr>
        <p:spPr>
          <a:xfrm>
            <a:off x="652652" y="460092"/>
            <a:ext cx="11135147" cy="5937813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Google Shape;83;p15">
            <a:extLst>
              <a:ext uri="{FF2B5EF4-FFF2-40B4-BE49-F238E27FC236}">
                <a16:creationId xmlns:lc="http://schemas.openxmlformats.org/drawingml/2006/lockedCanvas" xmlns="" xmlns:a16="http://schemas.microsoft.com/office/drawing/2014/main" id="{1973223F-6B53-4170-9DCA-9873DAE10FB0}"/>
              </a:ext>
            </a:extLst>
          </p:cNvPr>
          <p:cNvSpPr txBox="1">
            <a:spLocks noGrp="1"/>
          </p:cNvSpPr>
          <p:nvPr/>
        </p:nvSpPr>
        <p:spPr>
          <a:xfrm>
            <a:off x="9676238" y="5429717"/>
            <a:ext cx="548700" cy="393600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lc="http://schemas.openxmlformats.org/drawingml/2006/lockedCanvas" xmlns="" xmlns:a16="http://schemas.microsoft.com/office/drawing/2014/main" id="{5D129243-9982-46D2-8DEB-B938A116C64A}"/>
              </a:ext>
            </a:extLst>
          </p:cNvPr>
          <p:cNvSpPr txBox="1"/>
          <p:nvPr/>
        </p:nvSpPr>
        <p:spPr>
          <a:xfrm>
            <a:off x="997319" y="851851"/>
            <a:ext cx="46845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 err="1">
                <a:solidFill>
                  <a:srgbClr val="FFFF0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শিক্ষক</a:t>
            </a:r>
            <a:r>
              <a:rPr lang="en-US" sz="4400" b="1" dirty="0">
                <a:solidFill>
                  <a:srgbClr val="FFFF0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পরিচিতি</a:t>
            </a:r>
            <a:endParaRPr lang="en-US" sz="4400" b="1" dirty="0">
              <a:solidFill>
                <a:srgbClr val="FFFF00"/>
              </a:solidFill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lc="http://schemas.openxmlformats.org/drawingml/2006/lockedCanvas" xmlns="" xmlns:a16="http://schemas.microsoft.com/office/drawing/2014/main" id="{C0C7B037-F165-49EC-843F-816A6B901928}"/>
              </a:ext>
            </a:extLst>
          </p:cNvPr>
          <p:cNvCxnSpPr>
            <a:cxnSpLocks/>
          </p:cNvCxnSpPr>
          <p:nvPr/>
        </p:nvCxnSpPr>
        <p:spPr>
          <a:xfrm>
            <a:off x="6110030" y="903784"/>
            <a:ext cx="0" cy="4756409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lc="http://schemas.openxmlformats.org/drawingml/2006/lockedCanvas" xmlns="" xmlns:a16="http://schemas.microsoft.com/office/drawing/2014/main" id="{B66DA21A-1822-4F11-959D-933CC063D161}"/>
              </a:ext>
            </a:extLst>
          </p:cNvPr>
          <p:cNvCxnSpPr>
            <a:cxnSpLocks/>
          </p:cNvCxnSpPr>
          <p:nvPr/>
        </p:nvCxnSpPr>
        <p:spPr>
          <a:xfrm>
            <a:off x="6220226" y="1212682"/>
            <a:ext cx="0" cy="41863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lc="http://schemas.openxmlformats.org/drawingml/2006/lockedCanvas" xmlns="" xmlns:a16="http://schemas.microsoft.com/office/drawing/2014/main" id="{4023E1F2-C29E-4F41-9996-DD4FE4DE39A4}"/>
              </a:ext>
            </a:extLst>
          </p:cNvPr>
          <p:cNvCxnSpPr>
            <a:cxnSpLocks/>
          </p:cNvCxnSpPr>
          <p:nvPr/>
        </p:nvCxnSpPr>
        <p:spPr>
          <a:xfrm>
            <a:off x="5992790" y="1212682"/>
            <a:ext cx="0" cy="42121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lc="http://schemas.openxmlformats.org/drawingml/2006/lockedCanvas" xmlns="" xmlns:a16="http://schemas.microsoft.com/office/drawing/2014/main" id="{347011CE-51B4-4B53-A794-4C5C26239AFE}"/>
              </a:ext>
            </a:extLst>
          </p:cNvPr>
          <p:cNvSpPr txBox="1"/>
          <p:nvPr/>
        </p:nvSpPr>
        <p:spPr>
          <a:xfrm>
            <a:off x="1327021" y="3681611"/>
            <a:ext cx="4783009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 err="1" smtClean="0">
                <a:latin typeface="SolaimanLipi" panose="03000609000000000000" pitchFamily="65" charset="0"/>
                <a:cs typeface="SolaimanLipi" panose="03000609000000000000" pitchFamily="65" charset="0"/>
              </a:rPr>
              <a:t>মোঃ</a:t>
            </a:r>
            <a:r>
              <a:rPr lang="en-US" sz="3200" b="1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en-US" sz="3200" b="1" dirty="0" err="1" smtClean="0">
                <a:latin typeface="SolaimanLipi" panose="03000609000000000000" pitchFamily="65" charset="0"/>
                <a:cs typeface="SolaimanLipi" panose="03000609000000000000" pitchFamily="65" charset="0"/>
              </a:rPr>
              <a:t>ইকবাল</a:t>
            </a:r>
            <a:r>
              <a:rPr lang="en-US" sz="3200" b="1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en-US" sz="3200" b="1" dirty="0" err="1" smtClean="0">
                <a:latin typeface="SolaimanLipi" panose="03000609000000000000" pitchFamily="65" charset="0"/>
                <a:cs typeface="SolaimanLipi" panose="03000609000000000000" pitchFamily="65" charset="0"/>
              </a:rPr>
              <a:t>হোসাইন</a:t>
            </a:r>
            <a:r>
              <a:rPr lang="en-US" sz="3200" b="1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en-US" sz="3200" b="1" dirty="0" err="1" smtClean="0">
                <a:latin typeface="SolaimanLipi" panose="03000609000000000000" pitchFamily="65" charset="0"/>
                <a:cs typeface="SolaimanLipi" panose="03000609000000000000" pitchFamily="65" charset="0"/>
              </a:rPr>
              <a:t>রাজা</a:t>
            </a:r>
            <a:endParaRPr lang="en-US" sz="3200" b="1" dirty="0" smtClean="0">
              <a:latin typeface="SolaimanLipi" panose="03000609000000000000" pitchFamily="65" charset="0"/>
              <a:cs typeface="SolaimanLipi" panose="03000609000000000000" pitchFamily="65" charset="0"/>
            </a:endParaRPr>
          </a:p>
          <a:p>
            <a:pPr algn="ctr"/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200" b="1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en-US" sz="3200" b="1" dirty="0" err="1">
                <a:latin typeface="SolaimanLipi" panose="03000609000000000000" pitchFamily="65" charset="0"/>
                <a:cs typeface="SolaimanLipi" panose="03000609000000000000" pitchFamily="65" charset="0"/>
              </a:rPr>
              <a:t>আইসিটি</a:t>
            </a:r>
            <a:endParaRPr lang="en-US" sz="3200" b="1" dirty="0">
              <a:latin typeface="SolaimanLipi" panose="03000609000000000000" pitchFamily="65" charset="0"/>
              <a:cs typeface="SolaimanLipi" panose="03000609000000000000" pitchFamily="65" charset="0"/>
            </a:endParaRPr>
          </a:p>
          <a:p>
            <a:pPr algn="ctr"/>
            <a:r>
              <a:rPr lang="en-US" sz="3200" b="1" dirty="0" err="1" smtClean="0">
                <a:latin typeface="SolaimanLipi" panose="03000609000000000000" pitchFamily="65" charset="0"/>
                <a:cs typeface="SolaimanLipi" panose="03000609000000000000" pitchFamily="65" charset="0"/>
              </a:rPr>
              <a:t>মহাজনপুর</a:t>
            </a:r>
            <a:r>
              <a:rPr lang="en-US" sz="3200" b="1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en-US" sz="3200" b="1" dirty="0" err="1">
                <a:latin typeface="SolaimanLipi" panose="03000609000000000000" pitchFamily="65" charset="0"/>
                <a:cs typeface="SolaimanLipi" panose="03000609000000000000" pitchFamily="65" charset="0"/>
              </a:rPr>
              <a:t>কলেজ</a:t>
            </a:r>
            <a:endParaRPr lang="en-US" sz="3200" b="1" dirty="0">
              <a:latin typeface="SolaimanLipi" panose="03000609000000000000" pitchFamily="65" charset="0"/>
              <a:cs typeface="SolaimanLipi" panose="03000609000000000000" pitchFamily="65" charset="0"/>
            </a:endParaRPr>
          </a:p>
          <a:p>
            <a:pPr algn="ctr"/>
            <a:r>
              <a:rPr lang="en-US" sz="3200" b="1" dirty="0" err="1" smtClean="0">
                <a:latin typeface="SolaimanLipi" panose="03000609000000000000" pitchFamily="65" charset="0"/>
                <a:cs typeface="SolaimanLipi" panose="03000609000000000000" pitchFamily="65" charset="0"/>
              </a:rPr>
              <a:t>মুজিবনগর,মেহেরপুর</a:t>
            </a:r>
            <a:r>
              <a:rPr lang="en-US" sz="3200" b="1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।</a:t>
            </a:r>
            <a:endParaRPr lang="en-US" sz="3200" b="1" dirty="0">
              <a:latin typeface="SolaimanLipi" panose="03000609000000000000" pitchFamily="65" charset="0"/>
              <a:cs typeface="SolaimanLipi" panose="03000609000000000000" pitchFamily="65" charset="0"/>
            </a:endParaRPr>
          </a:p>
          <a:p>
            <a:pPr algn="ctr"/>
            <a:r>
              <a:rPr lang="en-US" sz="1800" b="1" dirty="0" err="1" smtClean="0">
                <a:solidFill>
                  <a:srgbClr val="00206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E-mail:raza.maa@gmail.cpom</a:t>
            </a:r>
            <a:endParaRPr lang="en-US" sz="1800" b="1" dirty="0">
              <a:solidFill>
                <a:srgbClr val="002060"/>
              </a:solidFill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lc="http://schemas.openxmlformats.org/drawingml/2006/lockedCanvas" xmlns="" xmlns:a16="http://schemas.microsoft.com/office/drawing/2014/main" id="{501AF81C-787B-4B1F-A374-3D28DBE85198}"/>
              </a:ext>
            </a:extLst>
          </p:cNvPr>
          <p:cNvSpPr txBox="1"/>
          <p:nvPr/>
        </p:nvSpPr>
        <p:spPr>
          <a:xfrm>
            <a:off x="6432947" y="940690"/>
            <a:ext cx="365759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 err="1">
                <a:solidFill>
                  <a:srgbClr val="FFFF0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পাঠ</a:t>
            </a:r>
            <a:r>
              <a:rPr lang="en-US" sz="4400" b="1" dirty="0">
                <a:solidFill>
                  <a:srgbClr val="FFFF0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পরিচিতি</a:t>
            </a:r>
            <a:endParaRPr lang="en-US" sz="4400" b="1" dirty="0">
              <a:solidFill>
                <a:srgbClr val="FFFF00"/>
              </a:solidFill>
              <a:latin typeface="SolaimanLipi" panose="03000609000000000000" pitchFamily="65" charset="0"/>
              <a:cs typeface="SolaimanLipi" panose="03000609000000000000" pitchFamily="65" charset="0"/>
            </a:endParaRPr>
          </a:p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lc="http://schemas.openxmlformats.org/drawingml/2006/lockedCanvas" xmlns="" xmlns:a16="http://schemas.microsoft.com/office/drawing/2014/main" id="{C65EC0E2-0085-4F62-86F5-B81B74CE4C4D}"/>
              </a:ext>
            </a:extLst>
          </p:cNvPr>
          <p:cNvSpPr txBox="1"/>
          <p:nvPr/>
        </p:nvSpPr>
        <p:spPr>
          <a:xfrm>
            <a:off x="6374342" y="2450505"/>
            <a:ext cx="4061617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বিষয় –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bn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তথ্য ও যোগাযোগ প্রযুক্তি</a:t>
            </a:r>
          </a:p>
          <a:p>
            <a:pPr algn="ctr"/>
            <a:r>
              <a:rPr lang="bn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শ্রেণী – 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দ</a:t>
            </a:r>
            <a:r>
              <a:rPr lang="as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্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ব</a:t>
            </a:r>
            <a:r>
              <a:rPr lang="as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া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দ</a:t>
            </a:r>
            <a:r>
              <a:rPr lang="as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শ</a:t>
            </a:r>
            <a:endParaRPr lang="bn-IN" sz="3600" b="1" dirty="0">
              <a:latin typeface="SolaimanLipi" panose="03000609000000000000" pitchFamily="65" charset="0"/>
              <a:cs typeface="SolaimanLipi" panose="03000609000000000000" pitchFamily="65" charset="0"/>
            </a:endParaRPr>
          </a:p>
          <a:p>
            <a:pPr algn="ctr"/>
            <a:r>
              <a:rPr lang="bn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অধ্যায় – 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প</a:t>
            </a:r>
            <a:r>
              <a:rPr lang="as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ঞ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্</a:t>
            </a:r>
            <a:r>
              <a:rPr lang="as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চ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ম           </a:t>
            </a:r>
            <a:r>
              <a:rPr lang="bn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সময় – 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৫</a:t>
            </a:r>
            <a:r>
              <a:rPr lang="bn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০ মিনিট</a:t>
            </a:r>
          </a:p>
          <a:p>
            <a:pPr>
              <a:buNone/>
            </a:pPr>
            <a:r>
              <a:rPr lang="en-US" sz="2800" dirty="0">
                <a:latin typeface="SolaimanLipi" panose="03000609000000000000" pitchFamily="65" charset="0"/>
                <a:cs typeface="SolaimanLipi" panose="03000609000000000000" pitchFamily="65" charset="0"/>
              </a:rPr>
              <a:t>   </a:t>
            </a:r>
          </a:p>
          <a:p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463" y="1621292"/>
            <a:ext cx="2027645" cy="206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40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4123" y="720566"/>
            <a:ext cx="11863754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পাঠ</a:t>
            </a:r>
            <a:r>
              <a:rPr lang="en-US" sz="32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শেষে</a:t>
            </a:r>
            <a:r>
              <a:rPr lang="en-US" sz="32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</a:t>
            </a:r>
            <a:r>
              <a:rPr lang="en-US" sz="32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</a:t>
            </a:r>
            <a:r>
              <a:rPr lang="en-US" sz="32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শিখতে</a:t>
            </a:r>
            <a:r>
              <a:rPr lang="en-US" sz="32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-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>
                <a:cs typeface="NikoshBAN" panose="02000000000000000000" pitchFamily="2" charset="0"/>
              </a:rPr>
              <a:t>1</a:t>
            </a:r>
            <a:r>
              <a:rPr lang="en-US" sz="2800" baseline="30000" dirty="0">
                <a:cs typeface="NikoshBAN" panose="02000000000000000000" pitchFamily="2" charset="0"/>
              </a:rPr>
              <a:t>1</a:t>
            </a:r>
            <a:r>
              <a:rPr lang="en-US" sz="2400" dirty="0">
                <a:cs typeface="NikoshBAN" panose="02000000000000000000" pitchFamily="2" charset="0"/>
              </a:rPr>
              <a:t>+2</a:t>
            </a:r>
            <a:r>
              <a:rPr lang="en-US" sz="2800" baseline="30000" dirty="0">
                <a:cs typeface="NikoshBAN" panose="02000000000000000000" pitchFamily="2" charset="0"/>
              </a:rPr>
              <a:t>2</a:t>
            </a:r>
            <a:r>
              <a:rPr lang="en-US" sz="2400" dirty="0">
                <a:cs typeface="NikoshBAN" panose="02000000000000000000" pitchFamily="2" charset="0"/>
              </a:rPr>
              <a:t>+3</a:t>
            </a:r>
            <a:r>
              <a:rPr lang="en-US" sz="2800" baseline="30000" dirty="0">
                <a:cs typeface="NikoshBAN" panose="02000000000000000000" pitchFamily="2" charset="0"/>
              </a:rPr>
              <a:t>3</a:t>
            </a:r>
            <a:r>
              <a:rPr lang="en-US" sz="2400" dirty="0">
                <a:cs typeface="NikoshBAN" panose="02000000000000000000" pitchFamily="2" charset="0"/>
              </a:rPr>
              <a:t>+-----+</a:t>
            </a:r>
            <a:r>
              <a:rPr lang="en-US" sz="2400" dirty="0" smtClean="0">
                <a:cs typeface="NikoshBAN" panose="02000000000000000000" pitchFamily="2" charset="0"/>
              </a:rPr>
              <a:t>N</a:t>
            </a:r>
            <a:r>
              <a:rPr lang="en-US" sz="2800" baseline="30000" dirty="0" smtClean="0">
                <a:cs typeface="NikoshBAN" panose="02000000000000000000" pitchFamily="2" charset="0"/>
              </a:rPr>
              <a:t>N</a:t>
            </a:r>
            <a:r>
              <a:rPr lang="en-US" sz="2400" dirty="0" smtClean="0">
                <a:cs typeface="NikoshBAN" panose="02000000000000000000" pitchFamily="2" charset="0"/>
              </a:rPr>
              <a:t> 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2400" dirty="0" smtClean="0">
                <a:cs typeface="NikoshBAN" panose="02000000000000000000" pitchFamily="2" charset="0"/>
              </a:rPr>
              <a:t>(</a:t>
            </a:r>
            <a:r>
              <a:rPr lang="en-US" sz="2400" dirty="0">
                <a:cs typeface="NikoshBAN" panose="02000000000000000000" pitchFamily="2" charset="0"/>
              </a:rPr>
              <a:t>90)</a:t>
            </a:r>
            <a:r>
              <a:rPr lang="en-US" sz="2800" baseline="30000" dirty="0">
                <a:cs typeface="NikoshBAN" panose="02000000000000000000" pitchFamily="2" charset="0"/>
              </a:rPr>
              <a:t>2</a:t>
            </a:r>
            <a:r>
              <a:rPr lang="en-US" sz="2400" dirty="0">
                <a:cs typeface="NikoshBAN" panose="02000000000000000000" pitchFamily="2" charset="0"/>
              </a:rPr>
              <a:t>+(80)</a:t>
            </a:r>
            <a:r>
              <a:rPr lang="en-US" sz="2800" baseline="30000" dirty="0">
                <a:cs typeface="NikoshBAN" panose="02000000000000000000" pitchFamily="2" charset="0"/>
              </a:rPr>
              <a:t>2</a:t>
            </a:r>
            <a:r>
              <a:rPr lang="en-US" sz="2400" dirty="0">
                <a:cs typeface="NikoshBAN" panose="02000000000000000000" pitchFamily="2" charset="0"/>
              </a:rPr>
              <a:t>+---+(</a:t>
            </a:r>
            <a:r>
              <a:rPr lang="en-US" sz="2400" dirty="0" smtClean="0">
                <a:cs typeface="NikoshBAN" panose="02000000000000000000" pitchFamily="2" charset="0"/>
              </a:rPr>
              <a:t>10)</a:t>
            </a:r>
            <a:r>
              <a:rPr lang="en-US" sz="2800" baseline="30000" dirty="0" smtClean="0">
                <a:cs typeface="NikoshBAN" panose="02000000000000000000" pitchFamily="2" charset="0"/>
              </a:rPr>
              <a:t>2</a:t>
            </a:r>
            <a:r>
              <a:rPr lang="en-US" sz="2800" dirty="0">
                <a:cs typeface="NikoshBAN" panose="02000000000000000000" pitchFamily="2" charset="0"/>
              </a:rPr>
              <a:t> </a:t>
            </a:r>
            <a:r>
              <a:rPr lang="en-US" sz="2800" dirty="0" smtClean="0"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smtClean="0">
                <a:cs typeface="NikoshBAN" panose="02000000000000000000" pitchFamily="2" charset="0"/>
              </a:rPr>
              <a:t>1</a:t>
            </a:r>
            <a:r>
              <a:rPr lang="en-US" sz="2800" baseline="30000" dirty="0" smtClean="0">
                <a:cs typeface="NikoshBAN" panose="02000000000000000000" pitchFamily="2" charset="0"/>
              </a:rPr>
              <a:t>2</a:t>
            </a:r>
            <a:r>
              <a:rPr lang="en-US" sz="2400" dirty="0" smtClean="0">
                <a:cs typeface="NikoshBAN" panose="02000000000000000000" pitchFamily="2" charset="0"/>
              </a:rPr>
              <a:t>+2</a:t>
            </a:r>
            <a:r>
              <a:rPr lang="en-US" sz="2800" baseline="30000" dirty="0" smtClean="0">
                <a:cs typeface="NikoshBAN" panose="02000000000000000000" pitchFamily="2" charset="0"/>
              </a:rPr>
              <a:t>2</a:t>
            </a:r>
            <a:r>
              <a:rPr lang="en-US" sz="2400" dirty="0" smtClean="0">
                <a:cs typeface="NikoshBAN" panose="02000000000000000000" pitchFamily="2" charset="0"/>
              </a:rPr>
              <a:t>+3</a:t>
            </a:r>
            <a:r>
              <a:rPr lang="en-US" sz="2800" baseline="30000" dirty="0" smtClean="0">
                <a:cs typeface="NikoshBAN" panose="02000000000000000000" pitchFamily="2" charset="0"/>
              </a:rPr>
              <a:t>2</a:t>
            </a:r>
            <a:r>
              <a:rPr lang="en-US" sz="2400" dirty="0">
                <a:cs typeface="NikoshBAN" panose="02000000000000000000" pitchFamily="2" charset="0"/>
              </a:rPr>
              <a:t>+---+N</a:t>
            </a:r>
            <a:r>
              <a:rPr lang="en-US" sz="2800" baseline="30000" dirty="0">
                <a:cs typeface="NikoshBAN" panose="02000000000000000000" pitchFamily="2" charset="0"/>
              </a:rPr>
              <a:t>2 </a:t>
            </a:r>
            <a:r>
              <a:rPr lang="en-US" sz="2400" dirty="0">
                <a:cs typeface="NikoshBAN" panose="02000000000000000000" pitchFamily="2" charset="0"/>
              </a:rPr>
              <a:t>(Algorithm, Flowchart, Programming C)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2400" dirty="0">
                <a:cs typeface="NikoshBAN" panose="02000000000000000000" pitchFamily="2" charset="0"/>
              </a:rPr>
              <a:t>1</a:t>
            </a:r>
            <a:r>
              <a:rPr lang="en-US" sz="2800" baseline="30000" dirty="0">
                <a:cs typeface="NikoshBAN" panose="02000000000000000000" pitchFamily="2" charset="0"/>
              </a:rPr>
              <a:t>1</a:t>
            </a:r>
            <a:r>
              <a:rPr lang="en-US" sz="2400" dirty="0">
                <a:cs typeface="NikoshBAN" panose="02000000000000000000" pitchFamily="2" charset="0"/>
              </a:rPr>
              <a:t>+2</a:t>
            </a:r>
            <a:r>
              <a:rPr lang="en-US" sz="2800" baseline="30000" dirty="0">
                <a:cs typeface="NikoshBAN" panose="02000000000000000000" pitchFamily="2" charset="0"/>
              </a:rPr>
              <a:t>2</a:t>
            </a:r>
            <a:r>
              <a:rPr lang="en-US" sz="2400" dirty="0">
                <a:cs typeface="NikoshBAN" panose="02000000000000000000" pitchFamily="2" charset="0"/>
              </a:rPr>
              <a:t>+3</a:t>
            </a:r>
            <a:r>
              <a:rPr lang="en-US" sz="2800" baseline="30000" dirty="0">
                <a:cs typeface="NikoshBAN" panose="02000000000000000000" pitchFamily="2" charset="0"/>
              </a:rPr>
              <a:t>3</a:t>
            </a:r>
            <a:r>
              <a:rPr lang="en-US" sz="2400" dirty="0">
                <a:cs typeface="NikoshBAN" panose="02000000000000000000" pitchFamily="2" charset="0"/>
              </a:rPr>
              <a:t>+-----+N</a:t>
            </a:r>
            <a:r>
              <a:rPr lang="en-US" sz="2800" baseline="30000" dirty="0">
                <a:cs typeface="NikoshBAN" panose="02000000000000000000" pitchFamily="2" charset="0"/>
              </a:rPr>
              <a:t>N</a:t>
            </a:r>
            <a:r>
              <a:rPr lang="en-US" sz="2400" dirty="0">
                <a:cs typeface="NikoshBAN" panose="02000000000000000000" pitchFamily="2" charset="0"/>
              </a:rPr>
              <a:t>/(90)</a:t>
            </a:r>
            <a:r>
              <a:rPr lang="en-US" sz="2800" baseline="30000" dirty="0">
                <a:cs typeface="NikoshBAN" panose="02000000000000000000" pitchFamily="2" charset="0"/>
              </a:rPr>
              <a:t>2</a:t>
            </a:r>
            <a:r>
              <a:rPr lang="en-US" sz="2400" dirty="0">
                <a:cs typeface="NikoshBAN" panose="02000000000000000000" pitchFamily="2" charset="0"/>
              </a:rPr>
              <a:t>+(80)</a:t>
            </a:r>
            <a:r>
              <a:rPr lang="en-US" sz="2800" baseline="30000" dirty="0">
                <a:cs typeface="NikoshBAN" panose="02000000000000000000" pitchFamily="2" charset="0"/>
              </a:rPr>
              <a:t>2</a:t>
            </a:r>
            <a:r>
              <a:rPr lang="en-US" sz="2400" dirty="0">
                <a:cs typeface="NikoshBAN" panose="02000000000000000000" pitchFamily="2" charset="0"/>
              </a:rPr>
              <a:t>+---+(</a:t>
            </a:r>
            <a:r>
              <a:rPr lang="en-US" sz="2400" dirty="0" smtClean="0">
                <a:cs typeface="NikoshBAN" panose="02000000000000000000" pitchFamily="2" charset="0"/>
              </a:rPr>
              <a:t>10)</a:t>
            </a:r>
            <a:r>
              <a:rPr lang="en-US" sz="2800" baseline="30000" dirty="0" smtClean="0">
                <a:cs typeface="NikoshBAN" panose="02000000000000000000" pitchFamily="2" charset="0"/>
              </a:rPr>
              <a:t>2</a:t>
            </a:r>
            <a:r>
              <a:rPr lang="en-US" sz="2800" dirty="0">
                <a:cs typeface="NikoshBAN" panose="02000000000000000000" pitchFamily="2" charset="0"/>
              </a:rPr>
              <a:t> </a:t>
            </a:r>
            <a:r>
              <a:rPr lang="en-US" sz="2800" dirty="0" smtClean="0">
                <a:cs typeface="NikoshBAN" panose="02000000000000000000" pitchFamily="2" charset="0"/>
              </a:rPr>
              <a:t> 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smtClean="0">
                <a:cs typeface="NikoshBAN" panose="02000000000000000000" pitchFamily="2" charset="0"/>
              </a:rPr>
              <a:t>1</a:t>
            </a:r>
            <a:r>
              <a:rPr lang="en-US" sz="2800" baseline="30000" dirty="0" smtClean="0">
                <a:cs typeface="NikoshBAN" panose="02000000000000000000" pitchFamily="2" charset="0"/>
              </a:rPr>
              <a:t>2</a:t>
            </a:r>
            <a:r>
              <a:rPr lang="en-US" sz="2400" dirty="0" smtClean="0">
                <a:cs typeface="NikoshBAN" panose="02000000000000000000" pitchFamily="2" charset="0"/>
              </a:rPr>
              <a:t>+2</a:t>
            </a:r>
            <a:r>
              <a:rPr lang="en-US" sz="2800" baseline="30000" dirty="0" smtClean="0">
                <a:cs typeface="NikoshBAN" panose="02000000000000000000" pitchFamily="2" charset="0"/>
              </a:rPr>
              <a:t>2</a:t>
            </a:r>
            <a:r>
              <a:rPr lang="en-US" sz="2400" dirty="0" smtClean="0">
                <a:cs typeface="NikoshBAN" panose="02000000000000000000" pitchFamily="2" charset="0"/>
              </a:rPr>
              <a:t>+3</a:t>
            </a:r>
            <a:r>
              <a:rPr lang="en-US" sz="2800" baseline="30000" dirty="0" smtClean="0">
                <a:cs typeface="NikoshBAN" panose="02000000000000000000" pitchFamily="2" charset="0"/>
              </a:rPr>
              <a:t>2</a:t>
            </a:r>
            <a:r>
              <a:rPr lang="en-US" sz="2400" dirty="0">
                <a:cs typeface="NikoshBAN" panose="02000000000000000000" pitchFamily="2" charset="0"/>
              </a:rPr>
              <a:t>+---+N</a:t>
            </a:r>
            <a:r>
              <a:rPr lang="en-US" sz="2800" baseline="30000" dirty="0">
                <a:cs typeface="NikoshBAN" panose="02000000000000000000" pitchFamily="2" charset="0"/>
              </a:rPr>
              <a:t>2 </a:t>
            </a:r>
            <a:r>
              <a:rPr lang="en-US" sz="2400" dirty="0">
                <a:cs typeface="NikoshBAN" panose="02000000000000000000" pitchFamily="2" charset="0"/>
              </a:rPr>
              <a:t>(Algorithm, Flowchart, Programming C)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2400" dirty="0">
                <a:cs typeface="NikoshBAN" panose="02000000000000000000" pitchFamily="2" charset="0"/>
              </a:rPr>
              <a:t> </a:t>
            </a:r>
            <a:endParaRPr lang="en-US" sz="2400" dirty="0" smtClean="0">
              <a:cs typeface="NikoshBAN" panose="02000000000000000000" pitchFamily="2" charset="0"/>
            </a:endParaRP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>
                <a:cs typeface="NikoshBAN" panose="02000000000000000000" pitchFamily="2" charset="0"/>
              </a:rPr>
              <a:t>1</a:t>
            </a:r>
            <a:r>
              <a:rPr lang="en-US" sz="2800" baseline="30000" dirty="0">
                <a:cs typeface="NikoshBAN" panose="02000000000000000000" pitchFamily="2" charset="0"/>
              </a:rPr>
              <a:t>1</a:t>
            </a:r>
            <a:r>
              <a:rPr lang="en-US" sz="2400" dirty="0">
                <a:cs typeface="NikoshBAN" panose="02000000000000000000" pitchFamily="2" charset="0"/>
              </a:rPr>
              <a:t>+2</a:t>
            </a:r>
            <a:r>
              <a:rPr lang="en-US" sz="2800" baseline="30000" dirty="0">
                <a:cs typeface="NikoshBAN" panose="02000000000000000000" pitchFamily="2" charset="0"/>
              </a:rPr>
              <a:t>2</a:t>
            </a:r>
            <a:r>
              <a:rPr lang="en-US" sz="2400" dirty="0">
                <a:cs typeface="NikoshBAN" panose="02000000000000000000" pitchFamily="2" charset="0"/>
              </a:rPr>
              <a:t>+3</a:t>
            </a:r>
            <a:r>
              <a:rPr lang="en-US" sz="2800" baseline="30000" dirty="0">
                <a:cs typeface="NikoshBAN" panose="02000000000000000000" pitchFamily="2" charset="0"/>
              </a:rPr>
              <a:t>3</a:t>
            </a:r>
            <a:r>
              <a:rPr lang="en-US" sz="2400" dirty="0">
                <a:cs typeface="NikoshBAN" panose="02000000000000000000" pitchFamily="2" charset="0"/>
              </a:rPr>
              <a:t>+-----+</a:t>
            </a:r>
            <a:r>
              <a:rPr lang="en-US" sz="2400" dirty="0" smtClean="0">
                <a:cs typeface="NikoshBAN" panose="02000000000000000000" pitchFamily="2" charset="0"/>
              </a:rPr>
              <a:t>N</a:t>
            </a:r>
            <a:r>
              <a:rPr lang="en-US" sz="2800" baseline="30000" dirty="0" smtClean="0">
                <a:cs typeface="NikoshBAN" panose="02000000000000000000" pitchFamily="2" charset="0"/>
              </a:rPr>
              <a:t>N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smtClean="0">
                <a:cs typeface="NikoshBAN" panose="02000000000000000000" pitchFamily="2" charset="0"/>
              </a:rPr>
              <a:t>(</a:t>
            </a:r>
            <a:r>
              <a:rPr lang="en-US" sz="2400" dirty="0">
                <a:cs typeface="NikoshBAN" panose="02000000000000000000" pitchFamily="2" charset="0"/>
              </a:rPr>
              <a:t>90)</a:t>
            </a:r>
            <a:r>
              <a:rPr lang="en-US" sz="2800" baseline="30000" dirty="0">
                <a:cs typeface="NikoshBAN" panose="02000000000000000000" pitchFamily="2" charset="0"/>
              </a:rPr>
              <a:t>2</a:t>
            </a:r>
            <a:r>
              <a:rPr lang="en-US" sz="2400" dirty="0">
                <a:cs typeface="NikoshBAN" panose="02000000000000000000" pitchFamily="2" charset="0"/>
              </a:rPr>
              <a:t>+(80)</a:t>
            </a:r>
            <a:r>
              <a:rPr lang="en-US" sz="2800" baseline="30000" dirty="0">
                <a:cs typeface="NikoshBAN" panose="02000000000000000000" pitchFamily="2" charset="0"/>
              </a:rPr>
              <a:t>2</a:t>
            </a:r>
            <a:r>
              <a:rPr lang="en-US" sz="2400" dirty="0">
                <a:cs typeface="NikoshBAN" panose="02000000000000000000" pitchFamily="2" charset="0"/>
              </a:rPr>
              <a:t>+---+(</a:t>
            </a:r>
            <a:r>
              <a:rPr lang="en-US" sz="2400" dirty="0" smtClean="0">
                <a:cs typeface="NikoshBAN" panose="02000000000000000000" pitchFamily="2" charset="0"/>
              </a:rPr>
              <a:t>10)</a:t>
            </a:r>
            <a:r>
              <a:rPr lang="en-US" sz="2800" baseline="30000" dirty="0" smtClean="0">
                <a:cs typeface="NikoshBAN" panose="02000000000000000000" pitchFamily="2" charset="0"/>
              </a:rPr>
              <a:t>2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smtClean="0">
                <a:cs typeface="NikoshBAN" panose="02000000000000000000" pitchFamily="2" charset="0"/>
              </a:rPr>
              <a:t>1</a:t>
            </a:r>
            <a:r>
              <a:rPr lang="en-US" sz="2800" baseline="30000" dirty="0" smtClean="0">
                <a:cs typeface="NikoshBAN" panose="02000000000000000000" pitchFamily="2" charset="0"/>
              </a:rPr>
              <a:t>2</a:t>
            </a:r>
            <a:r>
              <a:rPr lang="en-US" sz="2400" dirty="0" smtClean="0">
                <a:cs typeface="NikoshBAN" panose="02000000000000000000" pitchFamily="2" charset="0"/>
              </a:rPr>
              <a:t>+2</a:t>
            </a:r>
            <a:r>
              <a:rPr lang="en-US" sz="2800" baseline="30000" dirty="0" smtClean="0">
                <a:cs typeface="NikoshBAN" panose="02000000000000000000" pitchFamily="2" charset="0"/>
              </a:rPr>
              <a:t>2</a:t>
            </a:r>
            <a:r>
              <a:rPr lang="en-US" sz="2400" dirty="0" smtClean="0">
                <a:cs typeface="NikoshBAN" panose="02000000000000000000" pitchFamily="2" charset="0"/>
              </a:rPr>
              <a:t>+3</a:t>
            </a:r>
            <a:r>
              <a:rPr lang="en-US" sz="2800" baseline="30000" dirty="0" smtClean="0">
                <a:cs typeface="NikoshBAN" panose="02000000000000000000" pitchFamily="2" charset="0"/>
              </a:rPr>
              <a:t>2</a:t>
            </a:r>
            <a:r>
              <a:rPr lang="en-US" sz="2400" dirty="0">
                <a:cs typeface="NikoshBAN" panose="02000000000000000000" pitchFamily="2" charset="0"/>
              </a:rPr>
              <a:t>+---+N</a:t>
            </a:r>
            <a:r>
              <a:rPr lang="en-US" sz="2800" baseline="30000" dirty="0">
                <a:cs typeface="NikoshBAN" panose="02000000000000000000" pitchFamily="2" charset="0"/>
              </a:rPr>
              <a:t>2 </a:t>
            </a:r>
            <a:r>
              <a:rPr lang="en-US" sz="2400" dirty="0">
                <a:cs typeface="NikoshBAN" panose="02000000000000000000" pitchFamily="2" charset="0"/>
              </a:rPr>
              <a:t>(Algorithm, Flowchart, Programming C)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>
                <a:cs typeface="NikoshBAN" panose="02000000000000000000" pitchFamily="2" charset="0"/>
              </a:rPr>
              <a:t>1</a:t>
            </a:r>
            <a:r>
              <a:rPr lang="en-US" sz="2800" baseline="30000" dirty="0">
                <a:cs typeface="NikoshBAN" panose="02000000000000000000" pitchFamily="2" charset="0"/>
              </a:rPr>
              <a:t>1</a:t>
            </a:r>
            <a:r>
              <a:rPr lang="en-US" sz="2400" dirty="0">
                <a:cs typeface="NikoshBAN" panose="02000000000000000000" pitchFamily="2" charset="0"/>
              </a:rPr>
              <a:t>+2</a:t>
            </a:r>
            <a:r>
              <a:rPr lang="en-US" sz="2800" baseline="30000" dirty="0">
                <a:cs typeface="NikoshBAN" panose="02000000000000000000" pitchFamily="2" charset="0"/>
              </a:rPr>
              <a:t>2</a:t>
            </a:r>
            <a:r>
              <a:rPr lang="en-US" sz="2400" dirty="0">
                <a:cs typeface="NikoshBAN" panose="02000000000000000000" pitchFamily="2" charset="0"/>
              </a:rPr>
              <a:t>+3</a:t>
            </a:r>
            <a:r>
              <a:rPr lang="en-US" sz="2800" baseline="30000" dirty="0">
                <a:cs typeface="NikoshBAN" panose="02000000000000000000" pitchFamily="2" charset="0"/>
              </a:rPr>
              <a:t>3</a:t>
            </a:r>
            <a:r>
              <a:rPr lang="en-US" sz="2400" dirty="0">
                <a:cs typeface="NikoshBAN" panose="02000000000000000000" pitchFamily="2" charset="0"/>
              </a:rPr>
              <a:t>+-----+</a:t>
            </a:r>
            <a:r>
              <a:rPr lang="en-US" sz="2400" dirty="0" smtClean="0">
                <a:cs typeface="NikoshBAN" panose="02000000000000000000" pitchFamily="2" charset="0"/>
              </a:rPr>
              <a:t>N</a:t>
            </a:r>
            <a:r>
              <a:rPr lang="en-US" sz="2800" baseline="30000" dirty="0" smtClean="0">
                <a:cs typeface="NikoshBAN" panose="02000000000000000000" pitchFamily="2" charset="0"/>
              </a:rPr>
              <a:t>N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smtClean="0">
                <a:cs typeface="NikoshBAN" panose="02000000000000000000" pitchFamily="2" charset="0"/>
              </a:rPr>
              <a:t>(</a:t>
            </a:r>
            <a:r>
              <a:rPr lang="en-US" sz="2400" dirty="0">
                <a:cs typeface="NikoshBAN" panose="02000000000000000000" pitchFamily="2" charset="0"/>
              </a:rPr>
              <a:t>90)</a:t>
            </a:r>
            <a:r>
              <a:rPr lang="en-US" sz="2800" baseline="30000" dirty="0">
                <a:cs typeface="NikoshBAN" panose="02000000000000000000" pitchFamily="2" charset="0"/>
              </a:rPr>
              <a:t>2</a:t>
            </a:r>
            <a:r>
              <a:rPr lang="en-US" sz="2400" dirty="0">
                <a:cs typeface="NikoshBAN" panose="02000000000000000000" pitchFamily="2" charset="0"/>
              </a:rPr>
              <a:t>+(80)</a:t>
            </a:r>
            <a:r>
              <a:rPr lang="en-US" sz="2800" baseline="30000" dirty="0">
                <a:cs typeface="NikoshBAN" panose="02000000000000000000" pitchFamily="2" charset="0"/>
              </a:rPr>
              <a:t>2</a:t>
            </a:r>
            <a:r>
              <a:rPr lang="en-US" sz="2400" dirty="0">
                <a:cs typeface="NikoshBAN" panose="02000000000000000000" pitchFamily="2" charset="0"/>
              </a:rPr>
              <a:t>+---+(</a:t>
            </a:r>
            <a:r>
              <a:rPr lang="en-US" sz="2400" dirty="0" smtClean="0">
                <a:cs typeface="NikoshBAN" panose="02000000000000000000" pitchFamily="2" charset="0"/>
              </a:rPr>
              <a:t>10)</a:t>
            </a:r>
            <a:r>
              <a:rPr lang="en-US" sz="2800" baseline="30000" dirty="0" smtClean="0">
                <a:cs typeface="NikoshBAN" panose="02000000000000000000" pitchFamily="2" charset="0"/>
              </a:rPr>
              <a:t>2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smtClean="0">
                <a:cs typeface="NikoshBAN" panose="02000000000000000000" pitchFamily="2" charset="0"/>
              </a:rPr>
              <a:t>1</a:t>
            </a:r>
            <a:r>
              <a:rPr lang="en-US" sz="2800" baseline="30000" dirty="0" smtClean="0">
                <a:cs typeface="NikoshBAN" panose="02000000000000000000" pitchFamily="2" charset="0"/>
              </a:rPr>
              <a:t>2</a:t>
            </a:r>
            <a:r>
              <a:rPr lang="en-US" sz="2400" dirty="0" smtClean="0">
                <a:cs typeface="NikoshBAN" panose="02000000000000000000" pitchFamily="2" charset="0"/>
              </a:rPr>
              <a:t>+2</a:t>
            </a:r>
            <a:r>
              <a:rPr lang="en-US" sz="2800" baseline="30000" dirty="0" smtClean="0">
                <a:cs typeface="NikoshBAN" panose="02000000000000000000" pitchFamily="2" charset="0"/>
              </a:rPr>
              <a:t>2</a:t>
            </a:r>
            <a:r>
              <a:rPr lang="en-US" sz="2400" dirty="0" smtClean="0">
                <a:cs typeface="NikoshBAN" panose="02000000000000000000" pitchFamily="2" charset="0"/>
              </a:rPr>
              <a:t>+3</a:t>
            </a:r>
            <a:r>
              <a:rPr lang="en-US" sz="2800" baseline="30000" dirty="0" smtClean="0">
                <a:cs typeface="NikoshBAN" panose="02000000000000000000" pitchFamily="2" charset="0"/>
              </a:rPr>
              <a:t>2</a:t>
            </a:r>
            <a:r>
              <a:rPr lang="en-US" sz="2400" dirty="0">
                <a:cs typeface="NikoshBAN" panose="02000000000000000000" pitchFamily="2" charset="0"/>
              </a:rPr>
              <a:t>+---+N</a:t>
            </a:r>
            <a:r>
              <a:rPr lang="en-US" sz="2800" baseline="30000" dirty="0">
                <a:cs typeface="NikoshBAN" panose="02000000000000000000" pitchFamily="2" charset="0"/>
              </a:rPr>
              <a:t>2 </a:t>
            </a:r>
            <a:r>
              <a:rPr lang="en-US" sz="2400" dirty="0">
                <a:cs typeface="NikoshBAN" panose="02000000000000000000" pitchFamily="2" charset="0"/>
              </a:rPr>
              <a:t>(Algorithm, Flowchart, Programming C)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2400" dirty="0" smtClean="0">
                <a:cs typeface="NikoshBAN" panose="02000000000000000000" pitchFamily="2" charset="0"/>
              </a:rPr>
              <a:t> </a:t>
            </a:r>
            <a:endParaRPr lang="en-US" sz="2400" dirty="0">
              <a:cs typeface="NikoshBAN" panose="02000000000000000000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30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9BBDE83-D6CF-EA63-D61B-E29FC28B4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911" y="104930"/>
            <a:ext cx="11932171" cy="675307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1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1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+2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+3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3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+-----+N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N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/(90)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+(80)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+---+(10)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400" dirty="0">
                <a:latin typeface="+mj-lt"/>
                <a:cs typeface="NikoshBAN" panose="02000000000000000000" pitchFamily="2" charset="0"/>
              </a:rPr>
              <a:t>/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1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+2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+3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+---+N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 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(Algorithm, Flowchart, Programming C)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2000" dirty="0">
                <a:cs typeface="NikoshBAN" panose="02000000000000000000" pitchFamily="2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cs typeface="NikoshBAN" panose="02000000000000000000" pitchFamily="2" charset="0"/>
              </a:rPr>
              <a:t>Programming C:	(use for loop statement)				 Flowchart: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#include&lt;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stdio.h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int main()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{int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, sum=0, N=10;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+mj-lt"/>
                <a:cs typeface="NikoshBAN" panose="02000000000000000000" pitchFamily="2" charset="0"/>
              </a:rPr>
              <a:t>printf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(“Enter Values:”);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+mj-lt"/>
                <a:cs typeface="NikoshBAN" panose="02000000000000000000" pitchFamily="2" charset="0"/>
              </a:rPr>
              <a:t>scanf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(“%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d”,&amp;N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for(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= 90;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&gt;=N;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=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-10)        								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{							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Sum=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sum+pow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i,2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);					            			                     false	 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+mj-lt"/>
                <a:cs typeface="NikoshBAN" panose="02000000000000000000" pitchFamily="2" charset="0"/>
              </a:rPr>
              <a:t>Printf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(“Summation=%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d”,sum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);}}		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cs typeface="NikoshBAN" panose="02000000000000000000" pitchFamily="2" charset="0"/>
              </a:rPr>
              <a:t>Algorithm:							true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Step-1: start.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Step-2: input N.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Step-3: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=90, sum=0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Step-4: while(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&gt;=N)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Step-5: sum=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sum+pow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i,2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)					or, sum=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sum+pow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i,i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) </a:t>
            </a:r>
            <a:r>
              <a:rPr lang="en-US" sz="2000" dirty="0">
                <a:cs typeface="NikoshBAN" panose="02000000000000000000" pitchFamily="2" charset="0"/>
              </a:rPr>
              <a:t>or, sum=</a:t>
            </a:r>
            <a:r>
              <a:rPr lang="en-US" sz="2000" dirty="0" err="1">
                <a:cs typeface="NikoshBAN" panose="02000000000000000000" pitchFamily="2" charset="0"/>
              </a:rPr>
              <a:t>sum+pow</a:t>
            </a:r>
            <a:r>
              <a:rPr lang="en-US" sz="2000" dirty="0">
                <a:cs typeface="NikoshBAN" panose="02000000000000000000" pitchFamily="2" charset="0"/>
              </a:rPr>
              <a:t>(</a:t>
            </a:r>
            <a:r>
              <a:rPr lang="en-US" sz="2000" dirty="0" err="1">
                <a:cs typeface="NikoshBAN" panose="02000000000000000000" pitchFamily="2" charset="0"/>
              </a:rPr>
              <a:t>i,2</a:t>
            </a:r>
            <a:r>
              <a:rPr lang="en-US" sz="2000" dirty="0">
                <a:cs typeface="NikoshBAN" panose="02000000000000000000" pitchFamily="2" charset="0"/>
              </a:rPr>
              <a:t>) </a:t>
            </a:r>
            <a:endParaRPr lang="en-US" sz="2000" dirty="0">
              <a:latin typeface="+mj-lt"/>
              <a:cs typeface="NikoshBAN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             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=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-10							</a:t>
            </a:r>
            <a:r>
              <a:rPr lang="en-US" sz="2000" dirty="0" err="1"/>
              <a:t>i</a:t>
            </a:r>
            <a:r>
              <a:rPr lang="en-US" sz="2000" dirty="0"/>
              <a:t>&lt;=N</a:t>
            </a:r>
            <a:endParaRPr lang="en-US" sz="2000" dirty="0">
              <a:latin typeface="+mj-lt"/>
              <a:cs typeface="NikoshBAN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            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.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goto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 step-4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Step-6: print sum.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Step-7: End. 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7167703" y="809469"/>
            <a:ext cx="4691918" cy="3612629"/>
            <a:chOff x="6807457" y="686281"/>
            <a:chExt cx="4691918" cy="361262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" name="Flowchart: Data 4">
              <a:extLst>
                <a:ext uri="{FF2B5EF4-FFF2-40B4-BE49-F238E27FC236}">
                  <a16:creationId xmlns="" xmlns:a16="http://schemas.microsoft.com/office/drawing/2014/main" id="{7596CF54-1115-5751-8455-FB734E9B6F24}"/>
                </a:ext>
              </a:extLst>
            </p:cNvPr>
            <p:cNvSpPr/>
            <p:nvPr/>
          </p:nvSpPr>
          <p:spPr>
            <a:xfrm>
              <a:off x="7210271" y="1124262"/>
              <a:ext cx="1528996" cy="269823"/>
            </a:xfrm>
            <a:prstGeom prst="flowChartInputOutput">
              <a:avLst/>
            </a:prstGeom>
            <a:grp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Input N</a:t>
              </a: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6807457" y="686281"/>
              <a:ext cx="4691918" cy="3612629"/>
              <a:chOff x="6760564" y="674558"/>
              <a:chExt cx="4691918" cy="3612629"/>
            </a:xfrm>
            <a:grpFill/>
          </p:grpSpPr>
          <p:sp>
            <p:nvSpPr>
              <p:cNvPr id="4" name="Oval 3">
                <a:extLst>
                  <a:ext uri="{FF2B5EF4-FFF2-40B4-BE49-F238E27FC236}">
                    <a16:creationId xmlns="" xmlns:a16="http://schemas.microsoft.com/office/drawing/2014/main" id="{F15E1B9A-6C2D-1A1B-E05F-27AC156FF63A}"/>
                  </a:ext>
                </a:extLst>
              </p:cNvPr>
              <p:cNvSpPr/>
              <p:nvPr/>
            </p:nvSpPr>
            <p:spPr>
              <a:xfrm>
                <a:off x="7360171" y="674558"/>
                <a:ext cx="1214203" cy="269823"/>
              </a:xfrm>
              <a:prstGeom prst="ellipse">
                <a:avLst/>
              </a:prstGeom>
              <a:grpFill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start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id="{9C861A3E-C9F0-C8E2-F17F-B525982FDC3C}"/>
                  </a:ext>
                </a:extLst>
              </p:cNvPr>
              <p:cNvSpPr/>
              <p:nvPr/>
            </p:nvSpPr>
            <p:spPr>
              <a:xfrm>
                <a:off x="7285221" y="1573967"/>
                <a:ext cx="1379096" cy="689547"/>
              </a:xfrm>
              <a:prstGeom prst="rect">
                <a:avLst/>
              </a:prstGeom>
              <a:grpFill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/>
                  <a:t>i</a:t>
                </a:r>
                <a:r>
                  <a:rPr lang="en-US" dirty="0"/>
                  <a:t>=90</a:t>
                </a:r>
              </a:p>
              <a:p>
                <a:pPr algn="ctr"/>
                <a:r>
                  <a:rPr lang="en-US" dirty="0"/>
                  <a:t>sum=0</a:t>
                </a:r>
              </a:p>
            </p:txBody>
          </p:sp>
          <p:sp>
            <p:nvSpPr>
              <p:cNvPr id="7" name="Flowchart: Decision 6">
                <a:extLst>
                  <a:ext uri="{FF2B5EF4-FFF2-40B4-BE49-F238E27FC236}">
                    <a16:creationId xmlns="" xmlns:a16="http://schemas.microsoft.com/office/drawing/2014/main" id="{EF6B329F-9E3C-25C5-78E7-5C6B0C332F17}"/>
                  </a:ext>
                </a:extLst>
              </p:cNvPr>
              <p:cNvSpPr/>
              <p:nvPr/>
            </p:nvSpPr>
            <p:spPr>
              <a:xfrm>
                <a:off x="7210271" y="2443396"/>
                <a:ext cx="1738851" cy="719528"/>
              </a:xfrm>
              <a:prstGeom prst="flowChartDecision">
                <a:avLst/>
              </a:prstGeom>
              <a:grpFill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/>
                  <a:t>i</a:t>
                </a:r>
                <a:r>
                  <a:rPr lang="en-US" dirty="0"/>
                  <a:t>&gt;=N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E1406D84-C334-28FF-98EA-86661C9BFB4F}"/>
                  </a:ext>
                </a:extLst>
              </p:cNvPr>
              <p:cNvSpPr/>
              <p:nvPr/>
            </p:nvSpPr>
            <p:spPr>
              <a:xfrm>
                <a:off x="7285216" y="3507698"/>
                <a:ext cx="2038663" cy="704537"/>
              </a:xfrm>
              <a:prstGeom prst="rect">
                <a:avLst/>
              </a:prstGeom>
              <a:grpFill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  <a:p>
                <a:pPr algn="ctr"/>
                <a:r>
                  <a:rPr lang="en-US" dirty="0"/>
                  <a:t>sum= </a:t>
                </a:r>
                <a:r>
                  <a:rPr lang="en-US" dirty="0" err="1"/>
                  <a:t>sum+pow</a:t>
                </a:r>
                <a:r>
                  <a:rPr lang="en-US" dirty="0"/>
                  <a:t>(</a:t>
                </a:r>
                <a:r>
                  <a:rPr lang="en-US" dirty="0" err="1"/>
                  <a:t>I,2</a:t>
                </a:r>
                <a:r>
                  <a:rPr lang="en-US" dirty="0"/>
                  <a:t>)</a:t>
                </a:r>
              </a:p>
              <a:p>
                <a:pPr algn="ctr"/>
                <a:r>
                  <a:rPr lang="en-US" dirty="0" err="1"/>
                  <a:t>i</a:t>
                </a:r>
                <a:r>
                  <a:rPr lang="en-US" dirty="0"/>
                  <a:t>= </a:t>
                </a:r>
                <a:r>
                  <a:rPr lang="en-US" dirty="0" err="1"/>
                  <a:t>i</a:t>
                </a:r>
                <a:r>
                  <a:rPr lang="en-US" dirty="0"/>
                  <a:t>-10</a:t>
                </a:r>
              </a:p>
              <a:p>
                <a:pPr algn="ctr"/>
                <a:endParaRPr lang="en-US" dirty="0"/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="" xmlns:a16="http://schemas.microsoft.com/office/drawing/2014/main" id="{5D043EE2-5914-91BE-DFD9-E762DF115F93}"/>
                  </a:ext>
                </a:extLst>
              </p:cNvPr>
              <p:cNvCxnSpPr>
                <a:cxnSpLocks/>
                <a:stCxn id="8" idx="1"/>
              </p:cNvCxnSpPr>
              <p:nvPr/>
            </p:nvCxnSpPr>
            <p:spPr>
              <a:xfrm flipH="1" flipV="1">
                <a:off x="6760564" y="3844978"/>
                <a:ext cx="524652" cy="14989"/>
              </a:xfrm>
              <a:prstGeom prst="line">
                <a:avLst/>
              </a:prstGeom>
              <a:grpFill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="" xmlns:a16="http://schemas.microsoft.com/office/drawing/2014/main" id="{F56C31E5-B040-92CB-C4A9-B43F8E7EE4F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60564" y="2818149"/>
                <a:ext cx="0" cy="1019330"/>
              </a:xfrm>
              <a:prstGeom prst="line">
                <a:avLst/>
              </a:prstGeom>
              <a:grpFill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="" xmlns:a16="http://schemas.microsoft.com/office/drawing/2014/main" id="{3657E77B-85C1-33BE-D4D4-22FC67600794}"/>
                  </a:ext>
                </a:extLst>
              </p:cNvPr>
              <p:cNvCxnSpPr>
                <a:cxnSpLocks/>
                <a:endCxn id="7" idx="1"/>
              </p:cNvCxnSpPr>
              <p:nvPr/>
            </p:nvCxnSpPr>
            <p:spPr>
              <a:xfrm flipV="1">
                <a:off x="6760564" y="2803160"/>
                <a:ext cx="449707" cy="14989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="" xmlns:a16="http://schemas.microsoft.com/office/drawing/2014/main" id="{F8B96828-DB93-E16B-ED33-F83C0377A371}"/>
                  </a:ext>
                </a:extLst>
              </p:cNvPr>
              <p:cNvCxnSpPr>
                <a:stCxn id="4" idx="4"/>
                <a:endCxn id="5" idx="1"/>
              </p:cNvCxnSpPr>
              <p:nvPr/>
            </p:nvCxnSpPr>
            <p:spPr>
              <a:xfrm>
                <a:off x="7967273" y="944381"/>
                <a:ext cx="7496" cy="179881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="" xmlns:a16="http://schemas.microsoft.com/office/drawing/2014/main" id="{65808394-09E2-DE34-BC0D-06708634D889}"/>
                  </a:ext>
                </a:extLst>
              </p:cNvPr>
              <p:cNvCxnSpPr>
                <a:cxnSpLocks/>
                <a:stCxn id="5" idx="4"/>
                <a:endCxn id="6" idx="0"/>
              </p:cNvCxnSpPr>
              <p:nvPr/>
            </p:nvCxnSpPr>
            <p:spPr>
              <a:xfrm>
                <a:off x="7974769" y="1394085"/>
                <a:ext cx="0" cy="179882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="" xmlns:a16="http://schemas.microsoft.com/office/drawing/2014/main" id="{C9C04781-0E70-37DF-E9A5-A8D6CF24B0F0}"/>
                  </a:ext>
                </a:extLst>
              </p:cNvPr>
              <p:cNvCxnSpPr>
                <a:cxnSpLocks/>
                <a:endCxn id="7" idx="0"/>
              </p:cNvCxnSpPr>
              <p:nvPr/>
            </p:nvCxnSpPr>
            <p:spPr>
              <a:xfrm>
                <a:off x="8079697" y="2263514"/>
                <a:ext cx="0" cy="179882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="" xmlns:a16="http://schemas.microsoft.com/office/drawing/2014/main" id="{6E8CA58C-9E93-9234-3736-88E665F01842}"/>
                  </a:ext>
                </a:extLst>
              </p:cNvPr>
              <p:cNvCxnSpPr>
                <a:cxnSpLocks/>
                <a:stCxn id="7" idx="2"/>
              </p:cNvCxnSpPr>
              <p:nvPr/>
            </p:nvCxnSpPr>
            <p:spPr>
              <a:xfrm>
                <a:off x="8079697" y="3162924"/>
                <a:ext cx="0" cy="374755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" name="Flowchart: Data 26">
                <a:extLst>
                  <a:ext uri="{FF2B5EF4-FFF2-40B4-BE49-F238E27FC236}">
                    <a16:creationId xmlns="" xmlns:a16="http://schemas.microsoft.com/office/drawing/2014/main" id="{B5761B1D-DA01-CA8D-012A-E34780BC887A}"/>
                  </a:ext>
                </a:extLst>
              </p:cNvPr>
              <p:cNvSpPr/>
              <p:nvPr/>
            </p:nvSpPr>
            <p:spPr>
              <a:xfrm>
                <a:off x="9578705" y="3222884"/>
                <a:ext cx="1873777" cy="449705"/>
              </a:xfrm>
              <a:prstGeom prst="flowChartInputOutput">
                <a:avLst/>
              </a:prstGeom>
              <a:grpFill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Print sum</a:t>
                </a: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="" xmlns:a16="http://schemas.microsoft.com/office/drawing/2014/main" id="{552DB45A-BD17-AD85-0DDB-01039C48BF71}"/>
                  </a:ext>
                </a:extLst>
              </p:cNvPr>
              <p:cNvSpPr/>
              <p:nvPr/>
            </p:nvSpPr>
            <p:spPr>
              <a:xfrm>
                <a:off x="9938479" y="4017365"/>
                <a:ext cx="1139252" cy="269822"/>
              </a:xfrm>
              <a:prstGeom prst="ellipse">
                <a:avLst/>
              </a:prstGeom>
              <a:grpFill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End</a:t>
                </a:r>
              </a:p>
            </p:txBody>
          </p:sp>
          <p:cxnSp>
            <p:nvCxnSpPr>
              <p:cNvPr id="30" name="Straight Arrow Connector 29">
                <a:extLst>
                  <a:ext uri="{FF2B5EF4-FFF2-40B4-BE49-F238E27FC236}">
                    <a16:creationId xmlns="" xmlns:a16="http://schemas.microsoft.com/office/drawing/2014/main" id="{2F168980-8930-074B-5B9D-9605CD6018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63130" y="3627620"/>
                <a:ext cx="0" cy="389745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="" xmlns:a16="http://schemas.microsoft.com/office/drawing/2014/main" id="{85ADC504-9033-6C09-8AB0-2F15567734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49122" y="2818150"/>
                <a:ext cx="1567964" cy="29979"/>
              </a:xfrm>
              <a:prstGeom prst="line">
                <a:avLst/>
              </a:prstGeom>
              <a:grpFill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="" xmlns:a16="http://schemas.microsoft.com/office/drawing/2014/main" id="{92606E57-BE68-E953-4DAC-58513BA787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17086" y="2848129"/>
                <a:ext cx="0" cy="374755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2F817ED1-0D74-334C-9DA0-C3764F84F4C5}"/>
              </a:ext>
            </a:extLst>
          </p:cNvPr>
          <p:cNvCxnSpPr/>
          <p:nvPr/>
        </p:nvCxnSpPr>
        <p:spPr>
          <a:xfrm>
            <a:off x="6385810" y="4422098"/>
            <a:ext cx="0" cy="19637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Frame 20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35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2EF30808-2C99-4179-8288-8D6C5B616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EC0100B-E541-3151-7438-C0ACA5047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911" y="104930"/>
            <a:ext cx="11932171" cy="675307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2। 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1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1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+2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+3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3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+-----+N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N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/(90)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+(80)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+---+(10)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400" dirty="0">
                <a:latin typeface="+mj-lt"/>
                <a:cs typeface="NikoshBAN" panose="02000000000000000000" pitchFamily="2" charset="0"/>
              </a:rPr>
              <a:t>/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1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+2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+3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+---+N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 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(Algorithm, Flowchart, Programming C)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2000" dirty="0">
                <a:cs typeface="NikoshBAN" panose="02000000000000000000" pitchFamily="2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cs typeface="NikoshBAN" panose="02000000000000000000" pitchFamily="2" charset="0"/>
              </a:rPr>
              <a:t>Programming C:	(use while loop statement)				 Flowchart: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#include&lt;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stdio.h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int main()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{int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, sum=0, N=10;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+mj-lt"/>
                <a:cs typeface="NikoshBAN" panose="02000000000000000000" pitchFamily="2" charset="0"/>
              </a:rPr>
              <a:t>printf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(“Enter Values:”);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+mj-lt"/>
                <a:cs typeface="NikoshBAN" panose="02000000000000000000" pitchFamily="2" charset="0"/>
              </a:rPr>
              <a:t>scanf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(“%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d”,&amp;N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= 90;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while(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&gt;=N)     								                false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{							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Sum=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sum+pow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i,2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=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-10;							            true	 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+mj-lt"/>
                <a:cs typeface="NikoshBAN" panose="02000000000000000000" pitchFamily="2" charset="0"/>
              </a:rPr>
              <a:t>Printf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(“Summation=%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d”,sum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);}}		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cs typeface="NikoshBAN" panose="02000000000000000000" pitchFamily="2" charset="0"/>
              </a:rPr>
              <a:t>Algorithm:							true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Step-1: start.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Step-2: input N.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Step-3: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=90, sum=0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Step-4: while(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&gt;=N)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Step-5: sum=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sum+pow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i,2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)					or, sum=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sum+pow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i,i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) </a:t>
            </a:r>
            <a:r>
              <a:rPr lang="en-US" sz="2000" dirty="0">
                <a:cs typeface="NikoshBAN" panose="02000000000000000000" pitchFamily="2" charset="0"/>
              </a:rPr>
              <a:t>or, sum=</a:t>
            </a:r>
            <a:r>
              <a:rPr lang="en-US" sz="2000" dirty="0" err="1">
                <a:cs typeface="NikoshBAN" panose="02000000000000000000" pitchFamily="2" charset="0"/>
              </a:rPr>
              <a:t>sum+pow</a:t>
            </a:r>
            <a:r>
              <a:rPr lang="en-US" sz="2000" dirty="0">
                <a:cs typeface="NikoshBAN" panose="02000000000000000000" pitchFamily="2" charset="0"/>
              </a:rPr>
              <a:t>(</a:t>
            </a:r>
            <a:r>
              <a:rPr lang="en-US" sz="2000" dirty="0" err="1">
                <a:cs typeface="NikoshBAN" panose="02000000000000000000" pitchFamily="2" charset="0"/>
              </a:rPr>
              <a:t>i,2</a:t>
            </a:r>
            <a:r>
              <a:rPr lang="en-US" sz="2000" dirty="0">
                <a:cs typeface="NikoshBAN" panose="02000000000000000000" pitchFamily="2" charset="0"/>
              </a:rPr>
              <a:t>) </a:t>
            </a:r>
            <a:endParaRPr lang="en-US" sz="2000" dirty="0">
              <a:latin typeface="+mj-lt"/>
              <a:cs typeface="NikoshBAN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             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=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-10							</a:t>
            </a:r>
            <a:r>
              <a:rPr lang="en-US" sz="2000" dirty="0" err="1"/>
              <a:t>i</a:t>
            </a:r>
            <a:r>
              <a:rPr lang="en-US" sz="2000" dirty="0"/>
              <a:t>&lt;=N</a:t>
            </a:r>
            <a:endParaRPr lang="en-US" sz="2000" dirty="0">
              <a:latin typeface="+mj-lt"/>
              <a:cs typeface="NikoshBAN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            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.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goto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 step-4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Step-6: print sum.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Step-7: End. 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="" xmlns:a16="http://schemas.microsoft.com/office/drawing/2014/main" id="{77E02A79-3471-6F16-34FE-9C354CD55A95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8067341" y="3162924"/>
            <a:ext cx="0" cy="3747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="" xmlns:a16="http://schemas.microsoft.com/office/drawing/2014/main" id="{AB561250-2C50-270A-AEB6-ADC2C0AAFD2F}"/>
              </a:ext>
            </a:extLst>
          </p:cNvPr>
          <p:cNvCxnSpPr>
            <a:cxnSpLocks/>
          </p:cNvCxnSpPr>
          <p:nvPr/>
        </p:nvCxnSpPr>
        <p:spPr>
          <a:xfrm>
            <a:off x="10463130" y="3627620"/>
            <a:ext cx="0" cy="3897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6748208" y="674558"/>
            <a:ext cx="4691918" cy="3612629"/>
            <a:chOff x="6748208" y="674558"/>
            <a:chExt cx="4691918" cy="3612629"/>
          </a:xfrm>
          <a:solidFill>
            <a:srgbClr val="FFFF00"/>
          </a:solidFill>
        </p:grpSpPr>
        <p:cxnSp>
          <p:nvCxnSpPr>
            <p:cNvPr id="33" name="Straight Connector 32">
              <a:extLst>
                <a:ext uri="{FF2B5EF4-FFF2-40B4-BE49-F238E27FC236}">
                  <a16:creationId xmlns="" xmlns:a16="http://schemas.microsoft.com/office/drawing/2014/main" id="{F33437D9-9111-CABF-F286-FC590F0389E3}"/>
                </a:ext>
              </a:extLst>
            </p:cNvPr>
            <p:cNvCxnSpPr>
              <a:cxnSpLocks/>
            </p:cNvCxnSpPr>
            <p:nvPr/>
          </p:nvCxnSpPr>
          <p:spPr>
            <a:xfrm>
              <a:off x="8949122" y="2818150"/>
              <a:ext cx="1567964" cy="29979"/>
            </a:xfrm>
            <a:prstGeom prst="line">
              <a:avLst/>
            </a:prstGeom>
            <a:grpFill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" name="Group 1"/>
            <p:cNvGrpSpPr/>
            <p:nvPr/>
          </p:nvGrpSpPr>
          <p:grpSpPr>
            <a:xfrm>
              <a:off x="6748208" y="674558"/>
              <a:ext cx="4691918" cy="3612629"/>
              <a:chOff x="6760564" y="674558"/>
              <a:chExt cx="4691918" cy="3612629"/>
            </a:xfrm>
            <a:grpFill/>
          </p:grpSpPr>
          <p:sp>
            <p:nvSpPr>
              <p:cNvPr id="4" name="Oval 3">
                <a:extLst>
                  <a:ext uri="{FF2B5EF4-FFF2-40B4-BE49-F238E27FC236}">
                    <a16:creationId xmlns="" xmlns:a16="http://schemas.microsoft.com/office/drawing/2014/main" id="{63789D3C-49C1-8A84-2813-BC05DC554A19}"/>
                  </a:ext>
                </a:extLst>
              </p:cNvPr>
              <p:cNvSpPr/>
              <p:nvPr/>
            </p:nvSpPr>
            <p:spPr>
              <a:xfrm>
                <a:off x="7360171" y="674558"/>
                <a:ext cx="1214203" cy="269823"/>
              </a:xfrm>
              <a:prstGeom prst="ellipse">
                <a:avLst/>
              </a:prstGeom>
              <a:grpFill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start</a:t>
                </a:r>
              </a:p>
            </p:txBody>
          </p:sp>
          <p:sp>
            <p:nvSpPr>
              <p:cNvPr id="5" name="Flowchart: Data 4">
                <a:extLst>
                  <a:ext uri="{FF2B5EF4-FFF2-40B4-BE49-F238E27FC236}">
                    <a16:creationId xmlns="" xmlns:a16="http://schemas.microsoft.com/office/drawing/2014/main" id="{7AE1E77E-3F71-7736-3448-BD7A210BA18C}"/>
                  </a:ext>
                </a:extLst>
              </p:cNvPr>
              <p:cNvSpPr/>
              <p:nvPr/>
            </p:nvSpPr>
            <p:spPr>
              <a:xfrm>
                <a:off x="7210271" y="1124262"/>
                <a:ext cx="1528996" cy="269823"/>
              </a:xfrm>
              <a:prstGeom prst="flowChartInputOutput">
                <a:avLst/>
              </a:prstGeom>
              <a:grpFill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Input N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id="{B7476F65-697A-3A9F-2506-9812EC71022D}"/>
                  </a:ext>
                </a:extLst>
              </p:cNvPr>
              <p:cNvSpPr/>
              <p:nvPr/>
            </p:nvSpPr>
            <p:spPr>
              <a:xfrm>
                <a:off x="7285221" y="1573967"/>
                <a:ext cx="1379096" cy="689547"/>
              </a:xfrm>
              <a:prstGeom prst="rect">
                <a:avLst/>
              </a:prstGeom>
              <a:grpFill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/>
                  <a:t>i</a:t>
                </a:r>
                <a:r>
                  <a:rPr lang="en-US" dirty="0"/>
                  <a:t>=90</a:t>
                </a:r>
              </a:p>
              <a:p>
                <a:pPr algn="ctr"/>
                <a:r>
                  <a:rPr lang="en-US" dirty="0"/>
                  <a:t>sum=0</a:t>
                </a:r>
              </a:p>
            </p:txBody>
          </p:sp>
          <p:sp>
            <p:nvSpPr>
              <p:cNvPr id="7" name="Flowchart: Decision 6">
                <a:extLst>
                  <a:ext uri="{FF2B5EF4-FFF2-40B4-BE49-F238E27FC236}">
                    <a16:creationId xmlns="" xmlns:a16="http://schemas.microsoft.com/office/drawing/2014/main" id="{B0055706-F9D8-A9F8-9ACF-2EAD8516452C}"/>
                  </a:ext>
                </a:extLst>
              </p:cNvPr>
              <p:cNvSpPr/>
              <p:nvPr/>
            </p:nvSpPr>
            <p:spPr>
              <a:xfrm>
                <a:off x="7210271" y="2443396"/>
                <a:ext cx="1738851" cy="719528"/>
              </a:xfrm>
              <a:prstGeom prst="flowChartDecision">
                <a:avLst/>
              </a:prstGeom>
              <a:grpFill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/>
                  <a:t>i</a:t>
                </a:r>
                <a:r>
                  <a:rPr lang="en-US" dirty="0"/>
                  <a:t>&gt;=N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id="{C3065C64-F11D-83C9-6B4F-37D051A169E6}"/>
                  </a:ext>
                </a:extLst>
              </p:cNvPr>
              <p:cNvSpPr/>
              <p:nvPr/>
            </p:nvSpPr>
            <p:spPr>
              <a:xfrm>
                <a:off x="7285216" y="3507698"/>
                <a:ext cx="2038663" cy="704537"/>
              </a:xfrm>
              <a:prstGeom prst="rect">
                <a:avLst/>
              </a:prstGeom>
              <a:grpFill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  <a:p>
                <a:pPr algn="ctr"/>
                <a:r>
                  <a:rPr lang="en-US" dirty="0"/>
                  <a:t>sum= </a:t>
                </a:r>
                <a:r>
                  <a:rPr lang="en-US" dirty="0" err="1"/>
                  <a:t>sum+pow</a:t>
                </a:r>
                <a:r>
                  <a:rPr lang="en-US" dirty="0"/>
                  <a:t>(</a:t>
                </a:r>
                <a:r>
                  <a:rPr lang="en-US" dirty="0" err="1"/>
                  <a:t>I,2</a:t>
                </a:r>
                <a:r>
                  <a:rPr lang="en-US" dirty="0"/>
                  <a:t>)</a:t>
                </a:r>
              </a:p>
              <a:p>
                <a:pPr algn="ctr"/>
                <a:r>
                  <a:rPr lang="en-US" dirty="0" err="1"/>
                  <a:t>i</a:t>
                </a:r>
                <a:r>
                  <a:rPr lang="en-US" dirty="0"/>
                  <a:t>= </a:t>
                </a:r>
                <a:r>
                  <a:rPr lang="en-US" dirty="0" err="1"/>
                  <a:t>i</a:t>
                </a:r>
                <a:r>
                  <a:rPr lang="en-US" dirty="0"/>
                  <a:t>-10</a:t>
                </a:r>
              </a:p>
              <a:p>
                <a:pPr algn="ctr"/>
                <a:endParaRPr lang="en-US" dirty="0"/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="" xmlns:a16="http://schemas.microsoft.com/office/drawing/2014/main" id="{1E51EDB3-D97E-24CA-ED3A-FDACF02B3763}"/>
                  </a:ext>
                </a:extLst>
              </p:cNvPr>
              <p:cNvCxnSpPr>
                <a:cxnSpLocks/>
                <a:stCxn id="8" idx="1"/>
              </p:cNvCxnSpPr>
              <p:nvPr/>
            </p:nvCxnSpPr>
            <p:spPr>
              <a:xfrm flipH="1" flipV="1">
                <a:off x="6760564" y="3844978"/>
                <a:ext cx="524652" cy="14989"/>
              </a:xfrm>
              <a:prstGeom prst="line">
                <a:avLst/>
              </a:prstGeom>
              <a:grpFill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="" xmlns:a16="http://schemas.microsoft.com/office/drawing/2014/main" id="{7C34662A-064C-0993-79CF-A5459809561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60564" y="2818149"/>
                <a:ext cx="0" cy="1019330"/>
              </a:xfrm>
              <a:prstGeom prst="line">
                <a:avLst/>
              </a:prstGeom>
              <a:grpFill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="" xmlns:a16="http://schemas.microsoft.com/office/drawing/2014/main" id="{F2FCABDA-CD71-CDC2-A961-78ABFC7FD571}"/>
                  </a:ext>
                </a:extLst>
              </p:cNvPr>
              <p:cNvCxnSpPr>
                <a:cxnSpLocks/>
                <a:endCxn id="7" idx="1"/>
              </p:cNvCxnSpPr>
              <p:nvPr/>
            </p:nvCxnSpPr>
            <p:spPr>
              <a:xfrm flipV="1">
                <a:off x="6760564" y="2803160"/>
                <a:ext cx="449707" cy="14989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="" xmlns:a16="http://schemas.microsoft.com/office/drawing/2014/main" id="{A9942F1B-53E5-D303-F7A1-7DAE7C18D7A7}"/>
                  </a:ext>
                </a:extLst>
              </p:cNvPr>
              <p:cNvCxnSpPr>
                <a:stCxn id="4" idx="4"/>
                <a:endCxn id="5" idx="1"/>
              </p:cNvCxnSpPr>
              <p:nvPr/>
            </p:nvCxnSpPr>
            <p:spPr>
              <a:xfrm>
                <a:off x="7967273" y="944381"/>
                <a:ext cx="7496" cy="179881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="" xmlns:a16="http://schemas.microsoft.com/office/drawing/2014/main" id="{724AAEEF-CE8A-1DBE-6773-0D5C23796B2A}"/>
                  </a:ext>
                </a:extLst>
              </p:cNvPr>
              <p:cNvCxnSpPr>
                <a:cxnSpLocks/>
                <a:stCxn id="5" idx="4"/>
                <a:endCxn id="6" idx="0"/>
              </p:cNvCxnSpPr>
              <p:nvPr/>
            </p:nvCxnSpPr>
            <p:spPr>
              <a:xfrm>
                <a:off x="7974769" y="1394085"/>
                <a:ext cx="0" cy="179882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="" xmlns:a16="http://schemas.microsoft.com/office/drawing/2014/main" id="{6C1BB067-85BC-DEB4-E685-E30661774982}"/>
                  </a:ext>
                </a:extLst>
              </p:cNvPr>
              <p:cNvCxnSpPr>
                <a:cxnSpLocks/>
                <a:endCxn id="7" idx="0"/>
              </p:cNvCxnSpPr>
              <p:nvPr/>
            </p:nvCxnSpPr>
            <p:spPr>
              <a:xfrm>
                <a:off x="8079697" y="2263514"/>
                <a:ext cx="0" cy="179882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" name="Flowchart: Data 26">
                <a:extLst>
                  <a:ext uri="{FF2B5EF4-FFF2-40B4-BE49-F238E27FC236}">
                    <a16:creationId xmlns="" xmlns:a16="http://schemas.microsoft.com/office/drawing/2014/main" id="{F8EFDAC7-9C6E-4CBB-4677-96324B385626}"/>
                  </a:ext>
                </a:extLst>
              </p:cNvPr>
              <p:cNvSpPr/>
              <p:nvPr/>
            </p:nvSpPr>
            <p:spPr>
              <a:xfrm>
                <a:off x="9578705" y="3222884"/>
                <a:ext cx="1873777" cy="449705"/>
              </a:xfrm>
              <a:prstGeom prst="flowChartInputOutput">
                <a:avLst/>
              </a:prstGeom>
              <a:grpFill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Print sum</a:t>
                </a: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="" xmlns:a16="http://schemas.microsoft.com/office/drawing/2014/main" id="{49DA704D-2ED1-114A-01ED-28C81C86C65F}"/>
                  </a:ext>
                </a:extLst>
              </p:cNvPr>
              <p:cNvSpPr/>
              <p:nvPr/>
            </p:nvSpPr>
            <p:spPr>
              <a:xfrm>
                <a:off x="9938479" y="4017365"/>
                <a:ext cx="1139252" cy="269822"/>
              </a:xfrm>
              <a:prstGeom prst="ellipse">
                <a:avLst/>
              </a:prstGeom>
              <a:grpFill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End</a:t>
                </a:r>
              </a:p>
            </p:txBody>
          </p:sp>
          <p:cxnSp>
            <p:nvCxnSpPr>
              <p:cNvPr id="35" name="Straight Arrow Connector 34">
                <a:extLst>
                  <a:ext uri="{FF2B5EF4-FFF2-40B4-BE49-F238E27FC236}">
                    <a16:creationId xmlns="" xmlns:a16="http://schemas.microsoft.com/office/drawing/2014/main" id="{2C2188E6-5C82-4F6E-E029-EBEC19BF30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17086" y="2848129"/>
                <a:ext cx="0" cy="374755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6578A0E5-DE4E-8485-915D-6ED790183F7C}"/>
              </a:ext>
            </a:extLst>
          </p:cNvPr>
          <p:cNvCxnSpPr/>
          <p:nvPr/>
        </p:nvCxnSpPr>
        <p:spPr>
          <a:xfrm>
            <a:off x="6385810" y="4422098"/>
            <a:ext cx="0" cy="19637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Frame 20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5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B0EF6854-65B9-0A3E-F1BB-A1D284D0C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B09E3A0-CD48-43C2-9316-8D024CA8B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911" y="104930"/>
            <a:ext cx="11932171" cy="675307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1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1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+2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+3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3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+-----+N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N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/(90)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+(80)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+---+(10)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400" dirty="0">
                <a:latin typeface="+mj-lt"/>
                <a:cs typeface="NikoshBAN" panose="02000000000000000000" pitchFamily="2" charset="0"/>
              </a:rPr>
              <a:t>/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1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+2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+3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+---+N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 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(Algorithm, Flowchart, Programming C)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2000" dirty="0">
                <a:cs typeface="NikoshBAN" panose="02000000000000000000" pitchFamily="2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cs typeface="NikoshBAN" panose="02000000000000000000" pitchFamily="2" charset="0"/>
              </a:rPr>
              <a:t>Programming C:	(use do-while loop statement)				 Flowchart: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#include&lt;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stdio.h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int main()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{int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, sum=0, N=10;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+mj-lt"/>
                <a:cs typeface="NikoshBAN" panose="02000000000000000000" pitchFamily="2" charset="0"/>
              </a:rPr>
              <a:t>printf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(“Enter Values:”);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+mj-lt"/>
                <a:cs typeface="NikoshBAN" panose="02000000000000000000" pitchFamily="2" charset="0"/>
              </a:rPr>
              <a:t>scanf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(“%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d”,&amp;N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= 90;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do   								    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{							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Sum=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sum+pow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i,2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=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-10;}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While(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&gt;=N);							            	 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+mj-lt"/>
                <a:cs typeface="NikoshBAN" panose="02000000000000000000" pitchFamily="2" charset="0"/>
              </a:rPr>
              <a:t>Printf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(“Summation=%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d”,sum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);}}		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cs typeface="NikoshBAN" panose="02000000000000000000" pitchFamily="2" charset="0"/>
              </a:rPr>
              <a:t>Algorithm:				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Step-1: start.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Step-2: input N.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Step-3: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=90, sum=0					</a:t>
            </a:r>
            <a:r>
              <a:rPr lang="en-US" sz="2000" dirty="0">
                <a:cs typeface="NikoshBAN" panose="02000000000000000000" pitchFamily="2" charset="0"/>
              </a:rPr>
              <a:t>or, sum=</a:t>
            </a:r>
            <a:r>
              <a:rPr lang="en-US" sz="2000" dirty="0" err="1">
                <a:cs typeface="NikoshBAN" panose="02000000000000000000" pitchFamily="2" charset="0"/>
              </a:rPr>
              <a:t>sum+pow</a:t>
            </a:r>
            <a:r>
              <a:rPr lang="en-US" sz="2000" dirty="0">
                <a:cs typeface="NikoshBAN" panose="02000000000000000000" pitchFamily="2" charset="0"/>
              </a:rPr>
              <a:t>(</a:t>
            </a:r>
            <a:r>
              <a:rPr lang="en-US" sz="2000" dirty="0" err="1">
                <a:cs typeface="NikoshBAN" panose="02000000000000000000" pitchFamily="2" charset="0"/>
              </a:rPr>
              <a:t>i,i</a:t>
            </a:r>
            <a:r>
              <a:rPr lang="en-US" sz="2000" dirty="0">
                <a:cs typeface="NikoshBAN" panose="02000000000000000000" pitchFamily="2" charset="0"/>
              </a:rPr>
              <a:t>) or, sum=</a:t>
            </a:r>
            <a:r>
              <a:rPr lang="en-US" sz="2000" dirty="0" err="1">
                <a:cs typeface="NikoshBAN" panose="02000000000000000000" pitchFamily="2" charset="0"/>
              </a:rPr>
              <a:t>sum+pow</a:t>
            </a:r>
            <a:r>
              <a:rPr lang="en-US" sz="2000" dirty="0">
                <a:cs typeface="NikoshBAN" panose="02000000000000000000" pitchFamily="2" charset="0"/>
              </a:rPr>
              <a:t>(</a:t>
            </a:r>
            <a:r>
              <a:rPr lang="en-US" sz="2000" dirty="0" err="1">
                <a:cs typeface="NikoshBAN" panose="02000000000000000000" pitchFamily="2" charset="0"/>
              </a:rPr>
              <a:t>i,2</a:t>
            </a:r>
            <a:r>
              <a:rPr lang="en-US" sz="2000" dirty="0">
                <a:cs typeface="NikoshBAN" panose="02000000000000000000" pitchFamily="2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Step-4: do{sum=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sum+pow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i,2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             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=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-10}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Step-5: while(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&gt;=N)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             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.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goto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 step-4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Step-6: print sum.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Step-7: End. 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="" xmlns:a16="http://schemas.microsoft.com/office/drawing/2014/main" id="{E57E4144-46DF-E3E6-02A5-974AEFD1EEB7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7989754" y="3147936"/>
            <a:ext cx="0" cy="1798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66A6CD74-B51B-8FA7-DF34-3EE5A11E792F}"/>
              </a:ext>
            </a:extLst>
          </p:cNvPr>
          <p:cNvCxnSpPr/>
          <p:nvPr/>
        </p:nvCxnSpPr>
        <p:spPr>
          <a:xfrm>
            <a:off x="6385810" y="4422098"/>
            <a:ext cx="0" cy="19637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6490741" y="674558"/>
            <a:ext cx="4961741" cy="3612629"/>
            <a:chOff x="6490741" y="674558"/>
            <a:chExt cx="4961741" cy="3612629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94EAFA71-44C4-0AD2-F58E-9BF67195F4B2}"/>
                </a:ext>
              </a:extLst>
            </p:cNvPr>
            <p:cNvSpPr/>
            <p:nvPr/>
          </p:nvSpPr>
          <p:spPr>
            <a:xfrm>
              <a:off x="6883482" y="2445625"/>
              <a:ext cx="2559295" cy="704537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            </a:t>
              </a:r>
            </a:p>
            <a:p>
              <a:pPr algn="ctr"/>
              <a:r>
                <a:rPr lang="en-US" dirty="0"/>
                <a:t>{sum= </a:t>
              </a:r>
              <a:r>
                <a:rPr lang="en-US" dirty="0" err="1"/>
                <a:t>sum+pow</a:t>
              </a:r>
              <a:r>
                <a:rPr lang="en-US" dirty="0"/>
                <a:t>(</a:t>
              </a:r>
              <a:r>
                <a:rPr lang="en-US" dirty="0" err="1"/>
                <a:t>i,2</a:t>
              </a:r>
              <a:r>
                <a:rPr lang="en-US" dirty="0"/>
                <a:t>)</a:t>
              </a:r>
            </a:p>
            <a:p>
              <a:pPr algn="ctr"/>
              <a:r>
                <a:rPr lang="en-US" dirty="0" err="1"/>
                <a:t>i</a:t>
              </a:r>
              <a:r>
                <a:rPr lang="en-US" dirty="0"/>
                <a:t>= </a:t>
              </a:r>
              <a:r>
                <a:rPr lang="en-US" dirty="0" err="1"/>
                <a:t>i</a:t>
              </a:r>
              <a:r>
                <a:rPr lang="en-US" dirty="0"/>
                <a:t>-10}</a:t>
              </a:r>
            </a:p>
            <a:p>
              <a:pPr algn="ctr"/>
              <a:endParaRPr lang="en-US" dirty="0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6490741" y="674558"/>
              <a:ext cx="4961741" cy="3612629"/>
              <a:chOff x="6490741" y="674558"/>
              <a:chExt cx="4961741" cy="3612629"/>
            </a:xfrm>
          </p:grpSpPr>
          <p:sp>
            <p:nvSpPr>
              <p:cNvPr id="4" name="Oval 3">
                <a:extLst>
                  <a:ext uri="{FF2B5EF4-FFF2-40B4-BE49-F238E27FC236}">
                    <a16:creationId xmlns="" xmlns:a16="http://schemas.microsoft.com/office/drawing/2014/main" id="{4F639CA1-771C-0A5F-9201-99888F953FD4}"/>
                  </a:ext>
                </a:extLst>
              </p:cNvPr>
              <p:cNvSpPr/>
              <p:nvPr/>
            </p:nvSpPr>
            <p:spPr>
              <a:xfrm>
                <a:off x="7360171" y="674558"/>
                <a:ext cx="1214203" cy="269823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start</a:t>
                </a:r>
              </a:p>
            </p:txBody>
          </p:sp>
          <p:sp>
            <p:nvSpPr>
              <p:cNvPr id="5" name="Flowchart: Data 4">
                <a:extLst>
                  <a:ext uri="{FF2B5EF4-FFF2-40B4-BE49-F238E27FC236}">
                    <a16:creationId xmlns="" xmlns:a16="http://schemas.microsoft.com/office/drawing/2014/main" id="{3A69F55F-3B9E-0990-E452-627573AAA147}"/>
                  </a:ext>
                </a:extLst>
              </p:cNvPr>
              <p:cNvSpPr/>
              <p:nvPr/>
            </p:nvSpPr>
            <p:spPr>
              <a:xfrm>
                <a:off x="7210271" y="1124262"/>
                <a:ext cx="1528996" cy="269823"/>
              </a:xfrm>
              <a:prstGeom prst="flowChartInputOutpu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Input N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id="{1B779AB5-1DB0-5996-B307-5C76A8C78975}"/>
                  </a:ext>
                </a:extLst>
              </p:cNvPr>
              <p:cNvSpPr/>
              <p:nvPr/>
            </p:nvSpPr>
            <p:spPr>
              <a:xfrm>
                <a:off x="7285221" y="1573967"/>
                <a:ext cx="1379096" cy="689547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/>
                  <a:t>i</a:t>
                </a:r>
                <a:r>
                  <a:rPr lang="en-US" dirty="0"/>
                  <a:t>=90</a:t>
                </a:r>
              </a:p>
              <a:p>
                <a:pPr algn="ctr"/>
                <a:r>
                  <a:rPr lang="en-US" dirty="0"/>
                  <a:t>sum=0</a:t>
                </a:r>
              </a:p>
            </p:txBody>
          </p:sp>
          <p:sp>
            <p:nvSpPr>
              <p:cNvPr id="7" name="Flowchart: Decision 6">
                <a:extLst>
                  <a:ext uri="{FF2B5EF4-FFF2-40B4-BE49-F238E27FC236}">
                    <a16:creationId xmlns="" xmlns:a16="http://schemas.microsoft.com/office/drawing/2014/main" id="{A71DA172-0063-E528-42D5-2E750F451B95}"/>
                  </a:ext>
                </a:extLst>
              </p:cNvPr>
              <p:cNvSpPr/>
              <p:nvPr/>
            </p:nvSpPr>
            <p:spPr>
              <a:xfrm>
                <a:off x="7120328" y="3327818"/>
                <a:ext cx="1738851" cy="719528"/>
              </a:xfrm>
              <a:prstGeom prst="flowChartDecision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/>
                  <a:t>i</a:t>
                </a:r>
                <a:r>
                  <a:rPr lang="en-US" dirty="0"/>
                  <a:t>&gt;=N</a:t>
                </a:r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="" xmlns:a16="http://schemas.microsoft.com/office/drawing/2014/main" id="{0FC07E37-D745-3D9C-D353-73349C69677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05731" y="2818150"/>
                <a:ext cx="0" cy="869432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="" xmlns:a16="http://schemas.microsoft.com/office/drawing/2014/main" id="{3735BFB8-D8F2-A110-F830-6BBF77079FDF}"/>
                  </a:ext>
                </a:extLst>
              </p:cNvPr>
              <p:cNvCxnSpPr>
                <a:stCxn id="4" idx="4"/>
                <a:endCxn id="5" idx="1"/>
              </p:cNvCxnSpPr>
              <p:nvPr/>
            </p:nvCxnSpPr>
            <p:spPr>
              <a:xfrm>
                <a:off x="7967273" y="944381"/>
                <a:ext cx="7496" cy="1798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="" xmlns:a16="http://schemas.microsoft.com/office/drawing/2014/main" id="{7D3AEDC5-964D-26F0-F2E9-4069D6427F7A}"/>
                  </a:ext>
                </a:extLst>
              </p:cNvPr>
              <p:cNvCxnSpPr>
                <a:cxnSpLocks/>
                <a:stCxn id="5" idx="4"/>
                <a:endCxn id="6" idx="0"/>
              </p:cNvCxnSpPr>
              <p:nvPr/>
            </p:nvCxnSpPr>
            <p:spPr>
              <a:xfrm>
                <a:off x="7974769" y="1394085"/>
                <a:ext cx="0" cy="17988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" name="Flowchart: Data 26">
                <a:extLst>
                  <a:ext uri="{FF2B5EF4-FFF2-40B4-BE49-F238E27FC236}">
                    <a16:creationId xmlns="" xmlns:a16="http://schemas.microsoft.com/office/drawing/2014/main" id="{836A208D-F5A2-6692-2CC6-99F2FC11959C}"/>
                  </a:ext>
                </a:extLst>
              </p:cNvPr>
              <p:cNvSpPr/>
              <p:nvPr/>
            </p:nvSpPr>
            <p:spPr>
              <a:xfrm>
                <a:off x="9578705" y="3222884"/>
                <a:ext cx="1873777" cy="449705"/>
              </a:xfrm>
              <a:prstGeom prst="flowChartInputOutpu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Print sum</a:t>
                </a: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="" xmlns:a16="http://schemas.microsoft.com/office/drawing/2014/main" id="{DA86DAA0-53EB-C137-D6BB-B891E9140DCD}"/>
                  </a:ext>
                </a:extLst>
              </p:cNvPr>
              <p:cNvSpPr/>
              <p:nvPr/>
            </p:nvSpPr>
            <p:spPr>
              <a:xfrm>
                <a:off x="9938479" y="4017365"/>
                <a:ext cx="1139252" cy="269822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End</a:t>
                </a:r>
              </a:p>
            </p:txBody>
          </p:sp>
          <p:cxnSp>
            <p:nvCxnSpPr>
              <p:cNvPr id="30" name="Straight Arrow Connector 29">
                <a:extLst>
                  <a:ext uri="{FF2B5EF4-FFF2-40B4-BE49-F238E27FC236}">
                    <a16:creationId xmlns="" xmlns:a16="http://schemas.microsoft.com/office/drawing/2014/main" id="{7E17B689-5C1C-8509-B08E-EA61E03197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63130" y="3627620"/>
                <a:ext cx="0" cy="38974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="" xmlns:a16="http://schemas.microsoft.com/office/drawing/2014/main" id="{1F8CF8FB-5956-AE4D-94CA-83136FBFF9D7}"/>
                  </a:ext>
                </a:extLst>
              </p:cNvPr>
              <p:cNvCxnSpPr>
                <a:cxnSpLocks/>
                <a:stCxn id="8" idx="3"/>
              </p:cNvCxnSpPr>
              <p:nvPr/>
            </p:nvCxnSpPr>
            <p:spPr>
              <a:xfrm>
                <a:off x="9442777" y="2797894"/>
                <a:ext cx="1061951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="" xmlns:a16="http://schemas.microsoft.com/office/drawing/2014/main" id="{A45F7059-8941-B0BE-DD19-CFCAE8C891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17086" y="2773180"/>
                <a:ext cx="0" cy="44970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="" xmlns:a16="http://schemas.microsoft.com/office/drawing/2014/main" id="{090CB06C-2647-1BF5-A8A6-7ED742E86AC4}"/>
                  </a:ext>
                </a:extLst>
              </p:cNvPr>
              <p:cNvCxnSpPr/>
              <p:nvPr/>
            </p:nvCxnSpPr>
            <p:spPr>
              <a:xfrm>
                <a:off x="7989754" y="2263514"/>
                <a:ext cx="0" cy="15739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="" xmlns:a16="http://schemas.microsoft.com/office/drawing/2014/main" id="{ABFCEB18-E403-BB9A-9B4D-C44C541544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90741" y="2848129"/>
                <a:ext cx="392742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="" xmlns:a16="http://schemas.microsoft.com/office/drawing/2014/main" id="{3E8C72C5-A547-42C1-A4A4-866ADD19E7EA}"/>
                  </a:ext>
                </a:extLst>
              </p:cNvPr>
              <p:cNvCxnSpPr>
                <a:cxnSpLocks/>
                <a:endCxn id="7" idx="1"/>
              </p:cNvCxnSpPr>
              <p:nvPr/>
            </p:nvCxnSpPr>
            <p:spPr>
              <a:xfrm>
                <a:off x="6505731" y="3687582"/>
                <a:ext cx="614597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Frame 20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258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2" dur="5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2" dur="500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8F3B7545-EB38-471B-2E82-BA0C76D86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D15B3EE-E046-9A58-BF41-9CB93272A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911" y="104930"/>
            <a:ext cx="11932171" cy="6753070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1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1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+2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+3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3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+-----+N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N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/(90)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+(80)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+---+(10)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400" dirty="0">
                <a:latin typeface="+mj-lt"/>
                <a:cs typeface="NikoshBAN" panose="02000000000000000000" pitchFamily="2" charset="0"/>
              </a:rPr>
              <a:t>/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1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+2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+3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+---+N</a:t>
            </a:r>
            <a:r>
              <a:rPr lang="en-US" sz="2400" baseline="30000" dirty="0">
                <a:latin typeface="+mj-lt"/>
                <a:cs typeface="NikoshBAN" panose="02000000000000000000" pitchFamily="2" charset="0"/>
              </a:rPr>
              <a:t>2 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(Algorithm, Flowchart, Programming C)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2000" dirty="0">
                <a:cs typeface="NikoshBAN" panose="02000000000000000000" pitchFamily="2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cs typeface="NikoshBAN" panose="02000000000000000000" pitchFamily="2" charset="0"/>
              </a:rPr>
              <a:t>Programming C:	(use if-</a:t>
            </a:r>
            <a:r>
              <a:rPr lang="en-US" sz="2000" dirty="0" err="1">
                <a:cs typeface="NikoshBAN" panose="02000000000000000000" pitchFamily="2" charset="0"/>
              </a:rPr>
              <a:t>goto</a:t>
            </a:r>
            <a:r>
              <a:rPr lang="en-US" sz="2000" dirty="0">
                <a:cs typeface="NikoshBAN" panose="02000000000000000000" pitchFamily="2" charset="0"/>
              </a:rPr>
              <a:t> loop statement)				 Flowchart: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#include&lt;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stdio.h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int main()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{int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, sum=0, N=10;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+mj-lt"/>
                <a:cs typeface="NikoshBAN" panose="02000000000000000000" pitchFamily="2" charset="0"/>
              </a:rPr>
              <a:t>printf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(“Enter Values:”);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+mj-lt"/>
                <a:cs typeface="NikoshBAN" panose="02000000000000000000" pitchFamily="2" charset="0"/>
              </a:rPr>
              <a:t>scanf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(“%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d”,&amp;N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= 90;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Level:  								    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{							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Sum=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sum+pow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i,2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);									false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=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-10;}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if(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&gt;=N);							    true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Goto level;						            	 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+mj-lt"/>
                <a:cs typeface="NikoshBAN" panose="02000000000000000000" pitchFamily="2" charset="0"/>
              </a:rPr>
              <a:t>Printf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(“Summation=%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d”,sum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);}}		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cs typeface="NikoshBAN" panose="02000000000000000000" pitchFamily="2" charset="0"/>
              </a:rPr>
              <a:t>Algorithm:				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Step-1: start.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Step-2: input N.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Step-3: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=90, sum=0					</a:t>
            </a:r>
            <a:r>
              <a:rPr lang="en-US" sz="2000" dirty="0">
                <a:cs typeface="NikoshBAN" panose="02000000000000000000" pitchFamily="2" charset="0"/>
              </a:rPr>
              <a:t>or, sum=</a:t>
            </a:r>
            <a:r>
              <a:rPr lang="en-US" sz="2000" dirty="0" err="1">
                <a:cs typeface="NikoshBAN" panose="02000000000000000000" pitchFamily="2" charset="0"/>
              </a:rPr>
              <a:t>sum+pow</a:t>
            </a:r>
            <a:r>
              <a:rPr lang="en-US" sz="2000" dirty="0">
                <a:cs typeface="NikoshBAN" panose="02000000000000000000" pitchFamily="2" charset="0"/>
              </a:rPr>
              <a:t>(</a:t>
            </a:r>
            <a:r>
              <a:rPr lang="en-US" sz="2000" dirty="0" err="1">
                <a:cs typeface="NikoshBAN" panose="02000000000000000000" pitchFamily="2" charset="0"/>
              </a:rPr>
              <a:t>i,i</a:t>
            </a:r>
            <a:r>
              <a:rPr lang="en-US" sz="2000" dirty="0">
                <a:cs typeface="NikoshBAN" panose="02000000000000000000" pitchFamily="2" charset="0"/>
              </a:rPr>
              <a:t>) or, sum=</a:t>
            </a:r>
            <a:r>
              <a:rPr lang="en-US" sz="2000" dirty="0" err="1">
                <a:cs typeface="NikoshBAN" panose="02000000000000000000" pitchFamily="2" charset="0"/>
              </a:rPr>
              <a:t>sum+pow</a:t>
            </a:r>
            <a:r>
              <a:rPr lang="en-US" sz="2000" dirty="0">
                <a:cs typeface="NikoshBAN" panose="02000000000000000000" pitchFamily="2" charset="0"/>
              </a:rPr>
              <a:t>(</a:t>
            </a:r>
            <a:r>
              <a:rPr lang="en-US" sz="2000" dirty="0" err="1">
                <a:cs typeface="NikoshBAN" panose="02000000000000000000" pitchFamily="2" charset="0"/>
              </a:rPr>
              <a:t>i,2</a:t>
            </a:r>
            <a:r>
              <a:rPr lang="en-US" sz="2000" dirty="0">
                <a:cs typeface="NikoshBAN" panose="02000000000000000000" pitchFamily="2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Step-4: level:{sum=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sum+pow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(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i,2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             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=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-10}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Step-5: while(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&gt;=N)	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             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. </a:t>
            </a:r>
            <a:r>
              <a:rPr lang="en-US" sz="2000" dirty="0" err="1">
                <a:latin typeface="+mj-lt"/>
                <a:cs typeface="NikoshBAN" panose="02000000000000000000" pitchFamily="2" charset="0"/>
              </a:rPr>
              <a:t>goto</a:t>
            </a:r>
            <a:r>
              <a:rPr lang="en-US" sz="2000" dirty="0">
                <a:latin typeface="+mj-lt"/>
                <a:cs typeface="NikoshBAN" panose="02000000000000000000" pitchFamily="2" charset="0"/>
              </a:rPr>
              <a:t> step-4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Step-6: print sum.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j-lt"/>
                <a:cs typeface="NikoshBAN" panose="02000000000000000000" pitchFamily="2" charset="0"/>
              </a:rPr>
              <a:t>Step-7: End.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1F548E7E-16FD-7BD2-5C63-3BEF0E749112}"/>
              </a:ext>
            </a:extLst>
          </p:cNvPr>
          <p:cNvCxnSpPr/>
          <p:nvPr/>
        </p:nvCxnSpPr>
        <p:spPr>
          <a:xfrm>
            <a:off x="6385810" y="4422098"/>
            <a:ext cx="0" cy="19637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6524268" y="641134"/>
            <a:ext cx="5035738" cy="3612629"/>
            <a:chOff x="6524268" y="641134"/>
            <a:chExt cx="5035738" cy="3612629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="" xmlns:a16="http://schemas.microsoft.com/office/drawing/2014/main" id="{797E96BD-57BE-5FA7-AF0D-5390811CA7C0}"/>
                </a:ext>
              </a:extLst>
            </p:cNvPr>
            <p:cNvCxnSpPr>
              <a:cxnSpLocks/>
            </p:cNvCxnSpPr>
            <p:nvPr/>
          </p:nvCxnSpPr>
          <p:spPr>
            <a:xfrm>
              <a:off x="10517086" y="2848129"/>
              <a:ext cx="0" cy="37475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/>
          </p:nvGrpSpPr>
          <p:grpSpPr>
            <a:xfrm>
              <a:off x="6524268" y="641134"/>
              <a:ext cx="5035738" cy="3612629"/>
              <a:chOff x="6487198" y="662202"/>
              <a:chExt cx="5035738" cy="3612629"/>
            </a:xfrm>
          </p:grpSpPr>
          <p:sp>
            <p:nvSpPr>
              <p:cNvPr id="5" name="Flowchart: Data 4">
                <a:extLst>
                  <a:ext uri="{FF2B5EF4-FFF2-40B4-BE49-F238E27FC236}">
                    <a16:creationId xmlns="" xmlns:a16="http://schemas.microsoft.com/office/drawing/2014/main" id="{AD45E0C1-6F39-B54A-45B1-2144D1A24EE6}"/>
                  </a:ext>
                </a:extLst>
              </p:cNvPr>
              <p:cNvSpPr/>
              <p:nvPr/>
            </p:nvSpPr>
            <p:spPr>
              <a:xfrm>
                <a:off x="7210271" y="1124262"/>
                <a:ext cx="1528996" cy="269823"/>
              </a:xfrm>
              <a:prstGeom prst="flowChartInputOutpu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Input N</a:t>
                </a:r>
              </a:p>
            </p:txBody>
          </p:sp>
          <p:grpSp>
            <p:nvGrpSpPr>
              <p:cNvPr id="10" name="Group 9"/>
              <p:cNvGrpSpPr/>
              <p:nvPr/>
            </p:nvGrpSpPr>
            <p:grpSpPr>
              <a:xfrm>
                <a:off x="6487198" y="662202"/>
                <a:ext cx="5035738" cy="3612629"/>
                <a:chOff x="6487198" y="662202"/>
                <a:chExt cx="5035738" cy="3612629"/>
              </a:xfrm>
            </p:grpSpPr>
            <p:cxnSp>
              <p:nvCxnSpPr>
                <p:cNvPr id="13" name="Straight Connector 12">
                  <a:extLst>
                    <a:ext uri="{FF2B5EF4-FFF2-40B4-BE49-F238E27FC236}">
                      <a16:creationId xmlns="" xmlns:a16="http://schemas.microsoft.com/office/drawing/2014/main" id="{FF35D2DA-5F40-57CD-1F57-6E0C57F58D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505731" y="2842864"/>
                  <a:ext cx="0" cy="869432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="" xmlns:a16="http://schemas.microsoft.com/office/drawing/2014/main" id="{A8DE17A3-525A-B5A1-05A9-966A89A60F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508251" y="2848129"/>
                  <a:ext cx="1008835" cy="29979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2" name="Group 1"/>
                <p:cNvGrpSpPr/>
                <p:nvPr/>
              </p:nvGrpSpPr>
              <p:grpSpPr>
                <a:xfrm>
                  <a:off x="6883483" y="662202"/>
                  <a:ext cx="4639453" cy="3612629"/>
                  <a:chOff x="6813029" y="674558"/>
                  <a:chExt cx="4639453" cy="3612629"/>
                </a:xfrm>
              </p:grpSpPr>
              <p:sp>
                <p:nvSpPr>
                  <p:cNvPr id="4" name="Oval 3">
                    <a:extLst>
                      <a:ext uri="{FF2B5EF4-FFF2-40B4-BE49-F238E27FC236}">
                        <a16:creationId xmlns="" xmlns:a16="http://schemas.microsoft.com/office/drawing/2014/main" id="{F74FC71D-AA52-BE28-6CD6-6B59F12C5593}"/>
                      </a:ext>
                    </a:extLst>
                  </p:cNvPr>
                  <p:cNvSpPr/>
                  <p:nvPr/>
                </p:nvSpPr>
                <p:spPr>
                  <a:xfrm>
                    <a:off x="7360171" y="674558"/>
                    <a:ext cx="1214203" cy="269823"/>
                  </a:xfrm>
                  <a:prstGeom prst="ellipse">
                    <a:avLst/>
                  </a:prstGeom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start</a:t>
                    </a:r>
                  </a:p>
                </p:txBody>
              </p:sp>
              <p:sp>
                <p:nvSpPr>
                  <p:cNvPr id="6" name="Rectangle 5">
                    <a:extLst>
                      <a:ext uri="{FF2B5EF4-FFF2-40B4-BE49-F238E27FC236}">
                        <a16:creationId xmlns="" xmlns:a16="http://schemas.microsoft.com/office/drawing/2014/main" id="{C4F1CEA1-57DF-13BA-47AA-5E7A0B7A8286}"/>
                      </a:ext>
                    </a:extLst>
                  </p:cNvPr>
                  <p:cNvSpPr/>
                  <p:nvPr/>
                </p:nvSpPr>
                <p:spPr>
                  <a:xfrm>
                    <a:off x="7285221" y="1573967"/>
                    <a:ext cx="1379096" cy="689547"/>
                  </a:xfrm>
                  <a:prstGeom prst="rect">
                    <a:avLst/>
                  </a:prstGeom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err="1"/>
                      <a:t>i</a:t>
                    </a:r>
                    <a:r>
                      <a:rPr lang="en-US" dirty="0"/>
                      <a:t>=90</a:t>
                    </a:r>
                  </a:p>
                  <a:p>
                    <a:pPr algn="ctr"/>
                    <a:r>
                      <a:rPr lang="en-US" dirty="0"/>
                      <a:t>sum=0</a:t>
                    </a:r>
                  </a:p>
                </p:txBody>
              </p:sp>
              <p:sp>
                <p:nvSpPr>
                  <p:cNvPr id="7" name="Flowchart: Decision 6">
                    <a:extLst>
                      <a:ext uri="{FF2B5EF4-FFF2-40B4-BE49-F238E27FC236}">
                        <a16:creationId xmlns="" xmlns:a16="http://schemas.microsoft.com/office/drawing/2014/main" id="{9C11EA66-C805-44F2-8735-F9BF874A882F}"/>
                      </a:ext>
                    </a:extLst>
                  </p:cNvPr>
                  <p:cNvSpPr/>
                  <p:nvPr/>
                </p:nvSpPr>
                <p:spPr>
                  <a:xfrm>
                    <a:off x="7120328" y="3327818"/>
                    <a:ext cx="1738851" cy="719528"/>
                  </a:xfrm>
                  <a:prstGeom prst="flowChartDecision">
                    <a:avLst/>
                  </a:prstGeom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err="1"/>
                      <a:t>i</a:t>
                    </a:r>
                    <a:r>
                      <a:rPr lang="en-US" dirty="0"/>
                      <a:t>&gt;=N</a:t>
                    </a:r>
                  </a:p>
                </p:txBody>
              </p:sp>
              <p:sp>
                <p:nvSpPr>
                  <p:cNvPr id="8" name="Rectangle 7">
                    <a:extLst>
                      <a:ext uri="{FF2B5EF4-FFF2-40B4-BE49-F238E27FC236}">
                        <a16:creationId xmlns="" xmlns:a16="http://schemas.microsoft.com/office/drawing/2014/main" id="{8C5E00EC-F6CE-2C01-7C82-2D6C34CF8638}"/>
                      </a:ext>
                    </a:extLst>
                  </p:cNvPr>
                  <p:cNvSpPr/>
                  <p:nvPr/>
                </p:nvSpPr>
                <p:spPr>
                  <a:xfrm>
                    <a:off x="6813029" y="2420911"/>
                    <a:ext cx="2695222" cy="704537"/>
                  </a:xfrm>
                  <a:prstGeom prst="rect">
                    <a:avLst/>
                  </a:prstGeom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              </a:t>
                    </a:r>
                  </a:p>
                  <a:p>
                    <a:pPr algn="ctr"/>
                    <a:r>
                      <a:rPr lang="en-US" dirty="0"/>
                      <a:t>Level:{sum= </a:t>
                    </a:r>
                    <a:r>
                      <a:rPr lang="en-US" dirty="0" err="1"/>
                      <a:t>sum+pow</a:t>
                    </a:r>
                    <a:r>
                      <a:rPr lang="en-US" dirty="0"/>
                      <a:t>(</a:t>
                    </a:r>
                    <a:r>
                      <a:rPr lang="en-US" dirty="0" err="1"/>
                      <a:t>i,2</a:t>
                    </a:r>
                    <a:r>
                      <a:rPr lang="en-US" dirty="0"/>
                      <a:t>)</a:t>
                    </a:r>
                  </a:p>
                  <a:p>
                    <a:pPr algn="ctr"/>
                    <a:r>
                      <a:rPr lang="en-US" dirty="0" err="1"/>
                      <a:t>i</a:t>
                    </a:r>
                    <a:r>
                      <a:rPr lang="en-US" dirty="0"/>
                      <a:t>= </a:t>
                    </a:r>
                    <a:r>
                      <a:rPr lang="en-US" dirty="0" err="1"/>
                      <a:t>i</a:t>
                    </a:r>
                    <a:r>
                      <a:rPr lang="en-US" dirty="0"/>
                      <a:t>-10}</a:t>
                    </a:r>
                  </a:p>
                  <a:p>
                    <a:pPr algn="ctr"/>
                    <a:endParaRPr lang="en-US" dirty="0"/>
                  </a:p>
                </p:txBody>
              </p:sp>
              <p:cxnSp>
                <p:nvCxnSpPr>
                  <p:cNvPr id="18" name="Straight Arrow Connector 17">
                    <a:extLst>
                      <a:ext uri="{FF2B5EF4-FFF2-40B4-BE49-F238E27FC236}">
                        <a16:creationId xmlns="" xmlns:a16="http://schemas.microsoft.com/office/drawing/2014/main" id="{E8260576-B721-DEB4-9F6A-AC42BFBC771B}"/>
                      </a:ext>
                    </a:extLst>
                  </p:cNvPr>
                  <p:cNvCxnSpPr>
                    <a:stCxn id="4" idx="4"/>
                    <a:endCxn id="5" idx="1"/>
                  </p:cNvCxnSpPr>
                  <p:nvPr/>
                </p:nvCxnSpPr>
                <p:spPr>
                  <a:xfrm>
                    <a:off x="7967273" y="944381"/>
                    <a:ext cx="7496" cy="179881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Arrow Connector 19">
                    <a:extLst>
                      <a:ext uri="{FF2B5EF4-FFF2-40B4-BE49-F238E27FC236}">
                        <a16:creationId xmlns="" xmlns:a16="http://schemas.microsoft.com/office/drawing/2014/main" id="{53361B73-CEC6-4E4C-4268-953FECA22E3B}"/>
                      </a:ext>
                    </a:extLst>
                  </p:cNvPr>
                  <p:cNvCxnSpPr>
                    <a:cxnSpLocks/>
                    <a:stCxn id="5" idx="4"/>
                    <a:endCxn id="6" idx="0"/>
                  </p:cNvCxnSpPr>
                  <p:nvPr/>
                </p:nvCxnSpPr>
                <p:spPr>
                  <a:xfrm>
                    <a:off x="7974769" y="1394085"/>
                    <a:ext cx="0" cy="179882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Arrow Connector 21">
                    <a:extLst>
                      <a:ext uri="{FF2B5EF4-FFF2-40B4-BE49-F238E27FC236}">
                        <a16:creationId xmlns="" xmlns:a16="http://schemas.microsoft.com/office/drawing/2014/main" id="{C1859BFA-CD15-C038-9614-C870F6E4D1C4}"/>
                      </a:ext>
                    </a:extLst>
                  </p:cNvPr>
                  <p:cNvCxnSpPr>
                    <a:cxnSpLocks/>
                    <a:endCxn id="7" idx="0"/>
                  </p:cNvCxnSpPr>
                  <p:nvPr/>
                </p:nvCxnSpPr>
                <p:spPr>
                  <a:xfrm>
                    <a:off x="7989754" y="3147936"/>
                    <a:ext cx="0" cy="179882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7" name="Flowchart: Data 26">
                    <a:extLst>
                      <a:ext uri="{FF2B5EF4-FFF2-40B4-BE49-F238E27FC236}">
                        <a16:creationId xmlns="" xmlns:a16="http://schemas.microsoft.com/office/drawing/2014/main" id="{0045C809-6584-3D46-627E-E3FC4B7B3CF2}"/>
                      </a:ext>
                    </a:extLst>
                  </p:cNvPr>
                  <p:cNvSpPr/>
                  <p:nvPr/>
                </p:nvSpPr>
                <p:spPr>
                  <a:xfrm>
                    <a:off x="9578705" y="3222884"/>
                    <a:ext cx="1873777" cy="449705"/>
                  </a:xfrm>
                  <a:prstGeom prst="flowChartInputOutput">
                    <a:avLst/>
                  </a:prstGeom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Print sum</a:t>
                    </a:r>
                  </a:p>
                </p:txBody>
              </p:sp>
              <p:sp>
                <p:nvSpPr>
                  <p:cNvPr id="28" name="Oval 27">
                    <a:extLst>
                      <a:ext uri="{FF2B5EF4-FFF2-40B4-BE49-F238E27FC236}">
                        <a16:creationId xmlns="" xmlns:a16="http://schemas.microsoft.com/office/drawing/2014/main" id="{9D19BB8C-C193-1688-E53A-3524B12A2841}"/>
                      </a:ext>
                    </a:extLst>
                  </p:cNvPr>
                  <p:cNvSpPr/>
                  <p:nvPr/>
                </p:nvSpPr>
                <p:spPr>
                  <a:xfrm>
                    <a:off x="9938479" y="4017365"/>
                    <a:ext cx="1139252" cy="269822"/>
                  </a:xfrm>
                  <a:prstGeom prst="ellipse">
                    <a:avLst/>
                  </a:prstGeom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End</a:t>
                    </a:r>
                  </a:p>
                </p:txBody>
              </p:sp>
              <p:cxnSp>
                <p:nvCxnSpPr>
                  <p:cNvPr id="30" name="Straight Arrow Connector 29">
                    <a:extLst>
                      <a:ext uri="{FF2B5EF4-FFF2-40B4-BE49-F238E27FC236}">
                        <a16:creationId xmlns="" xmlns:a16="http://schemas.microsoft.com/office/drawing/2014/main" id="{6F42D00F-51E9-399A-7F0D-367EABA07B9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463130" y="3627620"/>
                    <a:ext cx="0" cy="389745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" name="Straight Arrow Connector 10">
                    <a:extLst>
                      <a:ext uri="{FF2B5EF4-FFF2-40B4-BE49-F238E27FC236}">
                        <a16:creationId xmlns="" xmlns:a16="http://schemas.microsoft.com/office/drawing/2014/main" id="{DB24D23D-53A7-39F6-1BB6-CA27A387890E}"/>
                      </a:ext>
                    </a:extLst>
                  </p:cNvPr>
                  <p:cNvCxnSpPr/>
                  <p:nvPr/>
                </p:nvCxnSpPr>
                <p:spPr>
                  <a:xfrm>
                    <a:off x="7989754" y="2263514"/>
                    <a:ext cx="0" cy="157397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4" name="Straight Arrow Connector 13">
                  <a:extLst>
                    <a:ext uri="{FF2B5EF4-FFF2-40B4-BE49-F238E27FC236}">
                      <a16:creationId xmlns="" xmlns:a16="http://schemas.microsoft.com/office/drawing/2014/main" id="{D3DA22DC-5BEB-1846-0619-DEC2346EFF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90741" y="2848129"/>
                  <a:ext cx="392742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="" xmlns:a16="http://schemas.microsoft.com/office/drawing/2014/main" id="{78D02F06-B03D-C4AE-EF27-8B46ADE0F4DE}"/>
                    </a:ext>
                  </a:extLst>
                </p:cNvPr>
                <p:cNvCxnSpPr>
                  <a:cxnSpLocks/>
                  <a:endCxn id="7" idx="1"/>
                </p:cNvCxnSpPr>
                <p:nvPr/>
              </p:nvCxnSpPr>
              <p:spPr>
                <a:xfrm>
                  <a:off x="6487198" y="3675226"/>
                  <a:ext cx="703584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1" name="Frame 20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15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1F356D0-1792-9435-093B-EBAE1EEE8F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0" y="-6023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36BD2C4-CD9A-BA3D-4542-E910666FA6E7}"/>
              </a:ext>
            </a:extLst>
          </p:cNvPr>
          <p:cNvSpPr/>
          <p:nvPr/>
        </p:nvSpPr>
        <p:spPr>
          <a:xfrm>
            <a:off x="2395307" y="3368770"/>
            <a:ext cx="740138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8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8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H</a:t>
            </a:r>
            <a:r>
              <a:rPr lang="en-US" sz="8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A</a:t>
            </a:r>
            <a:r>
              <a:rPr lang="en-US" sz="8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N</a:t>
            </a:r>
            <a:r>
              <a:rPr lang="en-US" sz="8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K </a:t>
            </a:r>
            <a:r>
              <a:rPr lang="en-US" sz="8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Y</a:t>
            </a:r>
            <a:r>
              <a:rPr lang="en-US" sz="8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O</a:t>
            </a:r>
            <a:r>
              <a:rPr lang="en-US" sz="8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U</a:t>
            </a:r>
            <a:endParaRPr lang="en-US" sz="88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56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7897</TotalTime>
  <Words>344</Words>
  <Application>Microsoft Office PowerPoint</Application>
  <PresentationFormat>Widescreen</PresentationFormat>
  <Paragraphs>151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NikoshBAN</vt:lpstr>
      <vt:lpstr>SolaimanLipi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ibrahim mollah</dc:creator>
  <cp:lastModifiedBy>Raza Msc</cp:lastModifiedBy>
  <cp:revision>279</cp:revision>
  <dcterms:created xsi:type="dcterms:W3CDTF">2025-10-11T16:18:15Z</dcterms:created>
  <dcterms:modified xsi:type="dcterms:W3CDTF">2026-07-01T00:09:45Z</dcterms:modified>
</cp:coreProperties>
</file>