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9" r:id="rId3"/>
    <p:sldId id="256" r:id="rId4"/>
    <p:sldId id="257" r:id="rId5"/>
    <p:sldId id="258" r:id="rId6"/>
    <p:sldId id="272" r:id="rId7"/>
    <p:sldId id="273" r:id="rId8"/>
    <p:sldId id="261" r:id="rId9"/>
    <p:sldId id="276" r:id="rId10"/>
    <p:sldId id="262" r:id="rId11"/>
    <p:sldId id="278" r:id="rId12"/>
    <p:sldId id="264" r:id="rId13"/>
    <p:sldId id="265" r:id="rId14"/>
    <p:sldId id="279" r:id="rId15"/>
    <p:sldId id="266" r:id="rId16"/>
    <p:sldId id="280" r:id="rId17"/>
    <p:sldId id="270" r:id="rId18"/>
    <p:sldId id="269" r:id="rId19"/>
  </p:sldIdLst>
  <p:sldSz cx="14081125" cy="8229600"/>
  <p:notesSz cx="6858000" cy="9144000"/>
  <p:defaultTextStyle>
    <a:defPPr>
      <a:defRPr lang="en-US"/>
    </a:defPPr>
    <a:lvl1pPr marL="0" algn="l" defTabSz="1274856" rtl="0" eaLnBrk="1" latinLnBrk="0" hangingPunct="1">
      <a:defRPr sz="2500" kern="1200">
        <a:solidFill>
          <a:schemeClr val="tx1"/>
        </a:solidFill>
        <a:latin typeface="+mn-lt"/>
        <a:ea typeface="+mn-ea"/>
        <a:cs typeface="+mn-cs"/>
      </a:defRPr>
    </a:lvl1pPr>
    <a:lvl2pPr marL="637428" algn="l" defTabSz="1274856" rtl="0" eaLnBrk="1" latinLnBrk="0" hangingPunct="1">
      <a:defRPr sz="2500" kern="1200">
        <a:solidFill>
          <a:schemeClr val="tx1"/>
        </a:solidFill>
        <a:latin typeface="+mn-lt"/>
        <a:ea typeface="+mn-ea"/>
        <a:cs typeface="+mn-cs"/>
      </a:defRPr>
    </a:lvl2pPr>
    <a:lvl3pPr marL="1274856" algn="l" defTabSz="1274856" rtl="0" eaLnBrk="1" latinLnBrk="0" hangingPunct="1">
      <a:defRPr sz="2500" kern="1200">
        <a:solidFill>
          <a:schemeClr val="tx1"/>
        </a:solidFill>
        <a:latin typeface="+mn-lt"/>
        <a:ea typeface="+mn-ea"/>
        <a:cs typeface="+mn-cs"/>
      </a:defRPr>
    </a:lvl3pPr>
    <a:lvl4pPr marL="1912285" algn="l" defTabSz="1274856" rtl="0" eaLnBrk="1" latinLnBrk="0" hangingPunct="1">
      <a:defRPr sz="2500" kern="1200">
        <a:solidFill>
          <a:schemeClr val="tx1"/>
        </a:solidFill>
        <a:latin typeface="+mn-lt"/>
        <a:ea typeface="+mn-ea"/>
        <a:cs typeface="+mn-cs"/>
      </a:defRPr>
    </a:lvl4pPr>
    <a:lvl5pPr marL="2549713" algn="l" defTabSz="1274856" rtl="0" eaLnBrk="1" latinLnBrk="0" hangingPunct="1">
      <a:defRPr sz="2500" kern="1200">
        <a:solidFill>
          <a:schemeClr val="tx1"/>
        </a:solidFill>
        <a:latin typeface="+mn-lt"/>
        <a:ea typeface="+mn-ea"/>
        <a:cs typeface="+mn-cs"/>
      </a:defRPr>
    </a:lvl5pPr>
    <a:lvl6pPr marL="3187141" algn="l" defTabSz="1274856" rtl="0" eaLnBrk="1" latinLnBrk="0" hangingPunct="1">
      <a:defRPr sz="2500" kern="1200">
        <a:solidFill>
          <a:schemeClr val="tx1"/>
        </a:solidFill>
        <a:latin typeface="+mn-lt"/>
        <a:ea typeface="+mn-ea"/>
        <a:cs typeface="+mn-cs"/>
      </a:defRPr>
    </a:lvl6pPr>
    <a:lvl7pPr marL="3824569" algn="l" defTabSz="1274856" rtl="0" eaLnBrk="1" latinLnBrk="0" hangingPunct="1">
      <a:defRPr sz="2500" kern="1200">
        <a:solidFill>
          <a:schemeClr val="tx1"/>
        </a:solidFill>
        <a:latin typeface="+mn-lt"/>
        <a:ea typeface="+mn-ea"/>
        <a:cs typeface="+mn-cs"/>
      </a:defRPr>
    </a:lvl7pPr>
    <a:lvl8pPr marL="4461998" algn="l" defTabSz="1274856" rtl="0" eaLnBrk="1" latinLnBrk="0" hangingPunct="1">
      <a:defRPr sz="2500" kern="1200">
        <a:solidFill>
          <a:schemeClr val="tx1"/>
        </a:solidFill>
        <a:latin typeface="+mn-lt"/>
        <a:ea typeface="+mn-ea"/>
        <a:cs typeface="+mn-cs"/>
      </a:defRPr>
    </a:lvl8pPr>
    <a:lvl9pPr marL="5099426" algn="l" defTabSz="1274856" rtl="0" eaLnBrk="1" latinLnBrk="0" hangingPunct="1">
      <a:defRPr sz="25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810" y="-90"/>
      </p:cViewPr>
      <p:guideLst>
        <p:guide orient="horz" pos="2592"/>
        <p:guide pos="443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56085" y="2556511"/>
            <a:ext cx="11968956"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2112169" y="4663440"/>
            <a:ext cx="9856788" cy="2103120"/>
          </a:xfrm>
        </p:spPr>
        <p:txBody>
          <a:bodyPr/>
          <a:lstStyle>
            <a:lvl1pPr marL="0" indent="0" algn="ctr">
              <a:buNone/>
              <a:defRPr>
                <a:solidFill>
                  <a:schemeClr val="tx1">
                    <a:tint val="75000"/>
                  </a:schemeClr>
                </a:solidFill>
              </a:defRPr>
            </a:lvl1pPr>
            <a:lvl2pPr marL="637428" indent="0" algn="ctr">
              <a:buNone/>
              <a:defRPr>
                <a:solidFill>
                  <a:schemeClr val="tx1">
                    <a:tint val="75000"/>
                  </a:schemeClr>
                </a:solidFill>
              </a:defRPr>
            </a:lvl2pPr>
            <a:lvl3pPr marL="1274856" indent="0" algn="ctr">
              <a:buNone/>
              <a:defRPr>
                <a:solidFill>
                  <a:schemeClr val="tx1">
                    <a:tint val="75000"/>
                  </a:schemeClr>
                </a:solidFill>
              </a:defRPr>
            </a:lvl3pPr>
            <a:lvl4pPr marL="1912285" indent="0" algn="ctr">
              <a:buNone/>
              <a:defRPr>
                <a:solidFill>
                  <a:schemeClr val="tx1">
                    <a:tint val="75000"/>
                  </a:schemeClr>
                </a:solidFill>
              </a:defRPr>
            </a:lvl4pPr>
            <a:lvl5pPr marL="2549713" indent="0" algn="ctr">
              <a:buNone/>
              <a:defRPr>
                <a:solidFill>
                  <a:schemeClr val="tx1">
                    <a:tint val="75000"/>
                  </a:schemeClr>
                </a:solidFill>
              </a:defRPr>
            </a:lvl5pPr>
            <a:lvl6pPr marL="3187141" indent="0" algn="ctr">
              <a:buNone/>
              <a:defRPr>
                <a:solidFill>
                  <a:schemeClr val="tx1">
                    <a:tint val="75000"/>
                  </a:schemeClr>
                </a:solidFill>
              </a:defRPr>
            </a:lvl6pPr>
            <a:lvl7pPr marL="3824569" indent="0" algn="ctr">
              <a:buNone/>
              <a:defRPr>
                <a:solidFill>
                  <a:schemeClr val="tx1">
                    <a:tint val="75000"/>
                  </a:schemeClr>
                </a:solidFill>
              </a:defRPr>
            </a:lvl7pPr>
            <a:lvl8pPr marL="4461998" indent="0" algn="ctr">
              <a:buNone/>
              <a:defRPr>
                <a:solidFill>
                  <a:schemeClr val="tx1">
                    <a:tint val="75000"/>
                  </a:schemeClr>
                </a:solidFill>
              </a:defRPr>
            </a:lvl8pPr>
            <a:lvl9pPr marL="509942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E36884-9271-42A2-84D8-631DD3B068D1}"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267978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E36884-9271-42A2-84D8-631DD3B068D1}"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2244345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08816" y="329566"/>
            <a:ext cx="3168253"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04056" y="329566"/>
            <a:ext cx="9270074"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E36884-9271-42A2-84D8-631DD3B068D1}"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218378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E36884-9271-42A2-84D8-631DD3B068D1}"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1571513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12312" y="5288281"/>
            <a:ext cx="11968956" cy="1634490"/>
          </a:xfrm>
        </p:spPr>
        <p:txBody>
          <a:bodyPr anchor="t"/>
          <a:lstStyle>
            <a:lvl1pPr algn="l">
              <a:defRPr sz="5600" b="1" cap="all"/>
            </a:lvl1pPr>
          </a:lstStyle>
          <a:p>
            <a:r>
              <a:rPr lang="en-US" smtClean="0"/>
              <a:t>Click to edit Master title style</a:t>
            </a:r>
            <a:endParaRPr lang="en-US"/>
          </a:p>
        </p:txBody>
      </p:sp>
      <p:sp>
        <p:nvSpPr>
          <p:cNvPr id="3" name="Text Placeholder 2"/>
          <p:cNvSpPr>
            <a:spLocks noGrp="1"/>
          </p:cNvSpPr>
          <p:nvPr>
            <p:ph type="body" idx="1"/>
          </p:nvPr>
        </p:nvSpPr>
        <p:spPr>
          <a:xfrm>
            <a:off x="1112312" y="3488056"/>
            <a:ext cx="11968956" cy="1800224"/>
          </a:xfrm>
        </p:spPr>
        <p:txBody>
          <a:bodyPr anchor="b"/>
          <a:lstStyle>
            <a:lvl1pPr marL="0" indent="0">
              <a:buNone/>
              <a:defRPr sz="2800">
                <a:solidFill>
                  <a:schemeClr val="tx1">
                    <a:tint val="75000"/>
                  </a:schemeClr>
                </a:solidFill>
              </a:defRPr>
            </a:lvl1pPr>
            <a:lvl2pPr marL="637428" indent="0">
              <a:buNone/>
              <a:defRPr sz="2500">
                <a:solidFill>
                  <a:schemeClr val="tx1">
                    <a:tint val="75000"/>
                  </a:schemeClr>
                </a:solidFill>
              </a:defRPr>
            </a:lvl2pPr>
            <a:lvl3pPr marL="1274856" indent="0">
              <a:buNone/>
              <a:defRPr sz="2200">
                <a:solidFill>
                  <a:schemeClr val="tx1">
                    <a:tint val="75000"/>
                  </a:schemeClr>
                </a:solidFill>
              </a:defRPr>
            </a:lvl3pPr>
            <a:lvl4pPr marL="1912285" indent="0">
              <a:buNone/>
              <a:defRPr sz="2000">
                <a:solidFill>
                  <a:schemeClr val="tx1">
                    <a:tint val="75000"/>
                  </a:schemeClr>
                </a:solidFill>
              </a:defRPr>
            </a:lvl4pPr>
            <a:lvl5pPr marL="2549713" indent="0">
              <a:buNone/>
              <a:defRPr sz="2000">
                <a:solidFill>
                  <a:schemeClr val="tx1">
                    <a:tint val="75000"/>
                  </a:schemeClr>
                </a:solidFill>
              </a:defRPr>
            </a:lvl5pPr>
            <a:lvl6pPr marL="3187141" indent="0">
              <a:buNone/>
              <a:defRPr sz="2000">
                <a:solidFill>
                  <a:schemeClr val="tx1">
                    <a:tint val="75000"/>
                  </a:schemeClr>
                </a:solidFill>
              </a:defRPr>
            </a:lvl6pPr>
            <a:lvl7pPr marL="3824569" indent="0">
              <a:buNone/>
              <a:defRPr sz="2000">
                <a:solidFill>
                  <a:schemeClr val="tx1">
                    <a:tint val="75000"/>
                  </a:schemeClr>
                </a:solidFill>
              </a:defRPr>
            </a:lvl7pPr>
            <a:lvl8pPr marL="4461998" indent="0">
              <a:buNone/>
              <a:defRPr sz="2000">
                <a:solidFill>
                  <a:schemeClr val="tx1">
                    <a:tint val="75000"/>
                  </a:schemeClr>
                </a:solidFill>
              </a:defRPr>
            </a:lvl8pPr>
            <a:lvl9pPr marL="5099426" indent="0">
              <a:buNone/>
              <a:defRPr sz="2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E36884-9271-42A2-84D8-631DD3B068D1}"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408349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04056" y="1920240"/>
            <a:ext cx="6219164" cy="5431156"/>
          </a:xfrm>
        </p:spPr>
        <p:txBody>
          <a:bodyPr/>
          <a:lstStyle>
            <a:lvl1pPr>
              <a:defRPr sz="3900"/>
            </a:lvl1pPr>
            <a:lvl2pPr>
              <a:defRPr sz="33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157905" y="1920240"/>
            <a:ext cx="6219164" cy="5431156"/>
          </a:xfrm>
        </p:spPr>
        <p:txBody>
          <a:bodyPr/>
          <a:lstStyle>
            <a:lvl1pPr>
              <a:defRPr sz="3900"/>
            </a:lvl1pPr>
            <a:lvl2pPr>
              <a:defRPr sz="33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E36884-9271-42A2-84D8-631DD3B068D1}"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1706351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04056" y="1842136"/>
            <a:ext cx="6221609" cy="767714"/>
          </a:xfrm>
        </p:spPr>
        <p:txBody>
          <a:bodyPr anchor="b"/>
          <a:lstStyle>
            <a:lvl1pPr marL="0" indent="0">
              <a:buNone/>
              <a:defRPr sz="3300" b="1"/>
            </a:lvl1pPr>
            <a:lvl2pPr marL="637428" indent="0">
              <a:buNone/>
              <a:defRPr sz="2800" b="1"/>
            </a:lvl2pPr>
            <a:lvl3pPr marL="1274856" indent="0">
              <a:buNone/>
              <a:defRPr sz="2500" b="1"/>
            </a:lvl3pPr>
            <a:lvl4pPr marL="1912285" indent="0">
              <a:buNone/>
              <a:defRPr sz="2200" b="1"/>
            </a:lvl4pPr>
            <a:lvl5pPr marL="2549713" indent="0">
              <a:buNone/>
              <a:defRPr sz="2200" b="1"/>
            </a:lvl5pPr>
            <a:lvl6pPr marL="3187141" indent="0">
              <a:buNone/>
              <a:defRPr sz="2200" b="1"/>
            </a:lvl6pPr>
            <a:lvl7pPr marL="3824569" indent="0">
              <a:buNone/>
              <a:defRPr sz="2200" b="1"/>
            </a:lvl7pPr>
            <a:lvl8pPr marL="4461998" indent="0">
              <a:buNone/>
              <a:defRPr sz="2200" b="1"/>
            </a:lvl8pPr>
            <a:lvl9pPr marL="5099426" indent="0">
              <a:buNone/>
              <a:defRPr sz="2200" b="1"/>
            </a:lvl9pPr>
          </a:lstStyle>
          <a:p>
            <a:pPr lvl="0"/>
            <a:r>
              <a:rPr lang="en-US" smtClean="0"/>
              <a:t>Click to edit Master text styles</a:t>
            </a:r>
          </a:p>
        </p:txBody>
      </p:sp>
      <p:sp>
        <p:nvSpPr>
          <p:cNvPr id="4" name="Content Placeholder 3"/>
          <p:cNvSpPr>
            <a:spLocks noGrp="1"/>
          </p:cNvSpPr>
          <p:nvPr>
            <p:ph sz="half" idx="2"/>
          </p:nvPr>
        </p:nvSpPr>
        <p:spPr>
          <a:xfrm>
            <a:off x="704056" y="2609850"/>
            <a:ext cx="6221609" cy="4741546"/>
          </a:xfrm>
        </p:spPr>
        <p:txBody>
          <a:bodyPr/>
          <a:lstStyle>
            <a:lvl1pPr>
              <a:defRPr sz="33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153017" y="1842136"/>
            <a:ext cx="6224053" cy="767714"/>
          </a:xfrm>
        </p:spPr>
        <p:txBody>
          <a:bodyPr anchor="b"/>
          <a:lstStyle>
            <a:lvl1pPr marL="0" indent="0">
              <a:buNone/>
              <a:defRPr sz="3300" b="1"/>
            </a:lvl1pPr>
            <a:lvl2pPr marL="637428" indent="0">
              <a:buNone/>
              <a:defRPr sz="2800" b="1"/>
            </a:lvl2pPr>
            <a:lvl3pPr marL="1274856" indent="0">
              <a:buNone/>
              <a:defRPr sz="2500" b="1"/>
            </a:lvl3pPr>
            <a:lvl4pPr marL="1912285" indent="0">
              <a:buNone/>
              <a:defRPr sz="2200" b="1"/>
            </a:lvl4pPr>
            <a:lvl5pPr marL="2549713" indent="0">
              <a:buNone/>
              <a:defRPr sz="2200" b="1"/>
            </a:lvl5pPr>
            <a:lvl6pPr marL="3187141" indent="0">
              <a:buNone/>
              <a:defRPr sz="2200" b="1"/>
            </a:lvl6pPr>
            <a:lvl7pPr marL="3824569" indent="0">
              <a:buNone/>
              <a:defRPr sz="2200" b="1"/>
            </a:lvl7pPr>
            <a:lvl8pPr marL="4461998" indent="0">
              <a:buNone/>
              <a:defRPr sz="2200" b="1"/>
            </a:lvl8pPr>
            <a:lvl9pPr marL="5099426" indent="0">
              <a:buNone/>
              <a:defRPr sz="2200" b="1"/>
            </a:lvl9pPr>
          </a:lstStyle>
          <a:p>
            <a:pPr lvl="0"/>
            <a:r>
              <a:rPr lang="en-US" smtClean="0"/>
              <a:t>Click to edit Master text styles</a:t>
            </a:r>
          </a:p>
        </p:txBody>
      </p:sp>
      <p:sp>
        <p:nvSpPr>
          <p:cNvPr id="6" name="Content Placeholder 5"/>
          <p:cNvSpPr>
            <a:spLocks noGrp="1"/>
          </p:cNvSpPr>
          <p:nvPr>
            <p:ph sz="quarter" idx="4"/>
          </p:nvPr>
        </p:nvSpPr>
        <p:spPr>
          <a:xfrm>
            <a:off x="7153017" y="2609850"/>
            <a:ext cx="6224053" cy="4741546"/>
          </a:xfrm>
        </p:spPr>
        <p:txBody>
          <a:bodyPr/>
          <a:lstStyle>
            <a:lvl1pPr>
              <a:defRPr sz="33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E36884-9271-42A2-84D8-631DD3B068D1}" type="datetimeFigureOut">
              <a:rPr lang="en-US" smtClean="0"/>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2542025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E36884-9271-42A2-84D8-631DD3B068D1}" type="datetimeFigureOut">
              <a:rPr lang="en-US" smtClean="0"/>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407218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E36884-9271-42A2-84D8-631DD3B068D1}" type="datetimeFigureOut">
              <a:rPr lang="en-US" smtClean="0"/>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249221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4057" y="327660"/>
            <a:ext cx="4632593" cy="1394460"/>
          </a:xfrm>
        </p:spPr>
        <p:txBody>
          <a:bodyPr anchor="b"/>
          <a:lstStyle>
            <a:lvl1pPr algn="l">
              <a:defRPr sz="2800" b="1"/>
            </a:lvl1pPr>
          </a:lstStyle>
          <a:p>
            <a:r>
              <a:rPr lang="en-US" smtClean="0"/>
              <a:t>Click to edit Master title style</a:t>
            </a:r>
            <a:endParaRPr lang="en-US"/>
          </a:p>
        </p:txBody>
      </p:sp>
      <p:sp>
        <p:nvSpPr>
          <p:cNvPr id="3" name="Content Placeholder 2"/>
          <p:cNvSpPr>
            <a:spLocks noGrp="1"/>
          </p:cNvSpPr>
          <p:nvPr>
            <p:ph idx="1"/>
          </p:nvPr>
        </p:nvSpPr>
        <p:spPr>
          <a:xfrm>
            <a:off x="5505329" y="327660"/>
            <a:ext cx="7871740" cy="7023736"/>
          </a:xfrm>
        </p:spPr>
        <p:txBody>
          <a:bodyPr/>
          <a:lstStyle>
            <a:lvl1pPr>
              <a:defRPr sz="4500"/>
            </a:lvl1pPr>
            <a:lvl2pPr>
              <a:defRPr sz="3900"/>
            </a:lvl2pPr>
            <a:lvl3pPr>
              <a:defRPr sz="33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04057" y="1722120"/>
            <a:ext cx="4632593" cy="5629276"/>
          </a:xfrm>
        </p:spPr>
        <p:txBody>
          <a:bodyPr/>
          <a:lstStyle>
            <a:lvl1pPr marL="0" indent="0">
              <a:buNone/>
              <a:defRPr sz="2000"/>
            </a:lvl1pPr>
            <a:lvl2pPr marL="637428" indent="0">
              <a:buNone/>
              <a:defRPr sz="1700"/>
            </a:lvl2pPr>
            <a:lvl3pPr marL="1274856" indent="0">
              <a:buNone/>
              <a:defRPr sz="1400"/>
            </a:lvl3pPr>
            <a:lvl4pPr marL="1912285" indent="0">
              <a:buNone/>
              <a:defRPr sz="1300"/>
            </a:lvl4pPr>
            <a:lvl5pPr marL="2549713" indent="0">
              <a:buNone/>
              <a:defRPr sz="1300"/>
            </a:lvl5pPr>
            <a:lvl6pPr marL="3187141" indent="0">
              <a:buNone/>
              <a:defRPr sz="1300"/>
            </a:lvl6pPr>
            <a:lvl7pPr marL="3824569" indent="0">
              <a:buNone/>
              <a:defRPr sz="1300"/>
            </a:lvl7pPr>
            <a:lvl8pPr marL="4461998" indent="0">
              <a:buNone/>
              <a:defRPr sz="1300"/>
            </a:lvl8pPr>
            <a:lvl9pPr marL="5099426"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E36884-9271-42A2-84D8-631DD3B068D1}"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1023636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59999" y="5760720"/>
            <a:ext cx="8448675" cy="680086"/>
          </a:xfrm>
        </p:spPr>
        <p:txBody>
          <a:bodyPr anchor="b"/>
          <a:lstStyle>
            <a:lvl1pPr algn="l">
              <a:defRPr sz="2800" b="1"/>
            </a:lvl1pPr>
          </a:lstStyle>
          <a:p>
            <a:r>
              <a:rPr lang="en-US" smtClean="0"/>
              <a:t>Click to edit Master title style</a:t>
            </a:r>
            <a:endParaRPr lang="en-US"/>
          </a:p>
        </p:txBody>
      </p:sp>
      <p:sp>
        <p:nvSpPr>
          <p:cNvPr id="3" name="Picture Placeholder 2"/>
          <p:cNvSpPr>
            <a:spLocks noGrp="1"/>
          </p:cNvSpPr>
          <p:nvPr>
            <p:ph type="pic" idx="1"/>
          </p:nvPr>
        </p:nvSpPr>
        <p:spPr>
          <a:xfrm>
            <a:off x="2759999" y="735330"/>
            <a:ext cx="8448675" cy="4937760"/>
          </a:xfrm>
        </p:spPr>
        <p:txBody>
          <a:bodyPr/>
          <a:lstStyle>
            <a:lvl1pPr marL="0" indent="0">
              <a:buNone/>
              <a:defRPr sz="4500"/>
            </a:lvl1pPr>
            <a:lvl2pPr marL="637428" indent="0">
              <a:buNone/>
              <a:defRPr sz="3900"/>
            </a:lvl2pPr>
            <a:lvl3pPr marL="1274856" indent="0">
              <a:buNone/>
              <a:defRPr sz="3300"/>
            </a:lvl3pPr>
            <a:lvl4pPr marL="1912285" indent="0">
              <a:buNone/>
              <a:defRPr sz="2800"/>
            </a:lvl4pPr>
            <a:lvl5pPr marL="2549713" indent="0">
              <a:buNone/>
              <a:defRPr sz="2800"/>
            </a:lvl5pPr>
            <a:lvl6pPr marL="3187141" indent="0">
              <a:buNone/>
              <a:defRPr sz="2800"/>
            </a:lvl6pPr>
            <a:lvl7pPr marL="3824569" indent="0">
              <a:buNone/>
              <a:defRPr sz="2800"/>
            </a:lvl7pPr>
            <a:lvl8pPr marL="4461998" indent="0">
              <a:buNone/>
              <a:defRPr sz="2800"/>
            </a:lvl8pPr>
            <a:lvl9pPr marL="5099426" indent="0">
              <a:buNone/>
              <a:defRPr sz="2800"/>
            </a:lvl9pPr>
          </a:lstStyle>
          <a:p>
            <a:r>
              <a:rPr lang="en-US" smtClean="0"/>
              <a:t>Click icon to add picture</a:t>
            </a:r>
            <a:endParaRPr lang="en-US"/>
          </a:p>
        </p:txBody>
      </p:sp>
      <p:sp>
        <p:nvSpPr>
          <p:cNvPr id="4" name="Text Placeholder 3"/>
          <p:cNvSpPr>
            <a:spLocks noGrp="1"/>
          </p:cNvSpPr>
          <p:nvPr>
            <p:ph type="body" sz="half" idx="2"/>
          </p:nvPr>
        </p:nvSpPr>
        <p:spPr>
          <a:xfrm>
            <a:off x="2759999" y="6440806"/>
            <a:ext cx="8448675" cy="965834"/>
          </a:xfrm>
        </p:spPr>
        <p:txBody>
          <a:bodyPr/>
          <a:lstStyle>
            <a:lvl1pPr marL="0" indent="0">
              <a:buNone/>
              <a:defRPr sz="2000"/>
            </a:lvl1pPr>
            <a:lvl2pPr marL="637428" indent="0">
              <a:buNone/>
              <a:defRPr sz="1700"/>
            </a:lvl2pPr>
            <a:lvl3pPr marL="1274856" indent="0">
              <a:buNone/>
              <a:defRPr sz="1400"/>
            </a:lvl3pPr>
            <a:lvl4pPr marL="1912285" indent="0">
              <a:buNone/>
              <a:defRPr sz="1300"/>
            </a:lvl4pPr>
            <a:lvl5pPr marL="2549713" indent="0">
              <a:buNone/>
              <a:defRPr sz="1300"/>
            </a:lvl5pPr>
            <a:lvl6pPr marL="3187141" indent="0">
              <a:buNone/>
              <a:defRPr sz="1300"/>
            </a:lvl6pPr>
            <a:lvl7pPr marL="3824569" indent="0">
              <a:buNone/>
              <a:defRPr sz="1300"/>
            </a:lvl7pPr>
            <a:lvl8pPr marL="4461998" indent="0">
              <a:buNone/>
              <a:defRPr sz="1300"/>
            </a:lvl8pPr>
            <a:lvl9pPr marL="5099426"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E36884-9271-42A2-84D8-631DD3B068D1}"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827720-5571-44C1-8B85-FF6C088E0511}" type="slidenum">
              <a:rPr lang="en-US" smtClean="0"/>
              <a:t>‹#›</a:t>
            </a:fld>
            <a:endParaRPr lang="en-US"/>
          </a:p>
        </p:txBody>
      </p:sp>
    </p:spTree>
    <p:extLst>
      <p:ext uri="{BB962C8B-B14F-4D97-AF65-F5344CB8AC3E}">
        <p14:creationId xmlns:p14="http://schemas.microsoft.com/office/powerpoint/2010/main" val="3934644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4056" y="329566"/>
            <a:ext cx="12673013" cy="1371600"/>
          </a:xfrm>
          <a:prstGeom prst="rect">
            <a:avLst/>
          </a:prstGeom>
        </p:spPr>
        <p:txBody>
          <a:bodyPr vert="horz" lIns="127486" tIns="63743" rIns="127486" bIns="6374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704056" y="1920240"/>
            <a:ext cx="12673013" cy="5431156"/>
          </a:xfrm>
          <a:prstGeom prst="rect">
            <a:avLst/>
          </a:prstGeom>
        </p:spPr>
        <p:txBody>
          <a:bodyPr vert="horz" lIns="127486" tIns="63743" rIns="127486" bIns="6374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704056" y="7627621"/>
            <a:ext cx="3285596" cy="438150"/>
          </a:xfrm>
          <a:prstGeom prst="rect">
            <a:avLst/>
          </a:prstGeom>
        </p:spPr>
        <p:txBody>
          <a:bodyPr vert="horz" lIns="127486" tIns="63743" rIns="127486" bIns="63743" rtlCol="0" anchor="ctr"/>
          <a:lstStyle>
            <a:lvl1pPr algn="l">
              <a:defRPr sz="1700">
                <a:solidFill>
                  <a:schemeClr val="tx1">
                    <a:tint val="75000"/>
                  </a:schemeClr>
                </a:solidFill>
              </a:defRPr>
            </a:lvl1pPr>
          </a:lstStyle>
          <a:p>
            <a:fld id="{50E36884-9271-42A2-84D8-631DD3B068D1}" type="datetimeFigureOut">
              <a:rPr lang="en-US" smtClean="0"/>
              <a:t>8/25/2026</a:t>
            </a:fld>
            <a:endParaRPr lang="en-US"/>
          </a:p>
        </p:txBody>
      </p:sp>
      <p:sp>
        <p:nvSpPr>
          <p:cNvPr id="5" name="Footer Placeholder 4"/>
          <p:cNvSpPr>
            <a:spLocks noGrp="1"/>
          </p:cNvSpPr>
          <p:nvPr>
            <p:ph type="ftr" sz="quarter" idx="3"/>
          </p:nvPr>
        </p:nvSpPr>
        <p:spPr>
          <a:xfrm>
            <a:off x="4811051" y="7627621"/>
            <a:ext cx="4459023" cy="438150"/>
          </a:xfrm>
          <a:prstGeom prst="rect">
            <a:avLst/>
          </a:prstGeom>
        </p:spPr>
        <p:txBody>
          <a:bodyPr vert="horz" lIns="127486" tIns="63743" rIns="127486" bIns="63743" rtlCol="0" anchor="ctr"/>
          <a:lstStyle>
            <a:lvl1pPr algn="ctr">
              <a:defRPr sz="17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091473" y="7627621"/>
            <a:ext cx="3285596" cy="438150"/>
          </a:xfrm>
          <a:prstGeom prst="rect">
            <a:avLst/>
          </a:prstGeom>
        </p:spPr>
        <p:txBody>
          <a:bodyPr vert="horz" lIns="127486" tIns="63743" rIns="127486" bIns="63743" rtlCol="0" anchor="ctr"/>
          <a:lstStyle>
            <a:lvl1pPr algn="r">
              <a:defRPr sz="1700">
                <a:solidFill>
                  <a:schemeClr val="tx1">
                    <a:tint val="75000"/>
                  </a:schemeClr>
                </a:solidFill>
              </a:defRPr>
            </a:lvl1pPr>
          </a:lstStyle>
          <a:p>
            <a:fld id="{C7827720-5571-44C1-8B85-FF6C088E0511}" type="slidenum">
              <a:rPr lang="en-US" smtClean="0"/>
              <a:t>‹#›</a:t>
            </a:fld>
            <a:endParaRPr lang="en-US"/>
          </a:p>
        </p:txBody>
      </p:sp>
    </p:spTree>
    <p:extLst>
      <p:ext uri="{BB962C8B-B14F-4D97-AF65-F5344CB8AC3E}">
        <p14:creationId xmlns:p14="http://schemas.microsoft.com/office/powerpoint/2010/main" val="2732707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4856" rtl="0" eaLnBrk="1" latinLnBrk="0" hangingPunct="1">
        <a:spcBef>
          <a:spcPct val="0"/>
        </a:spcBef>
        <a:buNone/>
        <a:defRPr sz="6100" kern="1200">
          <a:solidFill>
            <a:schemeClr val="tx1"/>
          </a:solidFill>
          <a:latin typeface="+mj-lt"/>
          <a:ea typeface="+mj-ea"/>
          <a:cs typeface="+mj-cs"/>
        </a:defRPr>
      </a:lvl1pPr>
    </p:titleStyle>
    <p:bodyStyle>
      <a:lvl1pPr marL="478071" indent="-478071" algn="l" defTabSz="1274856" rtl="0" eaLnBrk="1" latinLnBrk="0" hangingPunct="1">
        <a:spcBef>
          <a:spcPct val="20000"/>
        </a:spcBef>
        <a:buFont typeface="Arial" pitchFamily="34" charset="0"/>
        <a:buChar char="•"/>
        <a:defRPr sz="4500" kern="1200">
          <a:solidFill>
            <a:schemeClr val="tx1"/>
          </a:solidFill>
          <a:latin typeface="+mn-lt"/>
          <a:ea typeface="+mn-ea"/>
          <a:cs typeface="+mn-cs"/>
        </a:defRPr>
      </a:lvl1pPr>
      <a:lvl2pPr marL="1035821" indent="-398393" algn="l" defTabSz="1274856" rtl="0" eaLnBrk="1" latinLnBrk="0" hangingPunct="1">
        <a:spcBef>
          <a:spcPct val="20000"/>
        </a:spcBef>
        <a:buFont typeface="Arial" pitchFamily="34" charset="0"/>
        <a:buChar char="–"/>
        <a:defRPr sz="3900" kern="1200">
          <a:solidFill>
            <a:schemeClr val="tx1"/>
          </a:solidFill>
          <a:latin typeface="+mn-lt"/>
          <a:ea typeface="+mn-ea"/>
          <a:cs typeface="+mn-cs"/>
        </a:defRPr>
      </a:lvl2pPr>
      <a:lvl3pPr marL="1593571" indent="-318714" algn="l" defTabSz="1274856" rtl="0" eaLnBrk="1" latinLnBrk="0" hangingPunct="1">
        <a:spcBef>
          <a:spcPct val="20000"/>
        </a:spcBef>
        <a:buFont typeface="Arial" pitchFamily="34" charset="0"/>
        <a:buChar char="•"/>
        <a:defRPr sz="3300" kern="1200">
          <a:solidFill>
            <a:schemeClr val="tx1"/>
          </a:solidFill>
          <a:latin typeface="+mn-lt"/>
          <a:ea typeface="+mn-ea"/>
          <a:cs typeface="+mn-cs"/>
        </a:defRPr>
      </a:lvl3pPr>
      <a:lvl4pPr marL="2230999" indent="-318714" algn="l" defTabSz="1274856" rtl="0" eaLnBrk="1" latinLnBrk="0" hangingPunct="1">
        <a:spcBef>
          <a:spcPct val="20000"/>
        </a:spcBef>
        <a:buFont typeface="Arial" pitchFamily="34" charset="0"/>
        <a:buChar char="–"/>
        <a:defRPr sz="2800" kern="1200">
          <a:solidFill>
            <a:schemeClr val="tx1"/>
          </a:solidFill>
          <a:latin typeface="+mn-lt"/>
          <a:ea typeface="+mn-ea"/>
          <a:cs typeface="+mn-cs"/>
        </a:defRPr>
      </a:lvl4pPr>
      <a:lvl5pPr marL="2868427" indent="-318714" algn="l" defTabSz="1274856" rtl="0" eaLnBrk="1" latinLnBrk="0" hangingPunct="1">
        <a:spcBef>
          <a:spcPct val="20000"/>
        </a:spcBef>
        <a:buFont typeface="Arial" pitchFamily="34" charset="0"/>
        <a:buChar char="»"/>
        <a:defRPr sz="2800" kern="1200">
          <a:solidFill>
            <a:schemeClr val="tx1"/>
          </a:solidFill>
          <a:latin typeface="+mn-lt"/>
          <a:ea typeface="+mn-ea"/>
          <a:cs typeface="+mn-cs"/>
        </a:defRPr>
      </a:lvl5pPr>
      <a:lvl6pPr marL="3505855" indent="-318714" algn="l" defTabSz="1274856"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43284" indent="-318714" algn="l" defTabSz="1274856"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780712" indent="-318714" algn="l" defTabSz="1274856"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18140" indent="-318714" algn="l" defTabSz="1274856"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74856" rtl="0" eaLnBrk="1" latinLnBrk="0" hangingPunct="1">
        <a:defRPr sz="2500" kern="1200">
          <a:solidFill>
            <a:schemeClr val="tx1"/>
          </a:solidFill>
          <a:latin typeface="+mn-lt"/>
          <a:ea typeface="+mn-ea"/>
          <a:cs typeface="+mn-cs"/>
        </a:defRPr>
      </a:lvl1pPr>
      <a:lvl2pPr marL="637428" algn="l" defTabSz="1274856" rtl="0" eaLnBrk="1" latinLnBrk="0" hangingPunct="1">
        <a:defRPr sz="2500" kern="1200">
          <a:solidFill>
            <a:schemeClr val="tx1"/>
          </a:solidFill>
          <a:latin typeface="+mn-lt"/>
          <a:ea typeface="+mn-ea"/>
          <a:cs typeface="+mn-cs"/>
        </a:defRPr>
      </a:lvl2pPr>
      <a:lvl3pPr marL="1274856" algn="l" defTabSz="1274856" rtl="0" eaLnBrk="1" latinLnBrk="0" hangingPunct="1">
        <a:defRPr sz="2500" kern="1200">
          <a:solidFill>
            <a:schemeClr val="tx1"/>
          </a:solidFill>
          <a:latin typeface="+mn-lt"/>
          <a:ea typeface="+mn-ea"/>
          <a:cs typeface="+mn-cs"/>
        </a:defRPr>
      </a:lvl3pPr>
      <a:lvl4pPr marL="1912285" algn="l" defTabSz="1274856" rtl="0" eaLnBrk="1" latinLnBrk="0" hangingPunct="1">
        <a:defRPr sz="2500" kern="1200">
          <a:solidFill>
            <a:schemeClr val="tx1"/>
          </a:solidFill>
          <a:latin typeface="+mn-lt"/>
          <a:ea typeface="+mn-ea"/>
          <a:cs typeface="+mn-cs"/>
        </a:defRPr>
      </a:lvl4pPr>
      <a:lvl5pPr marL="2549713" algn="l" defTabSz="1274856" rtl="0" eaLnBrk="1" latinLnBrk="0" hangingPunct="1">
        <a:defRPr sz="2500" kern="1200">
          <a:solidFill>
            <a:schemeClr val="tx1"/>
          </a:solidFill>
          <a:latin typeface="+mn-lt"/>
          <a:ea typeface="+mn-ea"/>
          <a:cs typeface="+mn-cs"/>
        </a:defRPr>
      </a:lvl5pPr>
      <a:lvl6pPr marL="3187141" algn="l" defTabSz="1274856" rtl="0" eaLnBrk="1" latinLnBrk="0" hangingPunct="1">
        <a:defRPr sz="2500" kern="1200">
          <a:solidFill>
            <a:schemeClr val="tx1"/>
          </a:solidFill>
          <a:latin typeface="+mn-lt"/>
          <a:ea typeface="+mn-ea"/>
          <a:cs typeface="+mn-cs"/>
        </a:defRPr>
      </a:lvl6pPr>
      <a:lvl7pPr marL="3824569" algn="l" defTabSz="1274856" rtl="0" eaLnBrk="1" latinLnBrk="0" hangingPunct="1">
        <a:defRPr sz="2500" kern="1200">
          <a:solidFill>
            <a:schemeClr val="tx1"/>
          </a:solidFill>
          <a:latin typeface="+mn-lt"/>
          <a:ea typeface="+mn-ea"/>
          <a:cs typeface="+mn-cs"/>
        </a:defRPr>
      </a:lvl7pPr>
      <a:lvl8pPr marL="4461998" algn="l" defTabSz="1274856" rtl="0" eaLnBrk="1" latinLnBrk="0" hangingPunct="1">
        <a:defRPr sz="2500" kern="1200">
          <a:solidFill>
            <a:schemeClr val="tx1"/>
          </a:solidFill>
          <a:latin typeface="+mn-lt"/>
          <a:ea typeface="+mn-ea"/>
          <a:cs typeface="+mn-cs"/>
        </a:defRPr>
      </a:lvl8pPr>
      <a:lvl9pPr marL="5099426" algn="l" defTabSz="1274856"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nasrindakua@gmail.com"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 7"/>
          <p:cNvGrpSpPr/>
          <p:nvPr/>
        </p:nvGrpSpPr>
        <p:grpSpPr>
          <a:xfrm>
            <a:off x="-234685" y="244244"/>
            <a:ext cx="14590446" cy="7070956"/>
            <a:chOff x="-234685" y="244244"/>
            <a:chExt cx="14590446" cy="7070956"/>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158" y="2095500"/>
              <a:ext cx="14141603" cy="5219700"/>
            </a:xfrm>
            <a:prstGeom prst="rect">
              <a:avLst/>
            </a:prstGeom>
          </p:spPr>
        </p:pic>
        <p:sp>
          <p:nvSpPr>
            <p:cNvPr id="6" name="TextBox 1">
              <a:extLst>
                <a:ext uri="{FF2B5EF4-FFF2-40B4-BE49-F238E27FC236}">
                  <a16:creationId xmlns:a16="http://schemas.microsoft.com/office/drawing/2014/main" xmlns="" id="{8E457F3A-3CDA-42B0-B036-2A898D239837}"/>
                </a:ext>
              </a:extLst>
            </p:cNvPr>
            <p:cNvSpPr txBox="1"/>
            <p:nvPr/>
          </p:nvSpPr>
          <p:spPr>
            <a:xfrm>
              <a:off x="-234685" y="244244"/>
              <a:ext cx="13940787" cy="1421393"/>
            </a:xfrm>
            <a:prstGeom prst="rect">
              <a:avLst/>
            </a:prstGeom>
            <a:noFill/>
          </p:spPr>
          <p:txBody>
            <a:bodyPr wrap="square" lIns="127486" tIns="63743" rIns="127486" bIns="63743"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MA" sz="8400" b="1" dirty="0">
                  <a:ln>
                    <a:solidFill>
                      <a:sysClr val="windowText" lastClr="000000"/>
                    </a:solidFill>
                  </a:ln>
                  <a:blipFill dpi="0" rotWithShape="1">
                    <a:blip r:embed="rId3">
                      <a:extLst>
                        <a:ext uri="{28A0092B-C50C-407E-A947-70E740481C1C}">
                          <a14:useLocalDpi xmlns:a14="http://schemas.microsoft.com/office/drawing/2010/main" val="0"/>
                        </a:ext>
                      </a:extLst>
                    </a:blip>
                    <a:srcRect/>
                    <a:stretch>
                      <a:fillRect/>
                    </a:stretch>
                  </a:blipFill>
                  <a:effectLst>
                    <a:outerShdw blurRad="38100" dist="38100" dir="2700000" algn="tl">
                      <a:srgbClr val="000000">
                        <a:alpha val="43137"/>
                      </a:srgbClr>
                    </a:outerShdw>
                  </a:effectLst>
                  <a:latin typeface="NikoshBAN" panose="02000000000000000000" pitchFamily="2" charset="0"/>
                </a:rPr>
                <a:t>السلام عليكم ورحمة الله وبركاته</a:t>
              </a:r>
              <a:endParaRPr lang="en-US" sz="8400" b="1" dirty="0">
                <a:ln>
                  <a:solidFill>
                    <a:sysClr val="windowText" lastClr="000000"/>
                  </a:solidFill>
                </a:ln>
                <a:blipFill dpi="0" rotWithShape="1">
                  <a:blip r:embed="rId3">
                    <a:extLst>
                      <a:ext uri="{28A0092B-C50C-407E-A947-70E740481C1C}">
                        <a14:useLocalDpi xmlns:a14="http://schemas.microsoft.com/office/drawing/2010/main" val="0"/>
                      </a:ext>
                    </a:extLst>
                  </a:blip>
                  <a:srcRect/>
                  <a:stretch>
                    <a:fillRect/>
                  </a:stretch>
                </a:blipFill>
                <a:effectLst>
                  <a:outerShdw blurRad="38100" dist="38100" dir="2700000" algn="tl">
                    <a:srgbClr val="000000">
                      <a:alpha val="43137"/>
                    </a:srgbClr>
                  </a:outerShdw>
                </a:effectLst>
                <a:latin typeface="NikoshBAN" panose="02000000000000000000" pitchFamily="2" charset="0"/>
              </a:endParaRPr>
            </a:p>
          </p:txBody>
        </p:sp>
      </p:grpSp>
      <p:sp>
        <p:nvSpPr>
          <p:cNvPr id="7" name="Rectangle 6"/>
          <p:cNvSpPr/>
          <p:nvPr/>
        </p:nvSpPr>
        <p:spPr>
          <a:xfrm>
            <a:off x="3848539" y="1447800"/>
            <a:ext cx="5774338" cy="923330"/>
          </a:xfrm>
          <a:prstGeom prst="rect">
            <a:avLst/>
          </a:prstGeom>
          <a:solidFill>
            <a:schemeClr val="bg1"/>
          </a:solidFill>
          <a:ln w="76200">
            <a:solidFill>
              <a:schemeClr val="accent6">
                <a:lumMod val="50000"/>
              </a:schemeClr>
            </a:solidFill>
          </a:ln>
        </p:spPr>
        <p:txBody>
          <a:bodyPr wrap="none">
            <a:spAutoFit/>
          </a:bodyPr>
          <a:lstStyle/>
          <a:p>
            <a:r>
              <a:rPr lang="ar-SA" sz="5400" b="1" dirty="0">
                <a:solidFill>
                  <a:schemeClr val="accent2">
                    <a:lumMod val="75000"/>
                  </a:schemeClr>
                </a:solidFill>
                <a:latin typeface="NikoshBAN" pitchFamily="2" charset="0"/>
              </a:rPr>
              <a:t>مَرْحَبًا بِكُمْ فِي دَرْسِ الْيَوْمِ</a:t>
            </a:r>
            <a:endParaRPr lang="en-US" sz="5400" b="1" dirty="0">
              <a:solidFill>
                <a:schemeClr val="accent2">
                  <a:lumMod val="75000"/>
                </a:schemeClr>
              </a:solidFill>
              <a:latin typeface="NikoshBAN" pitchFamily="2" charset="0"/>
              <a:cs typeface="NikoshBAN" pitchFamily="2" charset="0"/>
            </a:endParaRPr>
          </a:p>
        </p:txBody>
      </p:sp>
      <p:sp>
        <p:nvSpPr>
          <p:cNvPr id="9" name="Rectangle 8"/>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20870364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solidFill>
            <a:schemeClr val="accent1">
              <a:lumMod val="40000"/>
              <a:lumOff val="60000"/>
            </a:schemeClr>
          </a:solid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Rectangle 4"/>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6" name="Rectangle 5"/>
          <p:cNvSpPr/>
          <p:nvPr/>
        </p:nvSpPr>
        <p:spPr>
          <a:xfrm>
            <a:off x="1858962" y="381000"/>
            <a:ext cx="10058400" cy="584775"/>
          </a:xfrm>
          <a:prstGeom prst="rect">
            <a:avLst/>
          </a:prstGeom>
          <a:solidFill>
            <a:srgbClr val="FF0000"/>
          </a:solidFill>
          <a:ln w="76200">
            <a:solidFill>
              <a:srgbClr val="FFFF00"/>
            </a:solidFill>
          </a:ln>
        </p:spPr>
        <p:txBody>
          <a:bodyPr wrap="square">
            <a:spAutoFit/>
          </a:bodyPr>
          <a:lstStyle/>
          <a:p>
            <a:r>
              <a:rPr lang="ar-SA" sz="3200" dirty="0">
                <a:solidFill>
                  <a:srgbClr val="FFFF00"/>
                </a:solidFill>
                <a:latin typeface="Traditional Arabic" pitchFamily="18" charset="-78"/>
                <a:cs typeface="Traditional Arabic" pitchFamily="18" charset="-78"/>
              </a:rPr>
              <a:t>أُكْتُبْ (صَحِيحٌ) إِذَا كَانَتِ الْعِبَارَةُ صَحِيحَةً أَوْ (خَطَأٌ) إِذَا كَانَتِ الْعِبَارَةُ خَاطِئَةً مَعَ تَصْحِيحِ الْخَطَإِ</a:t>
            </a:r>
            <a:endParaRPr lang="en-US" sz="3200" dirty="0">
              <a:solidFill>
                <a:srgbClr val="FFFF00"/>
              </a:solidFill>
              <a:latin typeface="Traditional Arabic" pitchFamily="18" charset="-78"/>
              <a:cs typeface="Traditional Arabic" pitchFamily="18" charset="-78"/>
            </a:endParaRPr>
          </a:p>
        </p:txBody>
      </p:sp>
      <p:sp>
        <p:nvSpPr>
          <p:cNvPr id="7" name="Rectangle 6"/>
          <p:cNvSpPr/>
          <p:nvPr/>
        </p:nvSpPr>
        <p:spPr>
          <a:xfrm>
            <a:off x="373705" y="1244025"/>
            <a:ext cx="9310687" cy="584775"/>
          </a:xfrm>
          <a:prstGeom prst="rect">
            <a:avLst/>
          </a:prstGeom>
          <a:solidFill>
            <a:srgbClr val="00B0F0"/>
          </a:solidFill>
          <a:ln w="76200">
            <a:solidFill>
              <a:srgbClr val="002060"/>
            </a:solidFill>
          </a:ln>
        </p:spPr>
        <p:txBody>
          <a:bodyPr wrap="square">
            <a:spAutoFit/>
          </a:bodyPr>
          <a:lstStyle/>
          <a:p>
            <a:r>
              <a:rPr lang="bn-BD" sz="3200" dirty="0">
                <a:latin typeface="NikoshBAN" pitchFamily="2" charset="0"/>
                <a:cs typeface="NikoshBAN" pitchFamily="2" charset="0"/>
              </a:rPr>
              <a:t>১</a:t>
            </a:r>
            <a:r>
              <a:rPr lang="bn-BD" sz="3200" dirty="0" smtClean="0">
                <a:latin typeface="NikoshBAN" pitchFamily="2" charset="0"/>
                <a:cs typeface="NikoshBAN" pitchFamily="2" charset="0"/>
              </a:rPr>
              <a:t>।</a:t>
            </a:r>
            <a:r>
              <a:rPr lang="en-US" sz="3200" dirty="0" smtClean="0">
                <a:latin typeface="NikoshBAN" pitchFamily="2" charset="0"/>
                <a:cs typeface="NikoshBAN" pitchFamily="2" charset="0"/>
              </a:rPr>
              <a:t> </a:t>
            </a:r>
            <a:r>
              <a:rPr lang="ar-SA" sz="3200" b="1" dirty="0" smtClean="0">
                <a:latin typeface="Traditional Arabic" pitchFamily="18" charset="-78"/>
                <a:cs typeface="Traditional Arabic" pitchFamily="18" charset="-78"/>
              </a:rPr>
              <a:t>كَانَ </a:t>
            </a:r>
            <a:r>
              <a:rPr lang="ar-SA" sz="3200" b="1" dirty="0">
                <a:latin typeface="Traditional Arabic" pitchFamily="18" charset="-78"/>
                <a:cs typeface="Traditional Arabic" pitchFamily="18" charset="-78"/>
              </a:rPr>
              <a:t>عُمَرُ بْنُ الْخَطَّابِ رَضِيَ اللَّهُ عَنْهُ مِثَالًا لِلشَّجَاعَةِ وَالشَّهَامَةِ وَالْعَدْلِ وَالْإِنْصَافِ</a:t>
            </a:r>
            <a:endParaRPr lang="en-US" sz="3200" dirty="0">
              <a:latin typeface="Traditional Arabic" pitchFamily="18" charset="-78"/>
              <a:cs typeface="Traditional Arabic" pitchFamily="18" charset="-78"/>
            </a:endParaRPr>
          </a:p>
        </p:txBody>
      </p:sp>
      <p:sp>
        <p:nvSpPr>
          <p:cNvPr id="8" name="Rectangle 7"/>
          <p:cNvSpPr/>
          <p:nvPr/>
        </p:nvSpPr>
        <p:spPr>
          <a:xfrm>
            <a:off x="387538" y="4368225"/>
            <a:ext cx="922047" cy="584775"/>
          </a:xfrm>
          <a:prstGeom prst="rect">
            <a:avLst/>
          </a:prstGeom>
          <a:solidFill>
            <a:srgbClr val="FFFF00"/>
          </a:solidFill>
          <a:ln w="76200">
            <a:solidFill>
              <a:srgbClr val="92D050"/>
            </a:solidFill>
          </a:ln>
        </p:spPr>
        <p:txBody>
          <a:bodyPr wrap="none">
            <a:spAutoFit/>
          </a:bodyPr>
          <a:lstStyle/>
          <a:p>
            <a:r>
              <a:rPr lang="ar-SA" sz="3200" dirty="0">
                <a:latin typeface="Traditional Arabic" pitchFamily="18" charset="-78"/>
                <a:cs typeface="Traditional Arabic" pitchFamily="18" charset="-78"/>
              </a:rPr>
              <a:t>صَحِيحٌ</a:t>
            </a:r>
            <a:endParaRPr lang="en-US" sz="3200" dirty="0">
              <a:latin typeface="Traditional Arabic" pitchFamily="18" charset="-78"/>
              <a:cs typeface="Traditional Arabic" pitchFamily="18" charset="-78"/>
            </a:endParaRPr>
          </a:p>
        </p:txBody>
      </p:sp>
      <p:sp>
        <p:nvSpPr>
          <p:cNvPr id="9" name="Rectangle 8"/>
          <p:cNvSpPr/>
          <p:nvPr/>
        </p:nvSpPr>
        <p:spPr>
          <a:xfrm>
            <a:off x="398424" y="2057400"/>
            <a:ext cx="7543799" cy="584775"/>
          </a:xfrm>
          <a:prstGeom prst="rect">
            <a:avLst/>
          </a:prstGeom>
          <a:solidFill>
            <a:srgbClr val="FFFF00"/>
          </a:solidFill>
          <a:ln w="76200">
            <a:solidFill>
              <a:srgbClr val="C00000"/>
            </a:solidFill>
          </a:ln>
        </p:spPr>
        <p:txBody>
          <a:bodyPr wrap="square">
            <a:spAutoFit/>
          </a:bodyPr>
          <a:lstStyle/>
          <a:p>
            <a:r>
              <a:rPr lang="bn-BD" sz="3200" dirty="0">
                <a:solidFill>
                  <a:srgbClr val="002060"/>
                </a:solidFill>
                <a:latin typeface="NikoshBAN" pitchFamily="2" charset="0"/>
                <a:cs typeface="NikoshBAN" pitchFamily="2" charset="0"/>
              </a:rPr>
              <a:t>২</a:t>
            </a:r>
            <a:r>
              <a:rPr lang="bn-BD" sz="3200" dirty="0" smtClean="0">
                <a:solidFill>
                  <a:srgbClr val="002060"/>
                </a:solidFill>
                <a:latin typeface="NikoshBAN" pitchFamily="2" charset="0"/>
                <a:cs typeface="NikoshBAN" pitchFamily="2" charset="0"/>
              </a:rPr>
              <a:t>।</a:t>
            </a:r>
            <a:r>
              <a:rPr lang="en-US" sz="3200" dirty="0" smtClean="0">
                <a:solidFill>
                  <a:srgbClr val="002060"/>
                </a:solidFill>
                <a:latin typeface="NikoshBAN" pitchFamily="2" charset="0"/>
                <a:cs typeface="NikoshBAN" pitchFamily="2" charset="0"/>
              </a:rPr>
              <a:t> </a:t>
            </a:r>
            <a:r>
              <a:rPr lang="ar-SA" sz="3200" b="1" dirty="0" smtClean="0">
                <a:solidFill>
                  <a:srgbClr val="002060"/>
                </a:solidFill>
                <a:latin typeface="Traditional Arabic" pitchFamily="18" charset="-78"/>
                <a:cs typeface="Traditional Arabic" pitchFamily="18" charset="-78"/>
              </a:rPr>
              <a:t>لَمْ </a:t>
            </a:r>
            <a:r>
              <a:rPr lang="ar-SA" sz="3200" b="1" dirty="0">
                <a:solidFill>
                  <a:srgbClr val="002060"/>
                </a:solidFill>
                <a:latin typeface="Traditional Arabic" pitchFamily="18" charset="-78"/>
                <a:cs typeface="Traditional Arabic" pitchFamily="18" charset="-78"/>
              </a:rPr>
              <a:t>يُعْلِنْ عُمَرُ بْنُ الْخَطَّابِ رَضِيَ اللَّهُ عَنْهُ إِسْلَامَهُ أَمَامَ أَئِمَّةِ الْكُفَّارِ</a:t>
            </a:r>
            <a:endParaRPr lang="en-US" sz="3200" dirty="0">
              <a:solidFill>
                <a:srgbClr val="002060"/>
              </a:solidFill>
              <a:latin typeface="Traditional Arabic" pitchFamily="18" charset="-78"/>
              <a:cs typeface="Traditional Arabic" pitchFamily="18" charset="-78"/>
            </a:endParaRPr>
          </a:p>
        </p:txBody>
      </p:sp>
      <p:sp>
        <p:nvSpPr>
          <p:cNvPr id="11" name="Rectangle 10"/>
          <p:cNvSpPr/>
          <p:nvPr/>
        </p:nvSpPr>
        <p:spPr>
          <a:xfrm>
            <a:off x="12679362" y="2082225"/>
            <a:ext cx="649537" cy="584775"/>
          </a:xfrm>
          <a:prstGeom prst="rect">
            <a:avLst/>
          </a:prstGeom>
          <a:solidFill>
            <a:srgbClr val="00B050"/>
          </a:solidFill>
          <a:ln w="76200">
            <a:solidFill>
              <a:srgbClr val="0070C0"/>
            </a:solidFill>
          </a:ln>
        </p:spPr>
        <p:txBody>
          <a:bodyPr wrap="none">
            <a:spAutoFit/>
          </a:bodyPr>
          <a:lstStyle/>
          <a:p>
            <a:r>
              <a:rPr lang="ar-SA" sz="3200" b="1" dirty="0">
                <a:solidFill>
                  <a:srgbClr val="C00000"/>
                </a:solidFill>
                <a:latin typeface="Traditional Arabic" pitchFamily="18" charset="-78"/>
                <a:cs typeface="Traditional Arabic" pitchFamily="18" charset="-78"/>
              </a:rPr>
              <a:t>خَطَأٌ</a:t>
            </a:r>
            <a:endParaRPr lang="en-US" sz="3200" dirty="0">
              <a:solidFill>
                <a:srgbClr val="C00000"/>
              </a:solidFill>
              <a:latin typeface="Traditional Arabic" pitchFamily="18" charset="-78"/>
              <a:cs typeface="Traditional Arabic" pitchFamily="18" charset="-78"/>
            </a:endParaRPr>
          </a:p>
        </p:txBody>
      </p:sp>
      <p:sp>
        <p:nvSpPr>
          <p:cNvPr id="12" name="Rectangle 11"/>
          <p:cNvSpPr/>
          <p:nvPr/>
        </p:nvSpPr>
        <p:spPr>
          <a:xfrm>
            <a:off x="3254061" y="4368225"/>
            <a:ext cx="6537367" cy="584775"/>
          </a:xfrm>
          <a:prstGeom prst="rect">
            <a:avLst/>
          </a:prstGeom>
          <a:solidFill>
            <a:srgbClr val="92D050"/>
          </a:solidFill>
          <a:ln w="76200">
            <a:solidFill>
              <a:srgbClr val="0070C0"/>
            </a:solidFill>
          </a:ln>
        </p:spPr>
        <p:txBody>
          <a:bodyPr wrap="none">
            <a:spAutoFit/>
          </a:bodyPr>
          <a:lstStyle/>
          <a:p>
            <a:r>
              <a:rPr lang="ar-SA" dirty="0"/>
              <a:t>إِ</a:t>
            </a:r>
            <a:r>
              <a:rPr lang="ar-SA" sz="3200" dirty="0">
                <a:latin typeface="Traditional Arabic" pitchFamily="18" charset="-78"/>
                <a:cs typeface="Traditional Arabic" pitchFamily="18" charset="-78"/>
              </a:rPr>
              <a:t>نَّ عُمَرَ بْنَ الْخَطَّابِ رَضِيَ اللَّهُ عَنْهُ دَخَلَ فِي الْإِسْلَامِ بَعْدَ أُخْتِهِ</a:t>
            </a:r>
            <a:endParaRPr lang="en-US" sz="3200" dirty="0">
              <a:latin typeface="Traditional Arabic" pitchFamily="18" charset="-78"/>
              <a:cs typeface="Traditional Arabic" pitchFamily="18" charset="-78"/>
            </a:endParaRPr>
          </a:p>
        </p:txBody>
      </p:sp>
      <p:sp>
        <p:nvSpPr>
          <p:cNvPr id="13" name="Rectangle 12"/>
          <p:cNvSpPr/>
          <p:nvPr/>
        </p:nvSpPr>
        <p:spPr>
          <a:xfrm>
            <a:off x="460775" y="2819400"/>
            <a:ext cx="922047" cy="584775"/>
          </a:xfrm>
          <a:prstGeom prst="rect">
            <a:avLst/>
          </a:prstGeom>
          <a:solidFill>
            <a:srgbClr val="FFFF00"/>
          </a:solidFill>
          <a:ln w="76200">
            <a:solidFill>
              <a:srgbClr val="92D050"/>
            </a:solidFill>
          </a:ln>
        </p:spPr>
        <p:txBody>
          <a:bodyPr wrap="none">
            <a:spAutoFit/>
          </a:bodyPr>
          <a:lstStyle/>
          <a:p>
            <a:r>
              <a:rPr lang="ar-SA" sz="3200" dirty="0">
                <a:latin typeface="Traditional Arabic" pitchFamily="18" charset="-78"/>
                <a:cs typeface="Traditional Arabic" pitchFamily="18" charset="-78"/>
              </a:rPr>
              <a:t>صَحِيحٌ</a:t>
            </a:r>
            <a:endParaRPr lang="en-US" sz="3200" dirty="0">
              <a:latin typeface="Traditional Arabic" pitchFamily="18" charset="-78"/>
              <a:cs typeface="Traditional Arabic" pitchFamily="18" charset="-78"/>
            </a:endParaRPr>
          </a:p>
        </p:txBody>
      </p:sp>
      <p:sp>
        <p:nvSpPr>
          <p:cNvPr id="14" name="Rectangle 13"/>
          <p:cNvSpPr/>
          <p:nvPr/>
        </p:nvSpPr>
        <p:spPr>
          <a:xfrm>
            <a:off x="3326916" y="2895600"/>
            <a:ext cx="6293711" cy="477054"/>
          </a:xfrm>
          <a:prstGeom prst="rect">
            <a:avLst/>
          </a:prstGeom>
          <a:solidFill>
            <a:srgbClr val="92D050"/>
          </a:solidFill>
          <a:ln w="76200">
            <a:solidFill>
              <a:schemeClr val="tx1"/>
            </a:solidFill>
          </a:ln>
        </p:spPr>
        <p:txBody>
          <a:bodyPr wrap="none">
            <a:spAutoFit/>
          </a:bodyPr>
          <a:lstStyle/>
          <a:p>
            <a:r>
              <a:rPr lang="ar-SA" dirty="0"/>
              <a:t>أَعْلَنَ عُمَرُ بْنُ الْخَطَّابِ رَضِيَ اللَّهُ عَنْهُ إِسْلَامَهُ أَمَامَ أَئِمَّةِ الْكُفَّارِ</a:t>
            </a:r>
            <a:endParaRPr lang="en-US" sz="3200" dirty="0">
              <a:latin typeface="Traditional Arabic" pitchFamily="18" charset="-78"/>
              <a:cs typeface="Traditional Arabic" pitchFamily="18" charset="-78"/>
            </a:endParaRPr>
          </a:p>
        </p:txBody>
      </p:sp>
      <p:sp>
        <p:nvSpPr>
          <p:cNvPr id="15" name="Rectangle 14"/>
          <p:cNvSpPr/>
          <p:nvPr/>
        </p:nvSpPr>
        <p:spPr>
          <a:xfrm>
            <a:off x="487362" y="3581400"/>
            <a:ext cx="7261924" cy="584775"/>
          </a:xfrm>
          <a:prstGeom prst="rect">
            <a:avLst/>
          </a:prstGeom>
          <a:solidFill>
            <a:schemeClr val="accent3">
              <a:lumMod val="20000"/>
              <a:lumOff val="80000"/>
            </a:schemeClr>
          </a:solidFill>
          <a:ln w="76200">
            <a:solidFill>
              <a:srgbClr val="00B050"/>
            </a:solidFill>
          </a:ln>
        </p:spPr>
        <p:txBody>
          <a:bodyPr wrap="none">
            <a:spAutoFit/>
          </a:bodyPr>
          <a:lstStyle/>
          <a:p>
            <a:r>
              <a:rPr lang="bn-BD" sz="3200" dirty="0">
                <a:solidFill>
                  <a:srgbClr val="0070C0"/>
                </a:solidFill>
                <a:latin typeface="NikoshBAN" pitchFamily="2" charset="0"/>
                <a:cs typeface="NikoshBAN" pitchFamily="2" charset="0"/>
              </a:rPr>
              <a:t>৩। </a:t>
            </a:r>
            <a:r>
              <a:rPr lang="ar-SA" sz="3200" b="1" dirty="0">
                <a:solidFill>
                  <a:srgbClr val="0070C0"/>
                </a:solidFill>
                <a:latin typeface="Traditional Arabic" pitchFamily="18" charset="-78"/>
                <a:cs typeface="Traditional Arabic" pitchFamily="18" charset="-78"/>
              </a:rPr>
              <a:t>إِنَّ عُمَرَ بْنَ الْخَطَّابِ رَضِيَ اللَّهُ عَنْهُ دَخَلَ فِي الْإِسْلَامِ قَبْلَ أُخْتِهِ</a:t>
            </a:r>
            <a:endParaRPr lang="en-US" sz="3200" dirty="0">
              <a:solidFill>
                <a:srgbClr val="0070C0"/>
              </a:solidFill>
              <a:latin typeface="Traditional Arabic" pitchFamily="18" charset="-78"/>
              <a:cs typeface="Traditional Arabic" pitchFamily="18" charset="-78"/>
            </a:endParaRPr>
          </a:p>
        </p:txBody>
      </p:sp>
      <p:sp>
        <p:nvSpPr>
          <p:cNvPr id="16" name="Rectangle 15"/>
          <p:cNvSpPr/>
          <p:nvPr/>
        </p:nvSpPr>
        <p:spPr>
          <a:xfrm>
            <a:off x="12715625" y="3530025"/>
            <a:ext cx="649537" cy="584775"/>
          </a:xfrm>
          <a:prstGeom prst="rect">
            <a:avLst/>
          </a:prstGeom>
          <a:solidFill>
            <a:srgbClr val="00B050"/>
          </a:solidFill>
          <a:ln w="76200">
            <a:solidFill>
              <a:srgbClr val="0070C0"/>
            </a:solidFill>
          </a:ln>
        </p:spPr>
        <p:txBody>
          <a:bodyPr wrap="none">
            <a:spAutoFit/>
          </a:bodyPr>
          <a:lstStyle/>
          <a:p>
            <a:r>
              <a:rPr lang="ar-SA" sz="3200" b="1" dirty="0">
                <a:solidFill>
                  <a:srgbClr val="C00000"/>
                </a:solidFill>
                <a:latin typeface="Traditional Arabic" pitchFamily="18" charset="-78"/>
                <a:cs typeface="Traditional Arabic" pitchFamily="18" charset="-78"/>
              </a:rPr>
              <a:t>خَطَأٌ</a:t>
            </a:r>
            <a:endParaRPr lang="en-US" sz="3200" dirty="0">
              <a:solidFill>
                <a:srgbClr val="C00000"/>
              </a:solidFill>
              <a:latin typeface="Traditional Arabic" pitchFamily="18" charset="-78"/>
              <a:cs typeface="Traditional Arabic" pitchFamily="18" charset="-78"/>
            </a:endParaRPr>
          </a:p>
        </p:txBody>
      </p:sp>
      <p:sp>
        <p:nvSpPr>
          <p:cNvPr id="18" name="Right Arrow 17"/>
          <p:cNvSpPr/>
          <p:nvPr/>
        </p:nvSpPr>
        <p:spPr>
          <a:xfrm>
            <a:off x="1782762" y="2971800"/>
            <a:ext cx="1143000" cy="2899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10456181" y="1384012"/>
            <a:ext cx="1219200" cy="29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a:off x="10470014" y="5270212"/>
            <a:ext cx="1219200" cy="29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a:off x="1706562" y="4584412"/>
            <a:ext cx="1219200" cy="29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10456181" y="2222212"/>
            <a:ext cx="1219200" cy="29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10470014" y="3746212"/>
            <a:ext cx="1219200" cy="29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2526962" y="1320225"/>
            <a:ext cx="922047" cy="584775"/>
          </a:xfrm>
          <a:prstGeom prst="rect">
            <a:avLst/>
          </a:prstGeom>
          <a:solidFill>
            <a:srgbClr val="FFFF00"/>
          </a:solidFill>
          <a:ln w="76200">
            <a:solidFill>
              <a:srgbClr val="92D050"/>
            </a:solidFill>
          </a:ln>
        </p:spPr>
        <p:txBody>
          <a:bodyPr wrap="none">
            <a:spAutoFit/>
          </a:bodyPr>
          <a:lstStyle/>
          <a:p>
            <a:r>
              <a:rPr lang="ar-SA" sz="3200" dirty="0">
                <a:latin typeface="Traditional Arabic" pitchFamily="18" charset="-78"/>
                <a:cs typeface="Traditional Arabic" pitchFamily="18" charset="-78"/>
              </a:rPr>
              <a:t>صَحِيحٌ</a:t>
            </a:r>
            <a:endParaRPr lang="en-US" sz="3200" dirty="0">
              <a:latin typeface="Traditional Arabic" pitchFamily="18" charset="-78"/>
              <a:cs typeface="Traditional Arabic" pitchFamily="18" charset="-78"/>
            </a:endParaRPr>
          </a:p>
        </p:txBody>
      </p:sp>
      <p:sp>
        <p:nvSpPr>
          <p:cNvPr id="25" name="Rectangle 24"/>
          <p:cNvSpPr/>
          <p:nvPr/>
        </p:nvSpPr>
        <p:spPr>
          <a:xfrm>
            <a:off x="442658" y="5130225"/>
            <a:ext cx="5791970" cy="584775"/>
          </a:xfrm>
          <a:prstGeom prst="rect">
            <a:avLst/>
          </a:prstGeom>
          <a:solidFill>
            <a:srgbClr val="0070C0"/>
          </a:solidFill>
          <a:ln w="76200">
            <a:solidFill>
              <a:schemeClr val="accent2">
                <a:lumMod val="75000"/>
              </a:schemeClr>
            </a:solidFill>
          </a:ln>
        </p:spPr>
        <p:txBody>
          <a:bodyPr wrap="none">
            <a:spAutoFit/>
          </a:bodyPr>
          <a:lstStyle/>
          <a:p>
            <a:r>
              <a:rPr lang="bn-BD" sz="3200" dirty="0">
                <a:latin typeface="NikoshBAN" pitchFamily="2" charset="0"/>
                <a:cs typeface="NikoshBAN" pitchFamily="2" charset="0"/>
              </a:rPr>
              <a:t>৪</a:t>
            </a:r>
            <a:r>
              <a:rPr lang="bn-BD" sz="3200" dirty="0" smtClean="0">
                <a:latin typeface="NikoshBAN" pitchFamily="2" charset="0"/>
                <a:cs typeface="NikoshBAN" pitchFamily="2" charset="0"/>
              </a:rPr>
              <a:t>।</a:t>
            </a:r>
            <a:r>
              <a:rPr lang="en-US" sz="3200" dirty="0" smtClean="0">
                <a:latin typeface="Traditional Arabic" pitchFamily="18" charset="-78"/>
              </a:rPr>
              <a:t> </a:t>
            </a:r>
            <a:r>
              <a:rPr lang="ar-SA" sz="3200" b="1" dirty="0" smtClean="0">
                <a:latin typeface="Traditional Arabic" pitchFamily="18" charset="-78"/>
                <a:cs typeface="Traditional Arabic" pitchFamily="18" charset="-78"/>
              </a:rPr>
              <a:t>ذَهَبَ </a:t>
            </a:r>
            <a:r>
              <a:rPr lang="ar-SA" sz="3200" b="1" dirty="0">
                <a:latin typeface="Traditional Arabic" pitchFamily="18" charset="-78"/>
                <a:cs typeface="Traditional Arabic" pitchFamily="18" charset="-78"/>
              </a:rPr>
              <a:t>عُمَرُ الْفَارُوقُ إِلَى رَسُولِ اللَّهِ ﷺ مَعَ خَبَّابٍ</a:t>
            </a:r>
            <a:endParaRPr lang="en-US" sz="3200" dirty="0">
              <a:latin typeface="Traditional Arabic" pitchFamily="18" charset="-78"/>
              <a:cs typeface="Traditional Arabic" pitchFamily="18" charset="-78"/>
            </a:endParaRPr>
          </a:p>
        </p:txBody>
      </p:sp>
      <p:sp>
        <p:nvSpPr>
          <p:cNvPr id="26" name="Rectangle 25"/>
          <p:cNvSpPr/>
          <p:nvPr/>
        </p:nvSpPr>
        <p:spPr>
          <a:xfrm>
            <a:off x="12542814" y="5054025"/>
            <a:ext cx="922047" cy="584775"/>
          </a:xfrm>
          <a:prstGeom prst="rect">
            <a:avLst/>
          </a:prstGeom>
          <a:solidFill>
            <a:srgbClr val="FFFF00"/>
          </a:solidFill>
          <a:ln w="76200">
            <a:solidFill>
              <a:srgbClr val="92D050"/>
            </a:solidFill>
          </a:ln>
        </p:spPr>
        <p:txBody>
          <a:bodyPr wrap="none">
            <a:spAutoFit/>
          </a:bodyPr>
          <a:lstStyle/>
          <a:p>
            <a:r>
              <a:rPr lang="ar-SA" sz="3200" dirty="0">
                <a:latin typeface="Traditional Arabic" pitchFamily="18" charset="-78"/>
                <a:cs typeface="Traditional Arabic" pitchFamily="18" charset="-78"/>
              </a:rPr>
              <a:t>صَحِيحٌ</a:t>
            </a:r>
            <a:endParaRPr lang="en-US" sz="3200" dirty="0">
              <a:latin typeface="Traditional Arabic" pitchFamily="18" charset="-78"/>
              <a:cs typeface="Traditional Arabic" pitchFamily="18" charset="-78"/>
            </a:endParaRPr>
          </a:p>
        </p:txBody>
      </p:sp>
      <p:sp>
        <p:nvSpPr>
          <p:cNvPr id="27" name="Rectangle 26"/>
          <p:cNvSpPr/>
          <p:nvPr/>
        </p:nvSpPr>
        <p:spPr>
          <a:xfrm>
            <a:off x="373705" y="5892225"/>
            <a:ext cx="6413935" cy="584775"/>
          </a:xfrm>
          <a:prstGeom prst="rect">
            <a:avLst/>
          </a:prstGeom>
          <a:solidFill>
            <a:srgbClr val="FFFF00"/>
          </a:solidFill>
          <a:ln w="76200">
            <a:solidFill>
              <a:schemeClr val="accent4"/>
            </a:solidFill>
          </a:ln>
        </p:spPr>
        <p:txBody>
          <a:bodyPr wrap="none">
            <a:spAutoFit/>
          </a:bodyPr>
          <a:lstStyle/>
          <a:p>
            <a:r>
              <a:rPr lang="bn-BD" sz="3200" dirty="0">
                <a:latin typeface="NikoshBAN" pitchFamily="2" charset="0"/>
                <a:cs typeface="NikoshBAN" pitchFamily="2" charset="0"/>
              </a:rPr>
              <a:t>৫</a:t>
            </a:r>
            <a:r>
              <a:rPr lang="bn-BD" sz="3200" dirty="0" smtClean="0">
                <a:latin typeface="NikoshBAN" pitchFamily="2" charset="0"/>
                <a:cs typeface="NikoshBAN" pitchFamily="2" charset="0"/>
              </a:rPr>
              <a:t>।</a:t>
            </a:r>
            <a:r>
              <a:rPr lang="en-US" sz="3200" dirty="0" smtClean="0">
                <a:latin typeface="Traditional Arabic" pitchFamily="18" charset="-78"/>
              </a:rPr>
              <a:t> </a:t>
            </a:r>
            <a:r>
              <a:rPr lang="ar-SA" sz="3200" b="1" dirty="0" smtClean="0">
                <a:latin typeface="Traditional Arabic" pitchFamily="18" charset="-78"/>
                <a:cs typeface="Traditional Arabic" pitchFamily="18" charset="-78"/>
              </a:rPr>
              <a:t>هَاجَرَ </a:t>
            </a:r>
            <a:r>
              <a:rPr lang="ar-SA" sz="3200" b="1" dirty="0">
                <a:latin typeface="Traditional Arabic" pitchFamily="18" charset="-78"/>
                <a:cs typeface="Traditional Arabic" pitchFamily="18" charset="-78"/>
              </a:rPr>
              <a:t>عُمَرُ بْنُ الْخَطَّابِ رَضِيَ اللَّهُ عَنْهُ إِلَى الْمَدِينَةِ خَفِيًّا</a:t>
            </a:r>
            <a:endParaRPr lang="en-US" sz="3200" dirty="0">
              <a:latin typeface="Traditional Arabic" pitchFamily="18" charset="-78"/>
              <a:cs typeface="Traditional Arabic" pitchFamily="18" charset="-78"/>
            </a:endParaRPr>
          </a:p>
        </p:txBody>
      </p:sp>
      <p:sp>
        <p:nvSpPr>
          <p:cNvPr id="28" name="Right Arrow 27"/>
          <p:cNvSpPr/>
          <p:nvPr/>
        </p:nvSpPr>
        <p:spPr>
          <a:xfrm>
            <a:off x="10469562" y="6032212"/>
            <a:ext cx="1219200" cy="29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a:off x="1630362" y="6800418"/>
            <a:ext cx="1219200" cy="29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2658" y="6654225"/>
            <a:ext cx="922047" cy="584775"/>
          </a:xfrm>
          <a:prstGeom prst="rect">
            <a:avLst/>
          </a:prstGeom>
          <a:solidFill>
            <a:srgbClr val="FFFF00"/>
          </a:solidFill>
          <a:ln w="76200">
            <a:solidFill>
              <a:srgbClr val="92D050"/>
            </a:solidFill>
          </a:ln>
        </p:spPr>
        <p:txBody>
          <a:bodyPr wrap="none">
            <a:spAutoFit/>
          </a:bodyPr>
          <a:lstStyle/>
          <a:p>
            <a:r>
              <a:rPr lang="ar-SA" sz="3200" dirty="0">
                <a:latin typeface="Traditional Arabic" pitchFamily="18" charset="-78"/>
                <a:cs typeface="Traditional Arabic" pitchFamily="18" charset="-78"/>
              </a:rPr>
              <a:t>صَحِيحٌ</a:t>
            </a:r>
            <a:endParaRPr lang="en-US" sz="3200" dirty="0">
              <a:latin typeface="Traditional Arabic" pitchFamily="18" charset="-78"/>
              <a:cs typeface="Traditional Arabic" pitchFamily="18" charset="-78"/>
            </a:endParaRPr>
          </a:p>
        </p:txBody>
      </p:sp>
      <p:sp>
        <p:nvSpPr>
          <p:cNvPr id="31" name="Rectangle 30"/>
          <p:cNvSpPr/>
          <p:nvPr/>
        </p:nvSpPr>
        <p:spPr>
          <a:xfrm>
            <a:off x="12663216" y="5968425"/>
            <a:ext cx="649537" cy="584775"/>
          </a:xfrm>
          <a:prstGeom prst="rect">
            <a:avLst/>
          </a:prstGeom>
          <a:solidFill>
            <a:srgbClr val="00B050"/>
          </a:solidFill>
          <a:ln w="76200">
            <a:solidFill>
              <a:srgbClr val="0070C0"/>
            </a:solidFill>
          </a:ln>
        </p:spPr>
        <p:txBody>
          <a:bodyPr wrap="none">
            <a:spAutoFit/>
          </a:bodyPr>
          <a:lstStyle/>
          <a:p>
            <a:r>
              <a:rPr lang="ar-SA" sz="3200" b="1" dirty="0">
                <a:solidFill>
                  <a:srgbClr val="C00000"/>
                </a:solidFill>
                <a:latin typeface="Traditional Arabic" pitchFamily="18" charset="-78"/>
                <a:cs typeface="Traditional Arabic" pitchFamily="18" charset="-78"/>
              </a:rPr>
              <a:t>خَطَأٌ</a:t>
            </a:r>
            <a:endParaRPr lang="en-US" sz="3200" dirty="0">
              <a:solidFill>
                <a:srgbClr val="C00000"/>
              </a:solidFill>
              <a:latin typeface="Traditional Arabic" pitchFamily="18" charset="-78"/>
              <a:cs typeface="Traditional Arabic" pitchFamily="18" charset="-78"/>
            </a:endParaRPr>
          </a:p>
        </p:txBody>
      </p:sp>
      <p:sp>
        <p:nvSpPr>
          <p:cNvPr id="32" name="Rectangle 31"/>
          <p:cNvSpPr/>
          <p:nvPr/>
        </p:nvSpPr>
        <p:spPr>
          <a:xfrm>
            <a:off x="3289213" y="6654225"/>
            <a:ext cx="5700600" cy="584775"/>
          </a:xfrm>
          <a:prstGeom prst="rect">
            <a:avLst/>
          </a:prstGeom>
          <a:solidFill>
            <a:srgbClr val="00B050"/>
          </a:solidFill>
          <a:ln w="76200">
            <a:solidFill>
              <a:schemeClr val="tx2"/>
            </a:solidFill>
          </a:ln>
        </p:spPr>
        <p:txBody>
          <a:bodyPr wrap="none">
            <a:spAutoFit/>
          </a:bodyPr>
          <a:lstStyle/>
          <a:p>
            <a:r>
              <a:rPr lang="ar-SA" sz="3200" dirty="0">
                <a:solidFill>
                  <a:srgbClr val="FF0000"/>
                </a:solidFill>
                <a:latin typeface="Traditional Arabic" pitchFamily="18" charset="-78"/>
                <a:cs typeface="Traditional Arabic" pitchFamily="18" charset="-78"/>
              </a:rPr>
              <a:t>هَاجَرَ عُمَرُ بْنُ الْخَطَّابِ رَضِيَ اللَّهُ عَنْهُ إِلَى الْمَدِينَةِ عَلَنًا</a:t>
            </a:r>
            <a:endParaRPr lang="en-US" sz="3200" dirty="0">
              <a:solidFill>
                <a:srgbClr val="FF0000"/>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41733487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arn(inVertical)">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arn(inVertic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barn(inVertical)">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barn(inVertical)">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barn(inVertical)">
                                      <p:cBhvr>
                                        <p:cTn id="77" dur="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barn(inVertical)">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 calcmode="lin" valueType="num">
                                      <p:cBhvr additive="base">
                                        <p:cTn id="87" dur="500" fill="hold"/>
                                        <p:tgtEl>
                                          <p:spTgt spid="12"/>
                                        </p:tgtEl>
                                        <p:attrNameLst>
                                          <p:attrName>ppt_x</p:attrName>
                                        </p:attrNameLst>
                                      </p:cBhvr>
                                      <p:tavLst>
                                        <p:tav tm="0">
                                          <p:val>
                                            <p:strVal val="#ppt_x"/>
                                          </p:val>
                                        </p:tav>
                                        <p:tav tm="100000">
                                          <p:val>
                                            <p:strVal val="#ppt_x"/>
                                          </p:val>
                                        </p:tav>
                                      </p:tavLst>
                                    </p:anim>
                                    <p:anim calcmode="lin" valueType="num">
                                      <p:cBhvr additive="base">
                                        <p:cTn id="8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25"/>
                                        </p:tgtEl>
                                        <p:attrNameLst>
                                          <p:attrName>style.visibility</p:attrName>
                                        </p:attrNameLst>
                                      </p:cBhvr>
                                      <p:to>
                                        <p:strVal val="visible"/>
                                      </p:to>
                                    </p:set>
                                    <p:anim calcmode="lin" valueType="num">
                                      <p:cBhvr additive="base">
                                        <p:cTn id="93" dur="500" fill="hold"/>
                                        <p:tgtEl>
                                          <p:spTgt spid="25"/>
                                        </p:tgtEl>
                                        <p:attrNameLst>
                                          <p:attrName>ppt_x</p:attrName>
                                        </p:attrNameLst>
                                      </p:cBhvr>
                                      <p:tavLst>
                                        <p:tav tm="0">
                                          <p:val>
                                            <p:strVal val="#ppt_x"/>
                                          </p:val>
                                        </p:tav>
                                        <p:tav tm="100000">
                                          <p:val>
                                            <p:strVal val="#ppt_x"/>
                                          </p:val>
                                        </p:tav>
                                      </p:tavLst>
                                    </p:anim>
                                    <p:anim calcmode="lin" valueType="num">
                                      <p:cBhvr additive="base">
                                        <p:cTn id="9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animEffect transition="in" filter="barn(inVertical)">
                                      <p:cBhvr>
                                        <p:cTn id="99" dur="500"/>
                                        <p:tgtEl>
                                          <p:spTgt spid="20"/>
                                        </p:tgtEl>
                                      </p:cBhvr>
                                    </p:animEffect>
                                  </p:childTnLst>
                                </p:cTn>
                              </p:par>
                            </p:childTnLst>
                          </p:cTn>
                        </p:par>
                      </p:childTnLst>
                    </p:cTn>
                  </p:par>
                  <p:par>
                    <p:cTn id="100" fill="hold">
                      <p:stCondLst>
                        <p:cond delay="indefinite"/>
                      </p:stCondLst>
                      <p:childTnLst>
                        <p:par>
                          <p:cTn id="101" fill="hold">
                            <p:stCondLst>
                              <p:cond delay="0"/>
                            </p:stCondLst>
                            <p:childTnLst>
                              <p:par>
                                <p:cTn id="102" presetID="16" presetClass="entr" presetSubtype="21" fill="hold" grpId="0" nodeType="clickEffect">
                                  <p:stCondLst>
                                    <p:cond delay="0"/>
                                  </p:stCondLst>
                                  <p:childTnLst>
                                    <p:set>
                                      <p:cBhvr>
                                        <p:cTn id="103" dur="1" fill="hold">
                                          <p:stCondLst>
                                            <p:cond delay="0"/>
                                          </p:stCondLst>
                                        </p:cTn>
                                        <p:tgtEl>
                                          <p:spTgt spid="26"/>
                                        </p:tgtEl>
                                        <p:attrNameLst>
                                          <p:attrName>style.visibility</p:attrName>
                                        </p:attrNameLst>
                                      </p:cBhvr>
                                      <p:to>
                                        <p:strVal val="visible"/>
                                      </p:to>
                                    </p:set>
                                    <p:animEffect transition="in" filter="barn(inVertical)">
                                      <p:cBhvr>
                                        <p:cTn id="104" dur="500"/>
                                        <p:tgtEl>
                                          <p:spTgt spid="26"/>
                                        </p:tgtEl>
                                      </p:cBhvr>
                                    </p:animEffect>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7"/>
                                        </p:tgtEl>
                                        <p:attrNameLst>
                                          <p:attrName>style.visibility</p:attrName>
                                        </p:attrNameLst>
                                      </p:cBhvr>
                                      <p:to>
                                        <p:strVal val="visible"/>
                                      </p:to>
                                    </p:set>
                                    <p:anim calcmode="lin" valueType="num">
                                      <p:cBhvr additive="base">
                                        <p:cTn id="109" dur="500" fill="hold"/>
                                        <p:tgtEl>
                                          <p:spTgt spid="27"/>
                                        </p:tgtEl>
                                        <p:attrNameLst>
                                          <p:attrName>ppt_x</p:attrName>
                                        </p:attrNameLst>
                                      </p:cBhvr>
                                      <p:tavLst>
                                        <p:tav tm="0">
                                          <p:val>
                                            <p:strVal val="#ppt_x"/>
                                          </p:val>
                                        </p:tav>
                                        <p:tav tm="100000">
                                          <p:val>
                                            <p:strVal val="#ppt_x"/>
                                          </p:val>
                                        </p:tav>
                                      </p:tavLst>
                                    </p:anim>
                                    <p:anim calcmode="lin" valueType="num">
                                      <p:cBhvr additive="base">
                                        <p:cTn id="11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16" presetClass="entr" presetSubtype="21" fill="hold" grpId="0" nodeType="clickEffect">
                                  <p:stCondLst>
                                    <p:cond delay="0"/>
                                  </p:stCondLst>
                                  <p:childTnLst>
                                    <p:set>
                                      <p:cBhvr>
                                        <p:cTn id="114" dur="1" fill="hold">
                                          <p:stCondLst>
                                            <p:cond delay="0"/>
                                          </p:stCondLst>
                                        </p:cTn>
                                        <p:tgtEl>
                                          <p:spTgt spid="28"/>
                                        </p:tgtEl>
                                        <p:attrNameLst>
                                          <p:attrName>style.visibility</p:attrName>
                                        </p:attrNameLst>
                                      </p:cBhvr>
                                      <p:to>
                                        <p:strVal val="visible"/>
                                      </p:to>
                                    </p:set>
                                    <p:animEffect transition="in" filter="barn(inVertical)">
                                      <p:cBhvr>
                                        <p:cTn id="115" dur="500"/>
                                        <p:tgtEl>
                                          <p:spTgt spid="28"/>
                                        </p:tgtEl>
                                      </p:cBhvr>
                                    </p:animEffect>
                                  </p:childTnLst>
                                </p:cTn>
                              </p:par>
                            </p:childTnLst>
                          </p:cTn>
                        </p:par>
                      </p:childTnLst>
                    </p:cTn>
                  </p:par>
                  <p:par>
                    <p:cTn id="116" fill="hold">
                      <p:stCondLst>
                        <p:cond delay="indefinite"/>
                      </p:stCondLst>
                      <p:childTnLst>
                        <p:par>
                          <p:cTn id="117" fill="hold">
                            <p:stCondLst>
                              <p:cond delay="0"/>
                            </p:stCondLst>
                            <p:childTnLst>
                              <p:par>
                                <p:cTn id="118" presetID="16" presetClass="entr" presetSubtype="21" fill="hold" grpId="0" nodeType="clickEffect">
                                  <p:stCondLst>
                                    <p:cond delay="0"/>
                                  </p:stCondLst>
                                  <p:childTnLst>
                                    <p:set>
                                      <p:cBhvr>
                                        <p:cTn id="119" dur="1" fill="hold">
                                          <p:stCondLst>
                                            <p:cond delay="0"/>
                                          </p:stCondLst>
                                        </p:cTn>
                                        <p:tgtEl>
                                          <p:spTgt spid="31"/>
                                        </p:tgtEl>
                                        <p:attrNameLst>
                                          <p:attrName>style.visibility</p:attrName>
                                        </p:attrNameLst>
                                      </p:cBhvr>
                                      <p:to>
                                        <p:strVal val="visible"/>
                                      </p:to>
                                    </p:set>
                                    <p:animEffect transition="in" filter="barn(inVertical)">
                                      <p:cBhvr>
                                        <p:cTn id="120" dur="500"/>
                                        <p:tgtEl>
                                          <p:spTgt spid="31"/>
                                        </p:tgtEl>
                                      </p:cBhvr>
                                    </p:animEffect>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grpId="0" nodeType="clickEffect">
                                  <p:stCondLst>
                                    <p:cond delay="0"/>
                                  </p:stCondLst>
                                  <p:childTnLst>
                                    <p:set>
                                      <p:cBhvr>
                                        <p:cTn id="124" dur="1" fill="hold">
                                          <p:stCondLst>
                                            <p:cond delay="0"/>
                                          </p:stCondLst>
                                        </p:cTn>
                                        <p:tgtEl>
                                          <p:spTgt spid="30"/>
                                        </p:tgtEl>
                                        <p:attrNameLst>
                                          <p:attrName>style.visibility</p:attrName>
                                        </p:attrNameLst>
                                      </p:cBhvr>
                                      <p:to>
                                        <p:strVal val="visible"/>
                                      </p:to>
                                    </p:set>
                                    <p:animEffect transition="in" filter="barn(inVertical)">
                                      <p:cBhvr>
                                        <p:cTn id="125" dur="500"/>
                                        <p:tgtEl>
                                          <p:spTgt spid="30"/>
                                        </p:tgtEl>
                                      </p:cBhvr>
                                    </p:animEffect>
                                  </p:childTnLst>
                                </p:cTn>
                              </p:par>
                            </p:childTnLst>
                          </p:cTn>
                        </p:par>
                      </p:childTnLst>
                    </p:cTn>
                  </p:par>
                  <p:par>
                    <p:cTn id="126" fill="hold">
                      <p:stCondLst>
                        <p:cond delay="indefinite"/>
                      </p:stCondLst>
                      <p:childTnLst>
                        <p:par>
                          <p:cTn id="127" fill="hold">
                            <p:stCondLst>
                              <p:cond delay="0"/>
                            </p:stCondLst>
                            <p:childTnLst>
                              <p:par>
                                <p:cTn id="128" presetID="16" presetClass="entr" presetSubtype="21" fill="hold" grpId="0" nodeType="clickEffect">
                                  <p:stCondLst>
                                    <p:cond delay="0"/>
                                  </p:stCondLst>
                                  <p:childTnLst>
                                    <p:set>
                                      <p:cBhvr>
                                        <p:cTn id="129" dur="1" fill="hold">
                                          <p:stCondLst>
                                            <p:cond delay="0"/>
                                          </p:stCondLst>
                                        </p:cTn>
                                        <p:tgtEl>
                                          <p:spTgt spid="29"/>
                                        </p:tgtEl>
                                        <p:attrNameLst>
                                          <p:attrName>style.visibility</p:attrName>
                                        </p:attrNameLst>
                                      </p:cBhvr>
                                      <p:to>
                                        <p:strVal val="visible"/>
                                      </p:to>
                                    </p:set>
                                    <p:animEffect transition="in" filter="barn(inVertical)">
                                      <p:cBhvr>
                                        <p:cTn id="130" dur="500"/>
                                        <p:tgtEl>
                                          <p:spTgt spid="29"/>
                                        </p:tgtEl>
                                      </p:cBhvr>
                                    </p:animEffect>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32"/>
                                        </p:tgtEl>
                                        <p:attrNameLst>
                                          <p:attrName>style.visibility</p:attrName>
                                        </p:attrNameLst>
                                      </p:cBhvr>
                                      <p:to>
                                        <p:strVal val="visible"/>
                                      </p:to>
                                    </p:set>
                                    <p:anim calcmode="lin" valueType="num">
                                      <p:cBhvr additive="base">
                                        <p:cTn id="135" dur="500" fill="hold"/>
                                        <p:tgtEl>
                                          <p:spTgt spid="32"/>
                                        </p:tgtEl>
                                        <p:attrNameLst>
                                          <p:attrName>ppt_x</p:attrName>
                                        </p:attrNameLst>
                                      </p:cBhvr>
                                      <p:tavLst>
                                        <p:tav tm="0">
                                          <p:val>
                                            <p:strVal val="#ppt_x"/>
                                          </p:val>
                                        </p:tav>
                                        <p:tav tm="100000">
                                          <p:val>
                                            <p:strVal val="#ppt_x"/>
                                          </p:val>
                                        </p:tav>
                                      </p:tavLst>
                                    </p:anim>
                                    <p:anim calcmode="lin" valueType="num">
                                      <p:cBhvr additive="base">
                                        <p:cTn id="13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13" grpId="0" animBg="1"/>
      <p:bldP spid="14" grpId="0" animBg="1"/>
      <p:bldP spid="15" grpId="0" animBg="1"/>
      <p:bldP spid="16"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8" name="Rectangle 7"/>
          <p:cNvSpPr/>
          <p:nvPr/>
        </p:nvSpPr>
        <p:spPr>
          <a:xfrm>
            <a:off x="4525962" y="3145750"/>
            <a:ext cx="4363695" cy="923330"/>
          </a:xfrm>
          <a:prstGeom prst="rect">
            <a:avLst/>
          </a:prstGeom>
          <a:solidFill>
            <a:srgbClr val="FFFF00"/>
          </a:solidFill>
          <a:ln w="76200">
            <a:solidFill>
              <a:schemeClr val="tx1"/>
            </a:solidFill>
          </a:ln>
        </p:spPr>
        <p:txBody>
          <a:bodyPr wrap="none">
            <a:spAutoFit/>
          </a:bodyPr>
          <a:lstStyle/>
          <a:p>
            <a:r>
              <a:rPr lang="ar-SA" sz="5400" dirty="0">
                <a:solidFill>
                  <a:srgbClr val="C00000"/>
                </a:solidFill>
                <a:latin typeface="Traditional Arabic" pitchFamily="18" charset="-78"/>
                <a:cs typeface="Traditional Arabic" pitchFamily="18" charset="-78"/>
              </a:rPr>
              <a:t>يَسْأَلُ وَاحِدٌ وَيُجِيبُ آخَرُ</a:t>
            </a:r>
            <a:endParaRPr lang="en-US" sz="5400" dirty="0">
              <a:solidFill>
                <a:srgbClr val="C00000"/>
              </a:solidFill>
              <a:latin typeface="Traditional Arabic" pitchFamily="18" charset="-78"/>
              <a:cs typeface="Traditional Arabic" pitchFamily="18" charset="-78"/>
            </a:endParaRPr>
          </a:p>
        </p:txBody>
      </p:sp>
      <p:grpSp>
        <p:nvGrpSpPr>
          <p:cNvPr id="12" name="Group 11"/>
          <p:cNvGrpSpPr/>
          <p:nvPr/>
        </p:nvGrpSpPr>
        <p:grpSpPr>
          <a:xfrm>
            <a:off x="318382" y="457200"/>
            <a:ext cx="13239045" cy="1892626"/>
            <a:chOff x="318382" y="457200"/>
            <a:chExt cx="13239045" cy="1892626"/>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382" y="457200"/>
              <a:ext cx="3118444" cy="1892626"/>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164762" y="457200"/>
              <a:ext cx="3392665" cy="1892626"/>
            </a:xfrm>
            <a:prstGeom prst="rect">
              <a:avLst/>
            </a:prstGeom>
          </p:spPr>
        </p:pic>
        <p:sp>
          <p:nvSpPr>
            <p:cNvPr id="9" name="Rectangle 8"/>
            <p:cNvSpPr/>
            <p:nvPr/>
          </p:nvSpPr>
          <p:spPr>
            <a:xfrm>
              <a:off x="5745162" y="515368"/>
              <a:ext cx="2836033" cy="1015663"/>
            </a:xfrm>
            <a:prstGeom prst="rect">
              <a:avLst/>
            </a:prstGeom>
            <a:solidFill>
              <a:schemeClr val="tx1"/>
            </a:solidFill>
            <a:ln w="76200">
              <a:solidFill>
                <a:schemeClr val="tx1"/>
              </a:solidFill>
            </a:ln>
          </p:spPr>
          <p:txBody>
            <a:bodyPr wrap="none">
              <a:spAutoFit/>
            </a:bodyPr>
            <a:lstStyle/>
            <a:p>
              <a:r>
                <a:rPr lang="ar-MA" sz="6000" dirty="0">
                  <a:solidFill>
                    <a:schemeClr val="bg2"/>
                  </a:solidFill>
                  <a:latin typeface="Traditional Arabic" pitchFamily="18" charset="-78"/>
                  <a:cs typeface="Traditional Arabic" pitchFamily="18" charset="-78"/>
                </a:rPr>
                <a:t>العـمـل الثـنـائي</a:t>
              </a:r>
              <a:endParaRPr lang="en-US" sz="6000" dirty="0">
                <a:solidFill>
                  <a:schemeClr val="bg2"/>
                </a:solidFill>
                <a:latin typeface="Traditional Arabic" pitchFamily="18" charset="-78"/>
                <a:cs typeface="Traditional Arabic" pitchFamily="18" charset="-78"/>
              </a:endParaRPr>
            </a:p>
          </p:txBody>
        </p:sp>
      </p:grpSp>
    </p:spTree>
    <p:extLst>
      <p:ext uri="{BB962C8B-B14F-4D97-AF65-F5344CB8AC3E}">
        <p14:creationId xmlns:p14="http://schemas.microsoft.com/office/powerpoint/2010/main" val="380977820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solidFill>
            <a:schemeClr val="accent1">
              <a:lumMod val="20000"/>
              <a:lumOff val="80000"/>
            </a:schemeClr>
          </a:solid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solidFill>
              <a:schemeClr val="accent1">
                <a:lumMod val="40000"/>
                <a:lumOff val="60000"/>
              </a:schemeClr>
            </a:solid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Rectangle 4"/>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6" name="Rectangle 5"/>
          <p:cNvSpPr/>
          <p:nvPr/>
        </p:nvSpPr>
        <p:spPr>
          <a:xfrm>
            <a:off x="3794159" y="334806"/>
            <a:ext cx="6106159" cy="584775"/>
          </a:xfrm>
          <a:prstGeom prst="rect">
            <a:avLst/>
          </a:prstGeom>
          <a:solidFill>
            <a:srgbClr val="00B0F0"/>
          </a:solidFill>
          <a:ln w="76200">
            <a:solidFill>
              <a:srgbClr val="FFC000"/>
            </a:solidFill>
          </a:ln>
        </p:spPr>
        <p:txBody>
          <a:bodyPr wrap="none">
            <a:spAutoFit/>
          </a:bodyPr>
          <a:lstStyle/>
          <a:p>
            <a:r>
              <a:rPr lang="bn-BD" sz="3200" dirty="0">
                <a:solidFill>
                  <a:srgbClr val="FF0000"/>
                </a:solidFill>
                <a:latin typeface="NikoshBAN" pitchFamily="2" charset="0"/>
                <a:cs typeface="NikoshBAN" pitchFamily="2" charset="0"/>
              </a:rPr>
              <a:t>৪</a:t>
            </a:r>
            <a:r>
              <a:rPr lang="bn-BD" sz="3200" dirty="0" smtClean="0">
                <a:solidFill>
                  <a:srgbClr val="FF0000"/>
                </a:solidFill>
                <a:latin typeface="NikoshBAN" pitchFamily="2" charset="0"/>
                <a:cs typeface="NikoshBAN" pitchFamily="2" charset="0"/>
              </a:rPr>
              <a:t>।</a:t>
            </a:r>
            <a:r>
              <a:rPr lang="en-US" sz="3200" dirty="0">
                <a:solidFill>
                  <a:srgbClr val="FF0000"/>
                </a:solidFill>
                <a:latin typeface="Traditional Arabic" pitchFamily="18" charset="-78"/>
              </a:rPr>
              <a:t> </a:t>
            </a:r>
            <a:r>
              <a:rPr lang="ar-SA" sz="3200" dirty="0" smtClean="0">
                <a:solidFill>
                  <a:srgbClr val="FF0000"/>
                </a:solidFill>
                <a:latin typeface="Traditional Arabic" pitchFamily="18" charset="-78"/>
                <a:cs typeface="Traditional Arabic" pitchFamily="18" charset="-78"/>
              </a:rPr>
              <a:t>إملأ </a:t>
            </a:r>
            <a:r>
              <a:rPr lang="ar-SA" sz="3200" dirty="0">
                <a:solidFill>
                  <a:srgbClr val="FF0000"/>
                </a:solidFill>
                <a:latin typeface="Traditional Arabic" pitchFamily="18" charset="-78"/>
                <a:cs typeface="Traditional Arabic" pitchFamily="18" charset="-78"/>
              </a:rPr>
              <a:t>الفراغ في الجمل الآتية بكلمة مناسبة بين القوسين</a:t>
            </a:r>
            <a:endParaRPr lang="en-US" sz="3200" dirty="0">
              <a:solidFill>
                <a:srgbClr val="FF0000"/>
              </a:solidFill>
              <a:latin typeface="Traditional Arabic" pitchFamily="18" charset="-78"/>
              <a:cs typeface="Traditional Arabic" pitchFamily="18" charset="-78"/>
            </a:endParaRPr>
          </a:p>
        </p:txBody>
      </p:sp>
      <p:grpSp>
        <p:nvGrpSpPr>
          <p:cNvPr id="19" name="Group 18"/>
          <p:cNvGrpSpPr/>
          <p:nvPr/>
        </p:nvGrpSpPr>
        <p:grpSpPr>
          <a:xfrm>
            <a:off x="3246330" y="1143000"/>
            <a:ext cx="6997356" cy="584775"/>
            <a:chOff x="3246330" y="1143000"/>
            <a:chExt cx="6997356" cy="584775"/>
          </a:xfrm>
        </p:grpSpPr>
        <p:sp>
          <p:nvSpPr>
            <p:cNvPr id="9" name="Rectangle 8"/>
            <p:cNvSpPr/>
            <p:nvPr/>
          </p:nvSpPr>
          <p:spPr>
            <a:xfrm>
              <a:off x="3246330" y="1143000"/>
              <a:ext cx="1127232" cy="584775"/>
            </a:xfrm>
            <a:prstGeom prst="rect">
              <a:avLst/>
            </a:prstGeom>
            <a:solidFill>
              <a:srgbClr val="00B050"/>
            </a:solidFill>
            <a:ln w="76200">
              <a:solidFill>
                <a:schemeClr val="tx1"/>
              </a:solidFill>
            </a:ln>
          </p:spPr>
          <p:txBody>
            <a:bodyPr wrap="none">
              <a:spAutoFit/>
            </a:bodyPr>
            <a:lstStyle/>
            <a:p>
              <a:r>
                <a:rPr lang="ar-SA" sz="3200" b="1" dirty="0">
                  <a:solidFill>
                    <a:srgbClr val="FF0000"/>
                  </a:solidFill>
                  <a:latin typeface="Traditional Arabic" pitchFamily="18" charset="-78"/>
                  <a:cs typeface="Traditional Arabic" pitchFamily="18" charset="-78"/>
                </a:rPr>
                <a:t>(الْخَشْيَةُ)</a:t>
              </a:r>
              <a:endParaRPr lang="en-US" sz="3200" dirty="0">
                <a:solidFill>
                  <a:srgbClr val="FF0000"/>
                </a:solidFill>
                <a:latin typeface="Traditional Arabic" pitchFamily="18" charset="-78"/>
                <a:cs typeface="Traditional Arabic" pitchFamily="18" charset="-78"/>
              </a:endParaRPr>
            </a:p>
          </p:txBody>
        </p:sp>
        <p:sp>
          <p:nvSpPr>
            <p:cNvPr id="10" name="Rectangle 9"/>
            <p:cNvSpPr/>
            <p:nvPr/>
          </p:nvSpPr>
          <p:spPr>
            <a:xfrm>
              <a:off x="4636536" y="1143000"/>
              <a:ext cx="1337226" cy="584775"/>
            </a:xfrm>
            <a:prstGeom prst="rect">
              <a:avLst/>
            </a:prstGeom>
            <a:solidFill>
              <a:srgbClr val="00B050"/>
            </a:solidFill>
            <a:ln w="76200">
              <a:solidFill>
                <a:schemeClr val="tx1"/>
              </a:solidFill>
            </a:ln>
          </p:spPr>
          <p:txBody>
            <a:bodyPr wrap="none">
              <a:spAutoFit/>
            </a:bodyPr>
            <a:lstStyle/>
            <a:p>
              <a:r>
                <a:rPr lang="ar-SA" sz="3200" b="1" dirty="0">
                  <a:solidFill>
                    <a:srgbClr val="FF0000"/>
                  </a:solidFill>
                  <a:latin typeface="Traditional Arabic" pitchFamily="18" charset="-78"/>
                  <a:cs typeface="Traditional Arabic" pitchFamily="18" charset="-78"/>
                </a:rPr>
                <a:t>(التَّصْدِيقُ)</a:t>
              </a:r>
              <a:endParaRPr lang="en-US" sz="3200" dirty="0">
                <a:solidFill>
                  <a:srgbClr val="FF0000"/>
                </a:solidFill>
                <a:latin typeface="Traditional Arabic" pitchFamily="18" charset="-78"/>
                <a:cs typeface="Traditional Arabic" pitchFamily="18" charset="-78"/>
              </a:endParaRPr>
            </a:p>
          </p:txBody>
        </p:sp>
        <p:sp>
          <p:nvSpPr>
            <p:cNvPr id="11" name="Rectangle 10"/>
            <p:cNvSpPr/>
            <p:nvPr/>
          </p:nvSpPr>
          <p:spPr>
            <a:xfrm>
              <a:off x="6313244" y="1143000"/>
              <a:ext cx="1108318" cy="584775"/>
            </a:xfrm>
            <a:prstGeom prst="rect">
              <a:avLst/>
            </a:prstGeom>
            <a:solidFill>
              <a:srgbClr val="00B050"/>
            </a:solidFill>
            <a:ln w="76200">
              <a:solidFill>
                <a:schemeClr val="tx1"/>
              </a:solidFill>
            </a:ln>
          </p:spPr>
          <p:txBody>
            <a:bodyPr wrap="square">
              <a:spAutoFit/>
            </a:bodyPr>
            <a:lstStyle/>
            <a:p>
              <a:r>
                <a:rPr lang="ar-SA" sz="3200" b="1" dirty="0">
                  <a:solidFill>
                    <a:srgbClr val="FF0000"/>
                  </a:solidFill>
                  <a:latin typeface="Traditional Arabic" pitchFamily="18" charset="-78"/>
                  <a:cs typeface="Traditional Arabic" pitchFamily="18" charset="-78"/>
                </a:rPr>
                <a:t>(السَّنُّ</a:t>
              </a:r>
              <a:r>
                <a:rPr lang="ar-SA" sz="3200" b="1" dirty="0" smtClean="0">
                  <a:solidFill>
                    <a:srgbClr val="FF0000"/>
                  </a:solidFill>
                  <a:latin typeface="Traditional Arabic" pitchFamily="18" charset="-78"/>
                  <a:cs typeface="Traditional Arabic" pitchFamily="18" charset="-78"/>
                </a:rPr>
                <a:t>)</a:t>
              </a:r>
              <a:endParaRPr lang="en-US" sz="3200" dirty="0">
                <a:solidFill>
                  <a:srgbClr val="FF0000"/>
                </a:solidFill>
                <a:latin typeface="Traditional Arabic" pitchFamily="18" charset="-78"/>
                <a:cs typeface="Traditional Arabic" pitchFamily="18" charset="-78"/>
              </a:endParaRPr>
            </a:p>
          </p:txBody>
        </p:sp>
        <p:sp>
          <p:nvSpPr>
            <p:cNvPr id="12" name="Rectangle 11"/>
            <p:cNvSpPr/>
            <p:nvPr/>
          </p:nvSpPr>
          <p:spPr>
            <a:xfrm>
              <a:off x="7706864" y="1143000"/>
              <a:ext cx="1162498" cy="584775"/>
            </a:xfrm>
            <a:prstGeom prst="rect">
              <a:avLst/>
            </a:prstGeom>
            <a:solidFill>
              <a:srgbClr val="00B050"/>
            </a:solidFill>
            <a:ln w="76200">
              <a:solidFill>
                <a:schemeClr val="tx1"/>
              </a:solidFill>
            </a:ln>
          </p:spPr>
          <p:txBody>
            <a:bodyPr wrap="none">
              <a:spAutoFit/>
            </a:bodyPr>
            <a:lstStyle/>
            <a:p>
              <a:r>
                <a:rPr lang="ar-SA" sz="3200" b="1" dirty="0">
                  <a:solidFill>
                    <a:srgbClr val="FF0000"/>
                  </a:solidFill>
                </a:rPr>
                <a:t>(</a:t>
              </a:r>
              <a:r>
                <a:rPr lang="ar-SA" sz="3200" b="1" dirty="0">
                  <a:solidFill>
                    <a:srgbClr val="FF0000"/>
                  </a:solidFill>
                  <a:latin typeface="Traditional Arabic" pitchFamily="18" charset="-78"/>
                  <a:cs typeface="Traditional Arabic" pitchFamily="18" charset="-78"/>
                </a:rPr>
                <a:t>التَّعْلِيمُ)</a:t>
              </a:r>
              <a:endParaRPr lang="en-US" sz="3200" dirty="0">
                <a:solidFill>
                  <a:srgbClr val="FF0000"/>
                </a:solidFill>
                <a:latin typeface="Traditional Arabic" pitchFamily="18" charset="-78"/>
                <a:cs typeface="Traditional Arabic" pitchFamily="18" charset="-78"/>
              </a:endParaRPr>
            </a:p>
          </p:txBody>
        </p:sp>
        <p:sp>
          <p:nvSpPr>
            <p:cNvPr id="13" name="Rectangle 12"/>
            <p:cNvSpPr/>
            <p:nvPr/>
          </p:nvSpPr>
          <p:spPr>
            <a:xfrm>
              <a:off x="9174162" y="1143000"/>
              <a:ext cx="1069524" cy="584775"/>
            </a:xfrm>
            <a:prstGeom prst="rect">
              <a:avLst/>
            </a:prstGeom>
            <a:solidFill>
              <a:srgbClr val="00B050"/>
            </a:solidFill>
            <a:ln w="76200">
              <a:solidFill>
                <a:schemeClr val="tx1"/>
              </a:solidFill>
            </a:ln>
          </p:spPr>
          <p:txBody>
            <a:bodyPr wrap="none">
              <a:spAutoFit/>
            </a:bodyPr>
            <a:lstStyle/>
            <a:p>
              <a:r>
                <a:rPr lang="ar-SA" sz="3200" b="1" dirty="0">
                  <a:solidFill>
                    <a:srgbClr val="FF0000"/>
                  </a:solidFill>
                  <a:latin typeface="Traditional Arabic" pitchFamily="18" charset="-78"/>
                  <a:cs typeface="Traditional Arabic" pitchFamily="18" charset="-78"/>
                </a:rPr>
                <a:t>(الْهِجْرَةُ)</a:t>
              </a:r>
              <a:endParaRPr lang="en-US" sz="3200" dirty="0">
                <a:solidFill>
                  <a:srgbClr val="FF0000"/>
                </a:solidFill>
                <a:latin typeface="Traditional Arabic" pitchFamily="18" charset="-78"/>
                <a:cs typeface="Traditional Arabic" pitchFamily="18" charset="-78"/>
              </a:endParaRPr>
            </a:p>
          </p:txBody>
        </p:sp>
      </p:grpSp>
      <p:sp>
        <p:nvSpPr>
          <p:cNvPr id="20" name="Rectangle 19"/>
          <p:cNvSpPr/>
          <p:nvPr/>
        </p:nvSpPr>
        <p:spPr>
          <a:xfrm>
            <a:off x="384030" y="2450812"/>
            <a:ext cx="6421951" cy="584775"/>
          </a:xfrm>
          <a:prstGeom prst="rect">
            <a:avLst/>
          </a:prstGeom>
          <a:solidFill>
            <a:srgbClr val="00B0F0"/>
          </a:solidFill>
          <a:ln w="38100">
            <a:solidFill>
              <a:srgbClr val="C00000"/>
            </a:solidFill>
          </a:ln>
        </p:spPr>
        <p:txBody>
          <a:bodyPr wrap="none">
            <a:spAutoFit/>
          </a:bodyPr>
          <a:lstStyle/>
          <a:p>
            <a:r>
              <a:rPr lang="bn-BD" sz="3200" dirty="0">
                <a:latin typeface="NikoshBAN" pitchFamily="2" charset="0"/>
                <a:cs typeface="NikoshBAN" pitchFamily="2" charset="0"/>
              </a:rPr>
              <a:t>১।</a:t>
            </a:r>
            <a:r>
              <a:rPr lang="bn-BD" sz="3200" dirty="0">
                <a:latin typeface="Traditional Arabic" pitchFamily="18" charset="-78"/>
              </a:rPr>
              <a:t> </a:t>
            </a:r>
            <a:r>
              <a:rPr lang="ar-SA" sz="3200" dirty="0">
                <a:latin typeface="Traditional Arabic" pitchFamily="18" charset="-78"/>
                <a:cs typeface="Traditional Arabic" pitchFamily="18" charset="-78"/>
              </a:rPr>
              <a:t>لَقَدْ كَانَ الْفَارُوقُ رَجُلًا رَبَّانِيًّا بِحَقٍّ ............ إِلَّا اللَّهَ</a:t>
            </a:r>
            <a:endParaRPr lang="en-US" sz="3200" dirty="0">
              <a:latin typeface="Traditional Arabic" pitchFamily="18" charset="-78"/>
              <a:cs typeface="Traditional Arabic" pitchFamily="18" charset="-78"/>
            </a:endParaRPr>
          </a:p>
        </p:txBody>
      </p:sp>
      <p:sp>
        <p:nvSpPr>
          <p:cNvPr id="21" name="Rectangle 20"/>
          <p:cNvSpPr/>
          <p:nvPr/>
        </p:nvSpPr>
        <p:spPr>
          <a:xfrm>
            <a:off x="1935162" y="2387025"/>
            <a:ext cx="1072730" cy="584775"/>
          </a:xfrm>
          <a:prstGeom prst="rect">
            <a:avLst/>
          </a:prstGeom>
        </p:spPr>
        <p:txBody>
          <a:bodyPr wrap="none">
            <a:spAutoFit/>
          </a:bodyPr>
          <a:lstStyle/>
          <a:p>
            <a:r>
              <a:rPr lang="ar-SA" sz="3200" dirty="0">
                <a:latin typeface="Traditional Arabic" pitchFamily="18" charset="-78"/>
                <a:cs typeface="Traditional Arabic" pitchFamily="18" charset="-78"/>
              </a:rPr>
              <a:t>لَا يَخْشَى</a:t>
            </a:r>
            <a:endParaRPr lang="en-US" sz="3200" dirty="0">
              <a:latin typeface="Traditional Arabic" pitchFamily="18" charset="-78"/>
              <a:cs typeface="Traditional Arabic" pitchFamily="18" charset="-78"/>
            </a:endParaRPr>
          </a:p>
        </p:txBody>
      </p:sp>
      <p:sp>
        <p:nvSpPr>
          <p:cNvPr id="22" name="Rectangle 21"/>
          <p:cNvSpPr/>
          <p:nvPr/>
        </p:nvSpPr>
        <p:spPr>
          <a:xfrm>
            <a:off x="406362" y="3429000"/>
            <a:ext cx="6904454" cy="584775"/>
          </a:xfrm>
          <a:prstGeom prst="rect">
            <a:avLst/>
          </a:prstGeom>
          <a:solidFill>
            <a:srgbClr val="00B0F0"/>
          </a:solidFill>
          <a:ln w="38100">
            <a:solidFill>
              <a:schemeClr val="accent6">
                <a:lumMod val="75000"/>
              </a:schemeClr>
            </a:solidFill>
          </a:ln>
        </p:spPr>
        <p:txBody>
          <a:bodyPr wrap="none">
            <a:spAutoFit/>
          </a:bodyPr>
          <a:lstStyle/>
          <a:p>
            <a:r>
              <a:rPr lang="bn-BD" sz="3200" dirty="0">
                <a:latin typeface="NikoshBAN" pitchFamily="2" charset="0"/>
                <a:cs typeface="NikoshBAN" pitchFamily="2" charset="0"/>
              </a:rPr>
              <a:t>২। </a:t>
            </a:r>
            <a:r>
              <a:rPr lang="ar-SA" sz="3200" dirty="0">
                <a:latin typeface="Traditional Arabic" pitchFamily="18" charset="-78"/>
                <a:cs typeface="Traditional Arabic" pitchFamily="18" charset="-78"/>
              </a:rPr>
              <a:t>إِنَّ عُمَرَ الْفَارُوقَ قَدْ أَسْلَمَ وَآمَنَ بِاللَّهِ وَ ............ رَسُولَهُ</a:t>
            </a:r>
            <a:endParaRPr lang="en-US" sz="3200" dirty="0">
              <a:latin typeface="Traditional Arabic" pitchFamily="18" charset="-78"/>
              <a:cs typeface="Traditional Arabic" pitchFamily="18" charset="-78"/>
            </a:endParaRPr>
          </a:p>
        </p:txBody>
      </p:sp>
      <p:sp>
        <p:nvSpPr>
          <p:cNvPr id="23" name="Rectangle 22"/>
          <p:cNvSpPr/>
          <p:nvPr/>
        </p:nvSpPr>
        <p:spPr>
          <a:xfrm>
            <a:off x="1824173" y="3377625"/>
            <a:ext cx="793807" cy="584775"/>
          </a:xfrm>
          <a:prstGeom prst="rect">
            <a:avLst/>
          </a:prstGeom>
        </p:spPr>
        <p:txBody>
          <a:bodyPr wrap="none">
            <a:spAutoFit/>
          </a:bodyPr>
          <a:lstStyle/>
          <a:p>
            <a:r>
              <a:rPr lang="ar-SA" sz="3200" dirty="0">
                <a:latin typeface="Traditional Arabic" pitchFamily="18" charset="-78"/>
                <a:cs typeface="Traditional Arabic" pitchFamily="18" charset="-78"/>
              </a:rPr>
              <a:t>صَدَّقَ</a:t>
            </a:r>
            <a:endParaRPr lang="en-US" sz="3200" dirty="0">
              <a:latin typeface="Traditional Arabic" pitchFamily="18" charset="-78"/>
              <a:cs typeface="Traditional Arabic" pitchFamily="18" charset="-78"/>
            </a:endParaRPr>
          </a:p>
        </p:txBody>
      </p:sp>
      <p:sp>
        <p:nvSpPr>
          <p:cNvPr id="24" name="Rectangle 23"/>
          <p:cNvSpPr/>
          <p:nvPr/>
        </p:nvSpPr>
        <p:spPr>
          <a:xfrm>
            <a:off x="406362" y="4343400"/>
            <a:ext cx="7417415" cy="584775"/>
          </a:xfrm>
          <a:prstGeom prst="rect">
            <a:avLst/>
          </a:prstGeom>
          <a:solidFill>
            <a:srgbClr val="00B0F0"/>
          </a:solidFill>
          <a:ln w="38100">
            <a:solidFill>
              <a:schemeClr val="tx1"/>
            </a:solidFill>
          </a:ln>
        </p:spPr>
        <p:txBody>
          <a:bodyPr wrap="none">
            <a:spAutoFit/>
          </a:bodyPr>
          <a:lstStyle/>
          <a:p>
            <a:r>
              <a:rPr lang="bn-BD" sz="3200" dirty="0">
                <a:latin typeface="NikoshBAN" pitchFamily="2" charset="0"/>
                <a:cs typeface="NikoshBAN" pitchFamily="2" charset="0"/>
              </a:rPr>
              <a:t>৩। </a:t>
            </a:r>
            <a:r>
              <a:rPr lang="ar-SA" sz="3200" dirty="0">
                <a:latin typeface="Traditional Arabic" pitchFamily="18" charset="-78"/>
                <a:cs typeface="Traditional Arabic" pitchFamily="18" charset="-78"/>
              </a:rPr>
              <a:t>بَعْدَ أَنْ ............ سَيْفَهُ ذَهَبَ عُمَرُ الْفَارُوقُ لِيَقْتُلَ مُحَمَّدًا ﷺ.</a:t>
            </a:r>
            <a:endParaRPr lang="en-US" sz="3200" dirty="0">
              <a:latin typeface="Traditional Arabic" pitchFamily="18" charset="-78"/>
              <a:cs typeface="Traditional Arabic" pitchFamily="18" charset="-78"/>
            </a:endParaRPr>
          </a:p>
        </p:txBody>
      </p:sp>
      <p:sp>
        <p:nvSpPr>
          <p:cNvPr id="25" name="Rectangle 24"/>
          <p:cNvSpPr/>
          <p:nvPr/>
        </p:nvSpPr>
        <p:spPr>
          <a:xfrm>
            <a:off x="5827520" y="4292025"/>
            <a:ext cx="562975" cy="584775"/>
          </a:xfrm>
          <a:prstGeom prst="rect">
            <a:avLst/>
          </a:prstGeom>
        </p:spPr>
        <p:txBody>
          <a:bodyPr wrap="none">
            <a:spAutoFit/>
          </a:bodyPr>
          <a:lstStyle/>
          <a:p>
            <a:r>
              <a:rPr lang="ar-SA" sz="3200" dirty="0">
                <a:latin typeface="Traditional Arabic" pitchFamily="18" charset="-78"/>
                <a:cs typeface="Traditional Arabic" pitchFamily="18" charset="-78"/>
              </a:rPr>
              <a:t>سَنَّ</a:t>
            </a:r>
            <a:endParaRPr lang="en-US" sz="3200" dirty="0">
              <a:latin typeface="Traditional Arabic" pitchFamily="18" charset="-78"/>
              <a:cs typeface="Traditional Arabic" pitchFamily="18" charset="-78"/>
            </a:endParaRPr>
          </a:p>
        </p:txBody>
      </p:sp>
      <p:sp>
        <p:nvSpPr>
          <p:cNvPr id="26" name="Rectangle 25"/>
          <p:cNvSpPr/>
          <p:nvPr/>
        </p:nvSpPr>
        <p:spPr>
          <a:xfrm>
            <a:off x="442310" y="5257800"/>
            <a:ext cx="8153400" cy="584775"/>
          </a:xfrm>
          <a:prstGeom prst="rect">
            <a:avLst/>
          </a:prstGeom>
          <a:solidFill>
            <a:srgbClr val="00B0F0"/>
          </a:solidFill>
          <a:ln w="38100">
            <a:solidFill>
              <a:schemeClr val="tx1"/>
            </a:solidFill>
          </a:ln>
        </p:spPr>
        <p:txBody>
          <a:bodyPr wrap="square">
            <a:spAutoFit/>
          </a:bodyPr>
          <a:lstStyle/>
          <a:p>
            <a:r>
              <a:rPr lang="bn-BD" sz="3200" dirty="0">
                <a:latin typeface="NikoshBAN" pitchFamily="2" charset="0"/>
                <a:cs typeface="NikoshBAN" pitchFamily="2" charset="0"/>
              </a:rPr>
              <a:t>৪। </a:t>
            </a:r>
            <a:r>
              <a:rPr lang="ar-SA" sz="3200" dirty="0">
                <a:latin typeface="Traditional Arabic" pitchFamily="18" charset="-78"/>
                <a:cs typeface="Traditional Arabic" pitchFamily="18" charset="-78"/>
              </a:rPr>
              <a:t>كَانَ خَبَّابُ بْنُ الْأَرَتِّ ............ فَاطِمَةَ وَسَعِيدَ بْنَ زَيْدٍ الْقُرْآنَ الْكَرِيمَ.</a:t>
            </a:r>
            <a:endParaRPr lang="en-US" sz="3200" dirty="0">
              <a:latin typeface="Traditional Arabic" pitchFamily="18" charset="-78"/>
              <a:cs typeface="Traditional Arabic" pitchFamily="18" charset="-78"/>
            </a:endParaRPr>
          </a:p>
        </p:txBody>
      </p:sp>
      <p:sp>
        <p:nvSpPr>
          <p:cNvPr id="27" name="Rectangle 26"/>
          <p:cNvSpPr/>
          <p:nvPr/>
        </p:nvSpPr>
        <p:spPr>
          <a:xfrm>
            <a:off x="5059361" y="5206425"/>
            <a:ext cx="768159" cy="584775"/>
          </a:xfrm>
          <a:prstGeom prst="rect">
            <a:avLst/>
          </a:prstGeom>
        </p:spPr>
        <p:txBody>
          <a:bodyPr wrap="none">
            <a:spAutoFit/>
          </a:bodyPr>
          <a:lstStyle/>
          <a:p>
            <a:r>
              <a:rPr lang="ar-SA" sz="3200" b="1" dirty="0">
                <a:latin typeface="Traditional Arabic" pitchFamily="18" charset="-78"/>
                <a:cs typeface="Traditional Arabic" pitchFamily="18" charset="-78"/>
              </a:rPr>
              <a:t>يُعَلِّمُ</a:t>
            </a:r>
            <a:r>
              <a:rPr lang="ar-SA" sz="3200" dirty="0">
                <a:latin typeface="Traditional Arabic" pitchFamily="18" charset="-78"/>
                <a:cs typeface="Traditional Arabic" pitchFamily="18" charset="-78"/>
              </a:rPr>
              <a:t> </a:t>
            </a:r>
            <a:endParaRPr lang="en-US" sz="3200" dirty="0">
              <a:latin typeface="Traditional Arabic" pitchFamily="18" charset="-78"/>
              <a:cs typeface="Traditional Arabic" pitchFamily="18" charset="-78"/>
            </a:endParaRPr>
          </a:p>
        </p:txBody>
      </p:sp>
      <p:sp>
        <p:nvSpPr>
          <p:cNvPr id="28" name="Rectangle 27"/>
          <p:cNvSpPr/>
          <p:nvPr/>
        </p:nvSpPr>
        <p:spPr>
          <a:xfrm>
            <a:off x="472019" y="6172200"/>
            <a:ext cx="7924800" cy="584775"/>
          </a:xfrm>
          <a:prstGeom prst="rect">
            <a:avLst/>
          </a:prstGeom>
          <a:solidFill>
            <a:srgbClr val="00B0F0"/>
          </a:solidFill>
          <a:ln w="38100">
            <a:solidFill>
              <a:schemeClr val="tx1"/>
            </a:solidFill>
          </a:ln>
        </p:spPr>
        <p:txBody>
          <a:bodyPr wrap="square">
            <a:spAutoFit/>
          </a:bodyPr>
          <a:lstStyle/>
          <a:p>
            <a:r>
              <a:rPr lang="bn-BD" sz="3200" dirty="0">
                <a:latin typeface="NikoshBAN" pitchFamily="2" charset="0"/>
                <a:cs typeface="NikoshBAN" pitchFamily="2" charset="0"/>
              </a:rPr>
              <a:t>৫</a:t>
            </a:r>
            <a:r>
              <a:rPr lang="bn-BD" sz="3200" dirty="0" smtClean="0">
                <a:latin typeface="NikoshBAN" pitchFamily="2" charset="0"/>
                <a:cs typeface="NikoshBAN" pitchFamily="2" charset="0"/>
              </a:rPr>
              <a:t>।</a:t>
            </a:r>
            <a:r>
              <a:rPr lang="en-US" sz="3200" dirty="0" smtClean="0">
                <a:latin typeface="Traditional Arabic" pitchFamily="18" charset="-78"/>
              </a:rPr>
              <a:t> </a:t>
            </a:r>
            <a:r>
              <a:rPr lang="ar-SA" sz="3200" dirty="0" smtClean="0">
                <a:latin typeface="Traditional Arabic" pitchFamily="18" charset="-78"/>
                <a:cs typeface="Traditional Arabic" pitchFamily="18" charset="-78"/>
              </a:rPr>
              <a:t>تَوَجَّهَ </a:t>
            </a:r>
            <a:r>
              <a:rPr lang="ar-SA" sz="3200" dirty="0">
                <a:latin typeface="Traditional Arabic" pitchFamily="18" charset="-78"/>
                <a:cs typeface="Traditional Arabic" pitchFamily="18" charset="-78"/>
              </a:rPr>
              <a:t>عُمَرُ الْفَارُوقُ إِلَى مَقَامِ إِبْرَاهِيمَ فَصَلَّى ثُمَّ ............ إِلَى الْمَدِينَةِ</a:t>
            </a:r>
            <a:endParaRPr lang="en-US" sz="3200" dirty="0">
              <a:latin typeface="Traditional Arabic" pitchFamily="18" charset="-78"/>
              <a:cs typeface="Traditional Arabic" pitchFamily="18" charset="-78"/>
            </a:endParaRPr>
          </a:p>
        </p:txBody>
      </p:sp>
      <p:sp>
        <p:nvSpPr>
          <p:cNvPr id="29" name="Rectangle 28"/>
          <p:cNvSpPr/>
          <p:nvPr/>
        </p:nvSpPr>
        <p:spPr>
          <a:xfrm>
            <a:off x="2469032" y="6120825"/>
            <a:ext cx="755335" cy="584775"/>
          </a:xfrm>
          <a:prstGeom prst="rect">
            <a:avLst/>
          </a:prstGeom>
        </p:spPr>
        <p:txBody>
          <a:bodyPr wrap="none">
            <a:spAutoFit/>
          </a:bodyPr>
          <a:lstStyle/>
          <a:p>
            <a:r>
              <a:rPr lang="ar-SA" sz="3200" dirty="0">
                <a:latin typeface="Traditional Arabic" pitchFamily="18" charset="-78"/>
                <a:cs typeface="Traditional Arabic" pitchFamily="18" charset="-78"/>
              </a:rPr>
              <a:t>هَاجَرَ</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13669703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80">
                                          <p:stCondLst>
                                            <p:cond delay="0"/>
                                          </p:stCondLst>
                                        </p:cTn>
                                        <p:tgtEl>
                                          <p:spTgt spid="21"/>
                                        </p:tgtEl>
                                      </p:cBhvr>
                                    </p:animEffect>
                                    <p:anim calcmode="lin" valueType="num">
                                      <p:cBhvr>
                                        <p:cTn id="26"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31" dur="26">
                                          <p:stCondLst>
                                            <p:cond delay="650"/>
                                          </p:stCondLst>
                                        </p:cTn>
                                        <p:tgtEl>
                                          <p:spTgt spid="21"/>
                                        </p:tgtEl>
                                      </p:cBhvr>
                                      <p:to x="100000" y="60000"/>
                                    </p:animScale>
                                    <p:animScale>
                                      <p:cBhvr>
                                        <p:cTn id="32" dur="166" decel="50000">
                                          <p:stCondLst>
                                            <p:cond delay="676"/>
                                          </p:stCondLst>
                                        </p:cTn>
                                        <p:tgtEl>
                                          <p:spTgt spid="21"/>
                                        </p:tgtEl>
                                      </p:cBhvr>
                                      <p:to x="100000" y="100000"/>
                                    </p:animScale>
                                    <p:animScale>
                                      <p:cBhvr>
                                        <p:cTn id="33" dur="26">
                                          <p:stCondLst>
                                            <p:cond delay="1312"/>
                                          </p:stCondLst>
                                        </p:cTn>
                                        <p:tgtEl>
                                          <p:spTgt spid="21"/>
                                        </p:tgtEl>
                                      </p:cBhvr>
                                      <p:to x="100000" y="80000"/>
                                    </p:animScale>
                                    <p:animScale>
                                      <p:cBhvr>
                                        <p:cTn id="34" dur="166" decel="50000">
                                          <p:stCondLst>
                                            <p:cond delay="1338"/>
                                          </p:stCondLst>
                                        </p:cTn>
                                        <p:tgtEl>
                                          <p:spTgt spid="21"/>
                                        </p:tgtEl>
                                      </p:cBhvr>
                                      <p:to x="100000" y="100000"/>
                                    </p:animScale>
                                    <p:animScale>
                                      <p:cBhvr>
                                        <p:cTn id="35" dur="26">
                                          <p:stCondLst>
                                            <p:cond delay="1642"/>
                                          </p:stCondLst>
                                        </p:cTn>
                                        <p:tgtEl>
                                          <p:spTgt spid="21"/>
                                        </p:tgtEl>
                                      </p:cBhvr>
                                      <p:to x="100000" y="90000"/>
                                    </p:animScale>
                                    <p:animScale>
                                      <p:cBhvr>
                                        <p:cTn id="36" dur="166" decel="50000">
                                          <p:stCondLst>
                                            <p:cond delay="1668"/>
                                          </p:stCondLst>
                                        </p:cTn>
                                        <p:tgtEl>
                                          <p:spTgt spid="21"/>
                                        </p:tgtEl>
                                      </p:cBhvr>
                                      <p:to x="100000" y="100000"/>
                                    </p:animScale>
                                    <p:animScale>
                                      <p:cBhvr>
                                        <p:cTn id="37" dur="26">
                                          <p:stCondLst>
                                            <p:cond delay="1808"/>
                                          </p:stCondLst>
                                        </p:cTn>
                                        <p:tgtEl>
                                          <p:spTgt spid="21"/>
                                        </p:tgtEl>
                                      </p:cBhvr>
                                      <p:to x="100000" y="95000"/>
                                    </p:animScale>
                                    <p:animScale>
                                      <p:cBhvr>
                                        <p:cTn id="38" dur="166" decel="50000">
                                          <p:stCondLst>
                                            <p:cond delay="1834"/>
                                          </p:stCondLst>
                                        </p:cTn>
                                        <p:tgtEl>
                                          <p:spTgt spid="21"/>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down)">
                                      <p:cBhvr>
                                        <p:cTn id="49" dur="580">
                                          <p:stCondLst>
                                            <p:cond delay="0"/>
                                          </p:stCondLst>
                                        </p:cTn>
                                        <p:tgtEl>
                                          <p:spTgt spid="23"/>
                                        </p:tgtEl>
                                      </p:cBhvr>
                                    </p:animEffect>
                                    <p:anim calcmode="lin" valueType="num">
                                      <p:cBhvr>
                                        <p:cTn id="5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5" dur="26">
                                          <p:stCondLst>
                                            <p:cond delay="650"/>
                                          </p:stCondLst>
                                        </p:cTn>
                                        <p:tgtEl>
                                          <p:spTgt spid="23"/>
                                        </p:tgtEl>
                                      </p:cBhvr>
                                      <p:to x="100000" y="60000"/>
                                    </p:animScale>
                                    <p:animScale>
                                      <p:cBhvr>
                                        <p:cTn id="56" dur="166" decel="50000">
                                          <p:stCondLst>
                                            <p:cond delay="676"/>
                                          </p:stCondLst>
                                        </p:cTn>
                                        <p:tgtEl>
                                          <p:spTgt spid="23"/>
                                        </p:tgtEl>
                                      </p:cBhvr>
                                      <p:to x="100000" y="100000"/>
                                    </p:animScale>
                                    <p:animScale>
                                      <p:cBhvr>
                                        <p:cTn id="57" dur="26">
                                          <p:stCondLst>
                                            <p:cond delay="1312"/>
                                          </p:stCondLst>
                                        </p:cTn>
                                        <p:tgtEl>
                                          <p:spTgt spid="23"/>
                                        </p:tgtEl>
                                      </p:cBhvr>
                                      <p:to x="100000" y="80000"/>
                                    </p:animScale>
                                    <p:animScale>
                                      <p:cBhvr>
                                        <p:cTn id="58" dur="166" decel="50000">
                                          <p:stCondLst>
                                            <p:cond delay="1338"/>
                                          </p:stCondLst>
                                        </p:cTn>
                                        <p:tgtEl>
                                          <p:spTgt spid="23"/>
                                        </p:tgtEl>
                                      </p:cBhvr>
                                      <p:to x="100000" y="100000"/>
                                    </p:animScale>
                                    <p:animScale>
                                      <p:cBhvr>
                                        <p:cTn id="59" dur="26">
                                          <p:stCondLst>
                                            <p:cond delay="1642"/>
                                          </p:stCondLst>
                                        </p:cTn>
                                        <p:tgtEl>
                                          <p:spTgt spid="23"/>
                                        </p:tgtEl>
                                      </p:cBhvr>
                                      <p:to x="100000" y="90000"/>
                                    </p:animScale>
                                    <p:animScale>
                                      <p:cBhvr>
                                        <p:cTn id="60" dur="166" decel="50000">
                                          <p:stCondLst>
                                            <p:cond delay="1668"/>
                                          </p:stCondLst>
                                        </p:cTn>
                                        <p:tgtEl>
                                          <p:spTgt spid="23"/>
                                        </p:tgtEl>
                                      </p:cBhvr>
                                      <p:to x="100000" y="100000"/>
                                    </p:animScale>
                                    <p:animScale>
                                      <p:cBhvr>
                                        <p:cTn id="61" dur="26">
                                          <p:stCondLst>
                                            <p:cond delay="1808"/>
                                          </p:stCondLst>
                                        </p:cTn>
                                        <p:tgtEl>
                                          <p:spTgt spid="23"/>
                                        </p:tgtEl>
                                      </p:cBhvr>
                                      <p:to x="100000" y="95000"/>
                                    </p:animScale>
                                    <p:animScale>
                                      <p:cBhvr>
                                        <p:cTn id="62" dur="166" decel="50000">
                                          <p:stCondLst>
                                            <p:cond delay="1834"/>
                                          </p:stCondLst>
                                        </p:cTn>
                                        <p:tgtEl>
                                          <p:spTgt spid="23"/>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wipe(down)">
                                      <p:cBhvr>
                                        <p:cTn id="73" dur="580">
                                          <p:stCondLst>
                                            <p:cond delay="0"/>
                                          </p:stCondLst>
                                        </p:cTn>
                                        <p:tgtEl>
                                          <p:spTgt spid="25"/>
                                        </p:tgtEl>
                                      </p:cBhvr>
                                    </p:animEffect>
                                    <p:anim calcmode="lin" valueType="num">
                                      <p:cBhvr>
                                        <p:cTn id="74"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79" dur="26">
                                          <p:stCondLst>
                                            <p:cond delay="650"/>
                                          </p:stCondLst>
                                        </p:cTn>
                                        <p:tgtEl>
                                          <p:spTgt spid="25"/>
                                        </p:tgtEl>
                                      </p:cBhvr>
                                      <p:to x="100000" y="60000"/>
                                    </p:animScale>
                                    <p:animScale>
                                      <p:cBhvr>
                                        <p:cTn id="80" dur="166" decel="50000">
                                          <p:stCondLst>
                                            <p:cond delay="676"/>
                                          </p:stCondLst>
                                        </p:cTn>
                                        <p:tgtEl>
                                          <p:spTgt spid="25"/>
                                        </p:tgtEl>
                                      </p:cBhvr>
                                      <p:to x="100000" y="100000"/>
                                    </p:animScale>
                                    <p:animScale>
                                      <p:cBhvr>
                                        <p:cTn id="81" dur="26">
                                          <p:stCondLst>
                                            <p:cond delay="1312"/>
                                          </p:stCondLst>
                                        </p:cTn>
                                        <p:tgtEl>
                                          <p:spTgt spid="25"/>
                                        </p:tgtEl>
                                      </p:cBhvr>
                                      <p:to x="100000" y="80000"/>
                                    </p:animScale>
                                    <p:animScale>
                                      <p:cBhvr>
                                        <p:cTn id="82" dur="166" decel="50000">
                                          <p:stCondLst>
                                            <p:cond delay="1338"/>
                                          </p:stCondLst>
                                        </p:cTn>
                                        <p:tgtEl>
                                          <p:spTgt spid="25"/>
                                        </p:tgtEl>
                                      </p:cBhvr>
                                      <p:to x="100000" y="100000"/>
                                    </p:animScale>
                                    <p:animScale>
                                      <p:cBhvr>
                                        <p:cTn id="83" dur="26">
                                          <p:stCondLst>
                                            <p:cond delay="1642"/>
                                          </p:stCondLst>
                                        </p:cTn>
                                        <p:tgtEl>
                                          <p:spTgt spid="25"/>
                                        </p:tgtEl>
                                      </p:cBhvr>
                                      <p:to x="100000" y="90000"/>
                                    </p:animScale>
                                    <p:animScale>
                                      <p:cBhvr>
                                        <p:cTn id="84" dur="166" decel="50000">
                                          <p:stCondLst>
                                            <p:cond delay="1668"/>
                                          </p:stCondLst>
                                        </p:cTn>
                                        <p:tgtEl>
                                          <p:spTgt spid="25"/>
                                        </p:tgtEl>
                                      </p:cBhvr>
                                      <p:to x="100000" y="100000"/>
                                    </p:animScale>
                                    <p:animScale>
                                      <p:cBhvr>
                                        <p:cTn id="85" dur="26">
                                          <p:stCondLst>
                                            <p:cond delay="1808"/>
                                          </p:stCondLst>
                                        </p:cTn>
                                        <p:tgtEl>
                                          <p:spTgt spid="25"/>
                                        </p:tgtEl>
                                      </p:cBhvr>
                                      <p:to x="100000" y="95000"/>
                                    </p:animScale>
                                    <p:animScale>
                                      <p:cBhvr>
                                        <p:cTn id="86" dur="166" decel="50000">
                                          <p:stCondLst>
                                            <p:cond delay="1834"/>
                                          </p:stCondLst>
                                        </p:cTn>
                                        <p:tgtEl>
                                          <p:spTgt spid="25"/>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6"/>
                                        </p:tgtEl>
                                        <p:attrNameLst>
                                          <p:attrName>style.visibility</p:attrName>
                                        </p:attrNameLst>
                                      </p:cBhvr>
                                      <p:to>
                                        <p:strVal val="visible"/>
                                      </p:to>
                                    </p:set>
                                    <p:anim calcmode="lin" valueType="num">
                                      <p:cBhvr additive="base">
                                        <p:cTn id="91" dur="500" fill="hold"/>
                                        <p:tgtEl>
                                          <p:spTgt spid="26"/>
                                        </p:tgtEl>
                                        <p:attrNameLst>
                                          <p:attrName>ppt_x</p:attrName>
                                        </p:attrNameLst>
                                      </p:cBhvr>
                                      <p:tavLst>
                                        <p:tav tm="0">
                                          <p:val>
                                            <p:strVal val="#ppt_x"/>
                                          </p:val>
                                        </p:tav>
                                        <p:tav tm="100000">
                                          <p:val>
                                            <p:strVal val="#ppt_x"/>
                                          </p:val>
                                        </p:tav>
                                      </p:tavLst>
                                    </p:anim>
                                    <p:anim calcmode="lin" valueType="num">
                                      <p:cBhvr additive="base">
                                        <p:cTn id="9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wipe(down)">
                                      <p:cBhvr>
                                        <p:cTn id="97" dur="580">
                                          <p:stCondLst>
                                            <p:cond delay="0"/>
                                          </p:stCondLst>
                                        </p:cTn>
                                        <p:tgtEl>
                                          <p:spTgt spid="27"/>
                                        </p:tgtEl>
                                      </p:cBhvr>
                                    </p:animEffect>
                                    <p:anim calcmode="lin" valueType="num">
                                      <p:cBhvr>
                                        <p:cTn id="98"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03" dur="26">
                                          <p:stCondLst>
                                            <p:cond delay="650"/>
                                          </p:stCondLst>
                                        </p:cTn>
                                        <p:tgtEl>
                                          <p:spTgt spid="27"/>
                                        </p:tgtEl>
                                      </p:cBhvr>
                                      <p:to x="100000" y="60000"/>
                                    </p:animScale>
                                    <p:animScale>
                                      <p:cBhvr>
                                        <p:cTn id="104" dur="166" decel="50000">
                                          <p:stCondLst>
                                            <p:cond delay="676"/>
                                          </p:stCondLst>
                                        </p:cTn>
                                        <p:tgtEl>
                                          <p:spTgt spid="27"/>
                                        </p:tgtEl>
                                      </p:cBhvr>
                                      <p:to x="100000" y="100000"/>
                                    </p:animScale>
                                    <p:animScale>
                                      <p:cBhvr>
                                        <p:cTn id="105" dur="26">
                                          <p:stCondLst>
                                            <p:cond delay="1312"/>
                                          </p:stCondLst>
                                        </p:cTn>
                                        <p:tgtEl>
                                          <p:spTgt spid="27"/>
                                        </p:tgtEl>
                                      </p:cBhvr>
                                      <p:to x="100000" y="80000"/>
                                    </p:animScale>
                                    <p:animScale>
                                      <p:cBhvr>
                                        <p:cTn id="106" dur="166" decel="50000">
                                          <p:stCondLst>
                                            <p:cond delay="1338"/>
                                          </p:stCondLst>
                                        </p:cTn>
                                        <p:tgtEl>
                                          <p:spTgt spid="27"/>
                                        </p:tgtEl>
                                      </p:cBhvr>
                                      <p:to x="100000" y="100000"/>
                                    </p:animScale>
                                    <p:animScale>
                                      <p:cBhvr>
                                        <p:cTn id="107" dur="26">
                                          <p:stCondLst>
                                            <p:cond delay="1642"/>
                                          </p:stCondLst>
                                        </p:cTn>
                                        <p:tgtEl>
                                          <p:spTgt spid="27"/>
                                        </p:tgtEl>
                                      </p:cBhvr>
                                      <p:to x="100000" y="90000"/>
                                    </p:animScale>
                                    <p:animScale>
                                      <p:cBhvr>
                                        <p:cTn id="108" dur="166" decel="50000">
                                          <p:stCondLst>
                                            <p:cond delay="1668"/>
                                          </p:stCondLst>
                                        </p:cTn>
                                        <p:tgtEl>
                                          <p:spTgt spid="27"/>
                                        </p:tgtEl>
                                      </p:cBhvr>
                                      <p:to x="100000" y="100000"/>
                                    </p:animScale>
                                    <p:animScale>
                                      <p:cBhvr>
                                        <p:cTn id="109" dur="26">
                                          <p:stCondLst>
                                            <p:cond delay="1808"/>
                                          </p:stCondLst>
                                        </p:cTn>
                                        <p:tgtEl>
                                          <p:spTgt spid="27"/>
                                        </p:tgtEl>
                                      </p:cBhvr>
                                      <p:to x="100000" y="95000"/>
                                    </p:animScale>
                                    <p:animScale>
                                      <p:cBhvr>
                                        <p:cTn id="110" dur="166" decel="50000">
                                          <p:stCondLst>
                                            <p:cond delay="1834"/>
                                          </p:stCondLst>
                                        </p:cTn>
                                        <p:tgtEl>
                                          <p:spTgt spid="27"/>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8"/>
                                        </p:tgtEl>
                                        <p:attrNameLst>
                                          <p:attrName>style.visibility</p:attrName>
                                        </p:attrNameLst>
                                      </p:cBhvr>
                                      <p:to>
                                        <p:strVal val="visible"/>
                                      </p:to>
                                    </p:set>
                                    <p:anim calcmode="lin" valueType="num">
                                      <p:cBhvr additive="base">
                                        <p:cTn id="115" dur="500" fill="hold"/>
                                        <p:tgtEl>
                                          <p:spTgt spid="28"/>
                                        </p:tgtEl>
                                        <p:attrNameLst>
                                          <p:attrName>ppt_x</p:attrName>
                                        </p:attrNameLst>
                                      </p:cBhvr>
                                      <p:tavLst>
                                        <p:tav tm="0">
                                          <p:val>
                                            <p:strVal val="#ppt_x"/>
                                          </p:val>
                                        </p:tav>
                                        <p:tav tm="100000">
                                          <p:val>
                                            <p:strVal val="#ppt_x"/>
                                          </p:val>
                                        </p:tav>
                                      </p:tavLst>
                                    </p:anim>
                                    <p:anim calcmode="lin" valueType="num">
                                      <p:cBhvr additive="base">
                                        <p:cTn id="11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6" presetClass="entr" presetSubtype="0" fill="hold" grpId="0" nodeType="click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wipe(down)">
                                      <p:cBhvr>
                                        <p:cTn id="121" dur="580">
                                          <p:stCondLst>
                                            <p:cond delay="0"/>
                                          </p:stCondLst>
                                        </p:cTn>
                                        <p:tgtEl>
                                          <p:spTgt spid="29"/>
                                        </p:tgtEl>
                                      </p:cBhvr>
                                    </p:animEffect>
                                    <p:anim calcmode="lin" valueType="num">
                                      <p:cBhvr>
                                        <p:cTn id="122"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27" dur="26">
                                          <p:stCondLst>
                                            <p:cond delay="650"/>
                                          </p:stCondLst>
                                        </p:cTn>
                                        <p:tgtEl>
                                          <p:spTgt spid="29"/>
                                        </p:tgtEl>
                                      </p:cBhvr>
                                      <p:to x="100000" y="60000"/>
                                    </p:animScale>
                                    <p:animScale>
                                      <p:cBhvr>
                                        <p:cTn id="128" dur="166" decel="50000">
                                          <p:stCondLst>
                                            <p:cond delay="676"/>
                                          </p:stCondLst>
                                        </p:cTn>
                                        <p:tgtEl>
                                          <p:spTgt spid="29"/>
                                        </p:tgtEl>
                                      </p:cBhvr>
                                      <p:to x="100000" y="100000"/>
                                    </p:animScale>
                                    <p:animScale>
                                      <p:cBhvr>
                                        <p:cTn id="129" dur="26">
                                          <p:stCondLst>
                                            <p:cond delay="1312"/>
                                          </p:stCondLst>
                                        </p:cTn>
                                        <p:tgtEl>
                                          <p:spTgt spid="29"/>
                                        </p:tgtEl>
                                      </p:cBhvr>
                                      <p:to x="100000" y="80000"/>
                                    </p:animScale>
                                    <p:animScale>
                                      <p:cBhvr>
                                        <p:cTn id="130" dur="166" decel="50000">
                                          <p:stCondLst>
                                            <p:cond delay="1338"/>
                                          </p:stCondLst>
                                        </p:cTn>
                                        <p:tgtEl>
                                          <p:spTgt spid="29"/>
                                        </p:tgtEl>
                                      </p:cBhvr>
                                      <p:to x="100000" y="100000"/>
                                    </p:animScale>
                                    <p:animScale>
                                      <p:cBhvr>
                                        <p:cTn id="131" dur="26">
                                          <p:stCondLst>
                                            <p:cond delay="1642"/>
                                          </p:stCondLst>
                                        </p:cTn>
                                        <p:tgtEl>
                                          <p:spTgt spid="29"/>
                                        </p:tgtEl>
                                      </p:cBhvr>
                                      <p:to x="100000" y="90000"/>
                                    </p:animScale>
                                    <p:animScale>
                                      <p:cBhvr>
                                        <p:cTn id="132" dur="166" decel="50000">
                                          <p:stCondLst>
                                            <p:cond delay="1668"/>
                                          </p:stCondLst>
                                        </p:cTn>
                                        <p:tgtEl>
                                          <p:spTgt spid="29"/>
                                        </p:tgtEl>
                                      </p:cBhvr>
                                      <p:to x="100000" y="100000"/>
                                    </p:animScale>
                                    <p:animScale>
                                      <p:cBhvr>
                                        <p:cTn id="133" dur="26">
                                          <p:stCondLst>
                                            <p:cond delay="1808"/>
                                          </p:stCondLst>
                                        </p:cTn>
                                        <p:tgtEl>
                                          <p:spTgt spid="29"/>
                                        </p:tgtEl>
                                      </p:cBhvr>
                                      <p:to x="100000" y="95000"/>
                                    </p:animScale>
                                    <p:animScale>
                                      <p:cBhvr>
                                        <p:cTn id="134" dur="166" decel="50000">
                                          <p:stCondLst>
                                            <p:cond delay="1834"/>
                                          </p:stCondLst>
                                        </p:cTn>
                                        <p:tgtEl>
                                          <p:spTgt spid="2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21" grpId="0"/>
      <p:bldP spid="22" grpId="0" animBg="1"/>
      <p:bldP spid="23" grpId="0"/>
      <p:bldP spid="24" grpId="0" animBg="1"/>
      <p:bldP spid="25" grpId="0"/>
      <p:bldP spid="26" grpId="0" animBg="1"/>
      <p:bldP spid="27" grpId="0"/>
      <p:bldP spid="28" grpId="0" animBg="1"/>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graphicFrame>
        <p:nvGraphicFramePr>
          <p:cNvPr id="5" name="Table 4"/>
          <p:cNvGraphicFramePr>
            <a:graphicFrameLocks noGrp="1"/>
          </p:cNvGraphicFramePr>
          <p:nvPr>
            <p:extLst>
              <p:ext uri="{D42A27DB-BD31-4B8C-83A1-F6EECF244321}">
                <p14:modId xmlns:p14="http://schemas.microsoft.com/office/powerpoint/2010/main" val="4039774290"/>
              </p:ext>
            </p:extLst>
          </p:nvPr>
        </p:nvGraphicFramePr>
        <p:xfrm>
          <a:off x="424817" y="1371600"/>
          <a:ext cx="13281285" cy="5999946"/>
        </p:xfrm>
        <a:graphic>
          <a:graphicData uri="http://schemas.openxmlformats.org/drawingml/2006/table">
            <a:tbl>
              <a:tblPr/>
              <a:tblGrid>
                <a:gridCol w="3720145"/>
                <a:gridCol w="4419600"/>
                <a:gridCol w="5141540"/>
              </a:tblGrid>
              <a:tr h="999991">
                <a:tc>
                  <a:txBody>
                    <a:bodyPr/>
                    <a:lstStyle/>
                    <a:p>
                      <a:r>
                        <a:rPr lang="ar-SA" sz="2500" dirty="0" smtClean="0"/>
                        <a:t>الْجَمْعُ</a:t>
                      </a:r>
                      <a:endParaRPr lang="ar-SA" sz="2500" dirty="0"/>
                    </a:p>
                  </a:txBody>
                  <a:tcPr anchor="ctr">
                    <a:lnL>
                      <a:noFill/>
                    </a:lnL>
                    <a:lnR>
                      <a:noFill/>
                    </a:lnR>
                    <a:lnT>
                      <a:noFill/>
                    </a:lnT>
                    <a:lnB>
                      <a:noFill/>
                    </a:lnB>
                    <a:solidFill>
                      <a:srgbClr val="00B0F0"/>
                    </a:solidFill>
                  </a:tcPr>
                </a:tc>
                <a:tc>
                  <a:txBody>
                    <a:bodyPr/>
                    <a:lstStyle/>
                    <a:p>
                      <a:r>
                        <a:rPr lang="ar-SA" sz="2500" dirty="0" smtClean="0"/>
                        <a:t>الْمُفْرَدُ</a:t>
                      </a:r>
                      <a:endParaRPr lang="ar-SA" sz="2500" dirty="0"/>
                    </a:p>
                  </a:txBody>
                  <a:tcPr anchor="ctr">
                    <a:lnL>
                      <a:noFill/>
                    </a:lnL>
                    <a:lnR>
                      <a:noFill/>
                    </a:lnR>
                    <a:lnT>
                      <a:noFill/>
                    </a:lnT>
                    <a:lnB>
                      <a:noFill/>
                    </a:lnB>
                    <a:solidFill>
                      <a:srgbClr val="00B0F0"/>
                    </a:solidFill>
                  </a:tcPr>
                </a:tc>
                <a:tc>
                  <a:txBody>
                    <a:bodyPr/>
                    <a:lstStyle/>
                    <a:p>
                      <a:r>
                        <a:rPr lang="ar-SA" sz="2500" dirty="0" smtClean="0"/>
                        <a:t>الْجُمْلَةُ</a:t>
                      </a:r>
                      <a:endParaRPr lang="ar-SA" sz="2500" dirty="0"/>
                    </a:p>
                  </a:txBody>
                  <a:tcPr anchor="ctr">
                    <a:lnL>
                      <a:noFill/>
                    </a:lnL>
                    <a:lnR>
                      <a:noFill/>
                    </a:lnR>
                    <a:lnT>
                      <a:noFill/>
                    </a:lnT>
                    <a:lnB>
                      <a:noFill/>
                    </a:lnB>
                    <a:solidFill>
                      <a:srgbClr val="00B0F0"/>
                    </a:solidFill>
                  </a:tcPr>
                </a:tc>
              </a:tr>
              <a:tr h="999991">
                <a:tc>
                  <a:txBody>
                    <a:bodyPr/>
                    <a:lstStyle/>
                    <a:p>
                      <a:r>
                        <a:rPr lang="ar-SA" sz="2500" dirty="0"/>
                        <a:t>١. الْخُلَفَاءُ</a:t>
                      </a:r>
                    </a:p>
                  </a:txBody>
                  <a:tcPr anchor="ctr">
                    <a:lnL>
                      <a:noFill/>
                    </a:lnL>
                    <a:lnR>
                      <a:noFill/>
                    </a:lnR>
                    <a:lnT>
                      <a:noFill/>
                    </a:lnT>
                    <a:lnB>
                      <a:noFill/>
                    </a:lnB>
                    <a:solidFill>
                      <a:srgbClr val="00B0F0"/>
                    </a:solidFill>
                  </a:tcPr>
                </a:tc>
                <a:tc>
                  <a:txBody>
                    <a:bodyPr/>
                    <a:lstStyle/>
                    <a:p>
                      <a:r>
                        <a:rPr lang="en-US" sz="2500" dirty="0" smtClean="0"/>
                        <a:t>...............</a:t>
                      </a:r>
                      <a:endParaRPr lang="en-US" sz="2500" dirty="0"/>
                    </a:p>
                  </a:txBody>
                  <a:tcPr anchor="ctr">
                    <a:lnL>
                      <a:noFill/>
                    </a:lnL>
                    <a:lnR>
                      <a:noFill/>
                    </a:lnR>
                    <a:lnT>
                      <a:noFill/>
                    </a:lnT>
                    <a:lnB>
                      <a:noFill/>
                    </a:lnB>
                    <a:solidFill>
                      <a:srgbClr val="00B0F0"/>
                    </a:solidFill>
                  </a:tcPr>
                </a:tc>
                <a:tc>
                  <a:txBody>
                    <a:bodyPr/>
                    <a:lstStyle/>
                    <a:p>
                      <a:r>
                        <a:rPr lang="en-US" sz="2500" dirty="0"/>
                        <a:t>...............</a:t>
                      </a:r>
                    </a:p>
                  </a:txBody>
                  <a:tcPr anchor="ctr">
                    <a:lnL>
                      <a:noFill/>
                    </a:lnL>
                    <a:lnR>
                      <a:noFill/>
                    </a:lnR>
                    <a:lnT>
                      <a:noFill/>
                    </a:lnT>
                    <a:lnB>
                      <a:noFill/>
                    </a:lnB>
                    <a:solidFill>
                      <a:srgbClr val="00B0F0"/>
                    </a:solidFill>
                  </a:tcPr>
                </a:tc>
              </a:tr>
              <a:tr h="999991">
                <a:tc>
                  <a:txBody>
                    <a:bodyPr/>
                    <a:lstStyle/>
                    <a:p>
                      <a:r>
                        <a:rPr lang="ar-SA" sz="2500" dirty="0"/>
                        <a:t>٢. الدُّعَاةُ</a:t>
                      </a:r>
                    </a:p>
                  </a:txBody>
                  <a:tcPr anchor="ctr">
                    <a:lnL>
                      <a:noFill/>
                    </a:lnL>
                    <a:lnR>
                      <a:noFill/>
                    </a:lnR>
                    <a:lnT>
                      <a:noFill/>
                    </a:lnT>
                    <a:lnB>
                      <a:noFill/>
                    </a:lnB>
                    <a:solidFill>
                      <a:srgbClr val="00B0F0"/>
                    </a:solidFill>
                  </a:tcPr>
                </a:tc>
                <a:tc>
                  <a:txBody>
                    <a:bodyPr/>
                    <a:lstStyle/>
                    <a:p>
                      <a:r>
                        <a:rPr lang="en-US" sz="2500" dirty="0"/>
                        <a:t>...............</a:t>
                      </a:r>
                    </a:p>
                  </a:txBody>
                  <a:tcPr anchor="ctr">
                    <a:lnL>
                      <a:noFill/>
                    </a:lnL>
                    <a:lnR>
                      <a:noFill/>
                    </a:lnR>
                    <a:lnT>
                      <a:noFill/>
                    </a:lnT>
                    <a:lnB>
                      <a:noFill/>
                    </a:lnB>
                    <a:solidFill>
                      <a:srgbClr val="00B0F0"/>
                    </a:solidFill>
                  </a:tcPr>
                </a:tc>
                <a:tc>
                  <a:txBody>
                    <a:bodyPr/>
                    <a:lstStyle/>
                    <a:p>
                      <a:r>
                        <a:rPr lang="en-US" sz="2500" dirty="0" smtClean="0"/>
                        <a:t>...............</a:t>
                      </a:r>
                      <a:endParaRPr lang="en-US" sz="2500" dirty="0"/>
                    </a:p>
                  </a:txBody>
                  <a:tcPr anchor="ctr">
                    <a:lnL>
                      <a:noFill/>
                    </a:lnL>
                    <a:lnR>
                      <a:noFill/>
                    </a:lnR>
                    <a:lnT>
                      <a:noFill/>
                    </a:lnT>
                    <a:lnB>
                      <a:noFill/>
                    </a:lnB>
                    <a:solidFill>
                      <a:srgbClr val="00B0F0"/>
                    </a:solidFill>
                  </a:tcPr>
                </a:tc>
              </a:tr>
              <a:tr h="999991">
                <a:tc>
                  <a:txBody>
                    <a:bodyPr/>
                    <a:lstStyle/>
                    <a:p>
                      <a:r>
                        <a:rPr lang="ar-SA" sz="2500" dirty="0"/>
                        <a:t>٣. الْجُيُوشُ</a:t>
                      </a:r>
                    </a:p>
                  </a:txBody>
                  <a:tcPr anchor="ctr">
                    <a:lnL>
                      <a:noFill/>
                    </a:lnL>
                    <a:lnR>
                      <a:noFill/>
                    </a:lnR>
                    <a:lnT>
                      <a:noFill/>
                    </a:lnT>
                    <a:lnB>
                      <a:noFill/>
                    </a:lnB>
                    <a:solidFill>
                      <a:srgbClr val="00B0F0"/>
                    </a:solidFill>
                  </a:tcPr>
                </a:tc>
                <a:tc>
                  <a:txBody>
                    <a:bodyPr/>
                    <a:lstStyle/>
                    <a:p>
                      <a:r>
                        <a:rPr lang="en-US" sz="2500" dirty="0"/>
                        <a:t>...............</a:t>
                      </a:r>
                    </a:p>
                  </a:txBody>
                  <a:tcPr anchor="ctr">
                    <a:lnL>
                      <a:noFill/>
                    </a:lnL>
                    <a:lnR>
                      <a:noFill/>
                    </a:lnR>
                    <a:lnT>
                      <a:noFill/>
                    </a:lnT>
                    <a:lnB>
                      <a:noFill/>
                    </a:lnB>
                    <a:solidFill>
                      <a:srgbClr val="00B0F0"/>
                    </a:solidFill>
                  </a:tcPr>
                </a:tc>
                <a:tc>
                  <a:txBody>
                    <a:bodyPr/>
                    <a:lstStyle/>
                    <a:p>
                      <a:r>
                        <a:rPr lang="en-US" sz="2500" dirty="0"/>
                        <a:t>...............</a:t>
                      </a:r>
                    </a:p>
                  </a:txBody>
                  <a:tcPr anchor="ctr">
                    <a:lnL>
                      <a:noFill/>
                    </a:lnL>
                    <a:lnR>
                      <a:noFill/>
                    </a:lnR>
                    <a:lnT>
                      <a:noFill/>
                    </a:lnT>
                    <a:lnB>
                      <a:noFill/>
                    </a:lnB>
                    <a:solidFill>
                      <a:srgbClr val="00B0F0"/>
                    </a:solidFill>
                  </a:tcPr>
                </a:tc>
              </a:tr>
              <a:tr h="999991">
                <a:tc>
                  <a:txBody>
                    <a:bodyPr/>
                    <a:lstStyle/>
                    <a:p>
                      <a:r>
                        <a:rPr lang="ar-SA" sz="2500"/>
                        <a:t>٤. الصَّحَابَةُ</a:t>
                      </a:r>
                    </a:p>
                  </a:txBody>
                  <a:tcPr anchor="ctr">
                    <a:lnL>
                      <a:noFill/>
                    </a:lnL>
                    <a:lnR>
                      <a:noFill/>
                    </a:lnR>
                    <a:lnT>
                      <a:noFill/>
                    </a:lnT>
                    <a:lnB>
                      <a:noFill/>
                    </a:lnB>
                    <a:solidFill>
                      <a:srgbClr val="00B0F0"/>
                    </a:solidFill>
                  </a:tcPr>
                </a:tc>
                <a:tc>
                  <a:txBody>
                    <a:bodyPr/>
                    <a:lstStyle/>
                    <a:p>
                      <a:r>
                        <a:rPr lang="en-US" sz="2500" dirty="0"/>
                        <a:t>...............</a:t>
                      </a:r>
                    </a:p>
                  </a:txBody>
                  <a:tcPr anchor="ctr">
                    <a:lnL>
                      <a:noFill/>
                    </a:lnL>
                    <a:lnR>
                      <a:noFill/>
                    </a:lnR>
                    <a:lnT>
                      <a:noFill/>
                    </a:lnT>
                    <a:lnB>
                      <a:noFill/>
                    </a:lnB>
                    <a:solidFill>
                      <a:srgbClr val="00B0F0"/>
                    </a:solidFill>
                  </a:tcPr>
                </a:tc>
                <a:tc>
                  <a:txBody>
                    <a:bodyPr/>
                    <a:lstStyle/>
                    <a:p>
                      <a:r>
                        <a:rPr lang="en-US" sz="2500" dirty="0"/>
                        <a:t>...............</a:t>
                      </a:r>
                    </a:p>
                  </a:txBody>
                  <a:tcPr anchor="ctr">
                    <a:lnL>
                      <a:noFill/>
                    </a:lnL>
                    <a:lnR>
                      <a:noFill/>
                    </a:lnR>
                    <a:lnT>
                      <a:noFill/>
                    </a:lnT>
                    <a:lnB>
                      <a:noFill/>
                    </a:lnB>
                    <a:solidFill>
                      <a:srgbClr val="00B0F0"/>
                    </a:solidFill>
                  </a:tcPr>
                </a:tc>
              </a:tr>
              <a:tr h="999991">
                <a:tc>
                  <a:txBody>
                    <a:bodyPr/>
                    <a:lstStyle/>
                    <a:p>
                      <a:r>
                        <a:rPr lang="ar-SA" sz="2500" dirty="0"/>
                        <a:t>٥. الْحَلَقَاتُ</a:t>
                      </a:r>
                    </a:p>
                  </a:txBody>
                  <a:tcPr anchor="ctr">
                    <a:lnL>
                      <a:noFill/>
                    </a:lnL>
                    <a:lnR>
                      <a:noFill/>
                    </a:lnR>
                    <a:lnT>
                      <a:noFill/>
                    </a:lnT>
                    <a:lnB>
                      <a:noFill/>
                    </a:lnB>
                    <a:solidFill>
                      <a:srgbClr val="00B0F0"/>
                    </a:solidFill>
                  </a:tcPr>
                </a:tc>
                <a:tc>
                  <a:txBody>
                    <a:bodyPr/>
                    <a:lstStyle/>
                    <a:p>
                      <a:r>
                        <a:rPr lang="en-US" sz="2500" dirty="0"/>
                        <a:t>...............</a:t>
                      </a:r>
                    </a:p>
                  </a:txBody>
                  <a:tcPr anchor="ctr">
                    <a:lnL>
                      <a:noFill/>
                    </a:lnL>
                    <a:lnR>
                      <a:noFill/>
                    </a:lnR>
                    <a:lnT>
                      <a:noFill/>
                    </a:lnT>
                    <a:lnB>
                      <a:noFill/>
                    </a:lnB>
                    <a:solidFill>
                      <a:srgbClr val="00B0F0"/>
                    </a:solidFill>
                  </a:tcPr>
                </a:tc>
                <a:tc>
                  <a:txBody>
                    <a:bodyPr/>
                    <a:lstStyle/>
                    <a:p>
                      <a:r>
                        <a:rPr lang="en-US" sz="2500" dirty="0"/>
                        <a:t>...............</a:t>
                      </a:r>
                    </a:p>
                  </a:txBody>
                  <a:tcPr anchor="ctr">
                    <a:lnL>
                      <a:noFill/>
                    </a:lnL>
                    <a:lnR>
                      <a:noFill/>
                    </a:lnR>
                    <a:lnT>
                      <a:noFill/>
                    </a:lnT>
                    <a:lnB>
                      <a:noFill/>
                    </a:lnB>
                    <a:solidFill>
                      <a:srgbClr val="00B0F0"/>
                    </a:solidFill>
                  </a:tcPr>
                </a:tc>
              </a:tr>
            </a:tbl>
          </a:graphicData>
        </a:graphic>
      </p:graphicFrame>
      <p:sp>
        <p:nvSpPr>
          <p:cNvPr id="7" name="Rectangle 6"/>
          <p:cNvSpPr/>
          <p:nvPr/>
        </p:nvSpPr>
        <p:spPr>
          <a:xfrm>
            <a:off x="4221162" y="2438397"/>
            <a:ext cx="2215671" cy="584775"/>
          </a:xfrm>
          <a:prstGeom prst="rect">
            <a:avLst/>
          </a:prstGeom>
        </p:spPr>
        <p:txBody>
          <a:bodyPr wrap="none">
            <a:spAutoFit/>
          </a:bodyPr>
          <a:lstStyle/>
          <a:p>
            <a:r>
              <a:rPr lang="ar-SA" sz="3200" dirty="0">
                <a:latin typeface="Traditional Arabic" pitchFamily="18" charset="-78"/>
                <a:cs typeface="Traditional Arabic" pitchFamily="18" charset="-78"/>
              </a:rPr>
              <a:t>الْخَلِيفَةُ </a:t>
            </a:r>
            <a:r>
              <a:rPr lang="bn-BD" sz="3200" dirty="0" smtClean="0">
                <a:latin typeface="Traditional Arabic" pitchFamily="18" charset="-78"/>
                <a:cs typeface="Traditional Arabic" pitchFamily="18" charset="-78"/>
              </a:rPr>
              <a:t> </a:t>
            </a:r>
            <a:r>
              <a:rPr lang="bn-BD" sz="3200" dirty="0" smtClean="0">
                <a:latin typeface="NikoshBAN" pitchFamily="2" charset="0"/>
                <a:cs typeface="NikoshBAN" pitchFamily="2" charset="0"/>
              </a:rPr>
              <a:t>( খলিফা</a:t>
            </a:r>
            <a:r>
              <a:rPr lang="bn-BD" sz="3200" dirty="0">
                <a:latin typeface="NikoshBAN" pitchFamily="2" charset="0"/>
                <a:cs typeface="NikoshBAN" pitchFamily="2" charset="0"/>
              </a:rPr>
              <a:t>)</a:t>
            </a:r>
            <a:endParaRPr lang="en-US" sz="3200" dirty="0">
              <a:latin typeface="NikoshBAN" pitchFamily="2" charset="0"/>
              <a:cs typeface="NikoshBAN" pitchFamily="2" charset="0"/>
            </a:endParaRPr>
          </a:p>
        </p:txBody>
      </p:sp>
      <p:sp>
        <p:nvSpPr>
          <p:cNvPr id="8" name="Rectangle 7"/>
          <p:cNvSpPr/>
          <p:nvPr/>
        </p:nvSpPr>
        <p:spPr>
          <a:xfrm>
            <a:off x="8488362" y="2438398"/>
            <a:ext cx="3283271" cy="584775"/>
          </a:xfrm>
          <a:prstGeom prst="rect">
            <a:avLst/>
          </a:prstGeom>
        </p:spPr>
        <p:txBody>
          <a:bodyPr wrap="none">
            <a:spAutoFit/>
          </a:bodyPr>
          <a:lstStyle/>
          <a:p>
            <a:r>
              <a:rPr lang="ar-SA" sz="3200" dirty="0" smtClean="0">
                <a:latin typeface="Traditional Arabic" pitchFamily="18" charset="-78"/>
                <a:cs typeface="Traditional Arabic" pitchFamily="18" charset="-78"/>
              </a:rPr>
              <a:t>كَانَ عُمَرُ خَلِيفَةً ثَانِيًا لِلْإِسْلَامِ</a:t>
            </a:r>
            <a:endParaRPr lang="en-US" sz="3200" dirty="0">
              <a:latin typeface="Traditional Arabic" pitchFamily="18" charset="-78"/>
              <a:cs typeface="Traditional Arabic" pitchFamily="18" charset="-78"/>
            </a:endParaRPr>
          </a:p>
        </p:txBody>
      </p:sp>
      <p:sp>
        <p:nvSpPr>
          <p:cNvPr id="9" name="Rectangle 8"/>
          <p:cNvSpPr/>
          <p:nvPr/>
        </p:nvSpPr>
        <p:spPr>
          <a:xfrm>
            <a:off x="4221162" y="3485346"/>
            <a:ext cx="1798890" cy="584775"/>
          </a:xfrm>
          <a:prstGeom prst="rect">
            <a:avLst/>
          </a:prstGeom>
        </p:spPr>
        <p:txBody>
          <a:bodyPr wrap="none">
            <a:spAutoFit/>
          </a:bodyPr>
          <a:lstStyle/>
          <a:p>
            <a:r>
              <a:rPr lang="bn-BD" dirty="0" smtClean="0"/>
              <a:t> </a:t>
            </a:r>
            <a:r>
              <a:rPr lang="ar-SA" sz="3200" dirty="0" smtClean="0">
                <a:latin typeface="Traditional Arabic" pitchFamily="18" charset="-78"/>
                <a:cs typeface="Traditional Arabic" pitchFamily="18" charset="-78"/>
              </a:rPr>
              <a:t>الدَّاعِي</a:t>
            </a:r>
            <a:r>
              <a:rPr lang="bn-BD" sz="3200" dirty="0" smtClean="0">
                <a:latin typeface="NikoshBAN" pitchFamily="2" charset="0"/>
                <a:cs typeface="NikoshBAN" pitchFamily="2" charset="0"/>
              </a:rPr>
              <a:t>(দাঈ</a:t>
            </a:r>
            <a:r>
              <a:rPr lang="bn-BD" sz="3200" dirty="0">
                <a:latin typeface="NikoshBAN" pitchFamily="2" charset="0"/>
                <a:cs typeface="NikoshBAN" pitchFamily="2" charset="0"/>
              </a:rPr>
              <a:t>)</a:t>
            </a:r>
            <a:endParaRPr lang="en-US" sz="3200" dirty="0">
              <a:latin typeface="NikoshBAN" pitchFamily="2" charset="0"/>
              <a:cs typeface="NikoshBAN" pitchFamily="2" charset="0"/>
            </a:endParaRPr>
          </a:p>
        </p:txBody>
      </p:sp>
      <p:sp>
        <p:nvSpPr>
          <p:cNvPr id="10" name="Rectangle 9"/>
          <p:cNvSpPr/>
          <p:nvPr/>
        </p:nvSpPr>
        <p:spPr>
          <a:xfrm>
            <a:off x="8488362" y="3475419"/>
            <a:ext cx="3599062" cy="584775"/>
          </a:xfrm>
          <a:prstGeom prst="rect">
            <a:avLst/>
          </a:prstGeom>
        </p:spPr>
        <p:txBody>
          <a:bodyPr wrap="none">
            <a:spAutoFit/>
          </a:bodyPr>
          <a:lstStyle/>
          <a:p>
            <a:r>
              <a:rPr lang="ar-SA" sz="3200" dirty="0">
                <a:latin typeface="Traditional Arabic" pitchFamily="18" charset="-78"/>
                <a:cs typeface="Traditional Arabic" pitchFamily="18" charset="-78"/>
              </a:rPr>
              <a:t>كَانَ أُسَامَةُ إِلَى النَّاسِ دَاعِيًا كَبِيرًا.</a:t>
            </a:r>
            <a:endParaRPr lang="en-US" sz="3200" dirty="0">
              <a:latin typeface="Traditional Arabic" pitchFamily="18" charset="-78"/>
              <a:cs typeface="Traditional Arabic" pitchFamily="18" charset="-78"/>
            </a:endParaRPr>
          </a:p>
        </p:txBody>
      </p:sp>
      <p:sp>
        <p:nvSpPr>
          <p:cNvPr id="11" name="Rectangle 10"/>
          <p:cNvSpPr/>
          <p:nvPr/>
        </p:nvSpPr>
        <p:spPr>
          <a:xfrm>
            <a:off x="4184292" y="4447712"/>
            <a:ext cx="1835759" cy="584775"/>
          </a:xfrm>
          <a:prstGeom prst="rect">
            <a:avLst/>
          </a:prstGeom>
        </p:spPr>
        <p:txBody>
          <a:bodyPr wrap="none">
            <a:spAutoFit/>
          </a:bodyPr>
          <a:lstStyle/>
          <a:p>
            <a:r>
              <a:rPr lang="ar-SA" sz="3200" dirty="0" smtClean="0">
                <a:latin typeface="Traditional Arabic" pitchFamily="18" charset="-78"/>
                <a:cs typeface="Traditional Arabic" pitchFamily="18" charset="-78"/>
              </a:rPr>
              <a:t>الْجَيْشُ </a:t>
            </a:r>
            <a:r>
              <a:rPr lang="bn-BD" sz="3200" dirty="0" smtClean="0">
                <a:latin typeface="NikoshBAN" pitchFamily="2" charset="0"/>
                <a:cs typeface="NikoshBAN" pitchFamily="2" charset="0"/>
              </a:rPr>
              <a:t>(সেনা) </a:t>
            </a:r>
            <a:endParaRPr lang="en-US" sz="3200" dirty="0">
              <a:latin typeface="NikoshBAN" pitchFamily="2" charset="0"/>
              <a:cs typeface="NikoshBAN" pitchFamily="2" charset="0"/>
            </a:endParaRPr>
          </a:p>
        </p:txBody>
      </p:sp>
      <p:sp>
        <p:nvSpPr>
          <p:cNvPr id="12" name="Rectangle 11"/>
          <p:cNvSpPr/>
          <p:nvPr/>
        </p:nvSpPr>
        <p:spPr>
          <a:xfrm>
            <a:off x="8521912" y="4407998"/>
            <a:ext cx="2055371" cy="584775"/>
          </a:xfrm>
          <a:prstGeom prst="rect">
            <a:avLst/>
          </a:prstGeom>
        </p:spPr>
        <p:txBody>
          <a:bodyPr wrap="none">
            <a:spAutoFit/>
          </a:bodyPr>
          <a:lstStyle/>
          <a:p>
            <a:r>
              <a:rPr lang="ar-SA" sz="3200" dirty="0">
                <a:latin typeface="Traditional Arabic" pitchFamily="18" charset="-78"/>
                <a:cs typeface="Traditional Arabic" pitchFamily="18" charset="-78"/>
              </a:rPr>
              <a:t>جَيْشُ الْبِلَادِ قَوِيٌّ.</a:t>
            </a:r>
            <a:endParaRPr lang="en-US" sz="3200" dirty="0">
              <a:latin typeface="Traditional Arabic" pitchFamily="18" charset="-78"/>
              <a:cs typeface="Traditional Arabic" pitchFamily="18" charset="-78"/>
            </a:endParaRPr>
          </a:p>
        </p:txBody>
      </p:sp>
      <p:sp>
        <p:nvSpPr>
          <p:cNvPr id="13" name="Rectangle 12"/>
          <p:cNvSpPr/>
          <p:nvPr/>
        </p:nvSpPr>
        <p:spPr>
          <a:xfrm>
            <a:off x="4234995" y="5542746"/>
            <a:ext cx="1915909" cy="477054"/>
          </a:xfrm>
          <a:prstGeom prst="rect">
            <a:avLst/>
          </a:prstGeom>
        </p:spPr>
        <p:txBody>
          <a:bodyPr wrap="none">
            <a:spAutoFit/>
          </a:bodyPr>
          <a:lstStyle/>
          <a:p>
            <a:r>
              <a:rPr lang="ar-SA" dirty="0" smtClean="0"/>
              <a:t>الصَّحَابِيُّ</a:t>
            </a:r>
            <a:r>
              <a:rPr lang="bn-BD" dirty="0" smtClean="0">
                <a:latin typeface="NikoshBAN" pitchFamily="2" charset="0"/>
                <a:cs typeface="NikoshBAN" pitchFamily="2" charset="0"/>
              </a:rPr>
              <a:t>(সাহাবী</a:t>
            </a:r>
            <a:r>
              <a:rPr lang="bn-BD" dirty="0">
                <a:latin typeface="NikoshBAN" pitchFamily="2" charset="0"/>
                <a:cs typeface="NikoshBAN" pitchFamily="2" charset="0"/>
              </a:rPr>
              <a:t>)</a:t>
            </a:r>
            <a:endParaRPr lang="en-US" dirty="0">
              <a:latin typeface="NikoshBAN" pitchFamily="2" charset="0"/>
              <a:cs typeface="NikoshBAN" pitchFamily="2" charset="0"/>
            </a:endParaRPr>
          </a:p>
        </p:txBody>
      </p:sp>
      <p:sp>
        <p:nvSpPr>
          <p:cNvPr id="16" name="Rectangle 15"/>
          <p:cNvSpPr/>
          <p:nvPr/>
        </p:nvSpPr>
        <p:spPr>
          <a:xfrm>
            <a:off x="8546631" y="5435497"/>
            <a:ext cx="2635658" cy="584775"/>
          </a:xfrm>
          <a:prstGeom prst="rect">
            <a:avLst/>
          </a:prstGeom>
        </p:spPr>
        <p:txBody>
          <a:bodyPr wrap="none">
            <a:spAutoFit/>
          </a:bodyPr>
          <a:lstStyle/>
          <a:p>
            <a:r>
              <a:rPr lang="ar-SA" sz="3200" dirty="0">
                <a:latin typeface="Traditional Arabic" pitchFamily="18" charset="-78"/>
                <a:cs typeface="Traditional Arabic" pitchFamily="18" charset="-78"/>
              </a:rPr>
              <a:t>أَثْنَى عَنْ تَنْفِيذِ الصَّحَابِيِّ</a:t>
            </a:r>
            <a:endParaRPr lang="en-US" sz="3200" dirty="0">
              <a:latin typeface="Traditional Arabic" pitchFamily="18" charset="-78"/>
              <a:cs typeface="Traditional Arabic" pitchFamily="18" charset="-78"/>
            </a:endParaRPr>
          </a:p>
        </p:txBody>
      </p:sp>
      <p:sp>
        <p:nvSpPr>
          <p:cNvPr id="17" name="Rectangle 16"/>
          <p:cNvSpPr/>
          <p:nvPr/>
        </p:nvSpPr>
        <p:spPr>
          <a:xfrm>
            <a:off x="4207781" y="6501825"/>
            <a:ext cx="2957861" cy="584775"/>
          </a:xfrm>
          <a:prstGeom prst="rect">
            <a:avLst/>
          </a:prstGeom>
        </p:spPr>
        <p:txBody>
          <a:bodyPr wrap="none">
            <a:spAutoFit/>
          </a:bodyPr>
          <a:lstStyle/>
          <a:p>
            <a:r>
              <a:rPr lang="ar-SA" sz="3200" dirty="0">
                <a:latin typeface="Traditional Arabic" pitchFamily="18" charset="-78"/>
                <a:cs typeface="Traditional Arabic" pitchFamily="18" charset="-78"/>
              </a:rPr>
              <a:t>الْحَلَقَةُ </a:t>
            </a:r>
            <a:r>
              <a:rPr lang="bn-BD" sz="3200" dirty="0" smtClean="0">
                <a:latin typeface="NikoshBAN" pitchFamily="2" charset="0"/>
                <a:cs typeface="NikoshBAN" pitchFamily="2" charset="0"/>
              </a:rPr>
              <a:t>(আসর</a:t>
            </a:r>
            <a:r>
              <a:rPr lang="bn-BD" sz="3200" dirty="0">
                <a:latin typeface="NikoshBAN" pitchFamily="2" charset="0"/>
                <a:cs typeface="NikoshBAN" pitchFamily="2" charset="0"/>
              </a:rPr>
              <a:t>, মজলিস)</a:t>
            </a:r>
            <a:endParaRPr lang="en-US" sz="3200" dirty="0">
              <a:latin typeface="NikoshBAN" pitchFamily="2" charset="0"/>
              <a:cs typeface="NikoshBAN" pitchFamily="2" charset="0"/>
            </a:endParaRPr>
          </a:p>
        </p:txBody>
      </p:sp>
      <p:sp>
        <p:nvSpPr>
          <p:cNvPr id="18" name="Rectangle 17"/>
          <p:cNvSpPr/>
          <p:nvPr/>
        </p:nvSpPr>
        <p:spPr>
          <a:xfrm>
            <a:off x="8552914" y="6425625"/>
            <a:ext cx="4867038" cy="584775"/>
          </a:xfrm>
          <a:prstGeom prst="rect">
            <a:avLst/>
          </a:prstGeom>
        </p:spPr>
        <p:txBody>
          <a:bodyPr wrap="none">
            <a:spAutoFit/>
          </a:bodyPr>
          <a:lstStyle/>
          <a:p>
            <a:r>
              <a:rPr lang="ar-SA" sz="3200" dirty="0">
                <a:latin typeface="Traditional Arabic" pitchFamily="18" charset="-78"/>
                <a:cs typeface="Traditional Arabic" pitchFamily="18" charset="-78"/>
              </a:rPr>
              <a:t>يَجْتَمِعُ الْمُسْلِمُونَ بَعْدَ الْمَغْرِبِ فِي حَلَقَةٍ دِينِيَّةٍ.</a:t>
            </a:r>
            <a:endParaRPr lang="en-US" sz="3200" dirty="0">
              <a:latin typeface="Traditional Arabic" pitchFamily="18" charset="-78"/>
              <a:cs typeface="Traditional Arabic" pitchFamily="18" charset="-78"/>
            </a:endParaRPr>
          </a:p>
        </p:txBody>
      </p:sp>
      <p:sp>
        <p:nvSpPr>
          <p:cNvPr id="19" name="Rectangle 18"/>
          <p:cNvSpPr/>
          <p:nvPr/>
        </p:nvSpPr>
        <p:spPr>
          <a:xfrm>
            <a:off x="4148018" y="582386"/>
            <a:ext cx="5952270" cy="584775"/>
          </a:xfrm>
          <a:prstGeom prst="rect">
            <a:avLst/>
          </a:prstGeom>
          <a:solidFill>
            <a:srgbClr val="00B0F0"/>
          </a:solidFill>
          <a:ln w="57150">
            <a:solidFill>
              <a:schemeClr val="tx1"/>
            </a:solidFill>
          </a:ln>
        </p:spPr>
        <p:txBody>
          <a:bodyPr wrap="none">
            <a:spAutoFit/>
          </a:bodyPr>
          <a:lstStyle/>
          <a:p>
            <a:r>
              <a:rPr lang="ar-SA" sz="3200" dirty="0">
                <a:solidFill>
                  <a:srgbClr val="002060"/>
                </a:solidFill>
                <a:latin typeface="Traditional Arabic" pitchFamily="18" charset="-78"/>
                <a:cs typeface="Traditional Arabic" pitchFamily="18" charset="-78"/>
              </a:rPr>
              <a:t>أَذْكُرُ مُفْرَدًا مِنَ الْجَمْعِ ثُمَّ أَجْعَلُهُ فِي جُمْلَةٍ مُفِيدَةٍ مِنْ عِنْدِكَ</a:t>
            </a:r>
            <a:endParaRPr lang="en-US" sz="3200" dirty="0">
              <a:solidFill>
                <a:srgbClr val="002060"/>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90098948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80">
                                          <p:stCondLst>
                                            <p:cond delay="0"/>
                                          </p:stCondLst>
                                        </p:cTn>
                                        <p:tgtEl>
                                          <p:spTgt spid="8"/>
                                        </p:tgtEl>
                                      </p:cBhvr>
                                    </p:animEffect>
                                    <p:anim calcmode="lin" valueType="num">
                                      <p:cBhvr>
                                        <p:cTn id="3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6" dur="26">
                                          <p:stCondLst>
                                            <p:cond delay="650"/>
                                          </p:stCondLst>
                                        </p:cTn>
                                        <p:tgtEl>
                                          <p:spTgt spid="8"/>
                                        </p:tgtEl>
                                      </p:cBhvr>
                                      <p:to x="100000" y="60000"/>
                                    </p:animScale>
                                    <p:animScale>
                                      <p:cBhvr>
                                        <p:cTn id="37" dur="166" decel="50000">
                                          <p:stCondLst>
                                            <p:cond delay="676"/>
                                          </p:stCondLst>
                                        </p:cTn>
                                        <p:tgtEl>
                                          <p:spTgt spid="8"/>
                                        </p:tgtEl>
                                      </p:cBhvr>
                                      <p:to x="100000" y="100000"/>
                                    </p:animScale>
                                    <p:animScale>
                                      <p:cBhvr>
                                        <p:cTn id="38" dur="26">
                                          <p:stCondLst>
                                            <p:cond delay="1312"/>
                                          </p:stCondLst>
                                        </p:cTn>
                                        <p:tgtEl>
                                          <p:spTgt spid="8"/>
                                        </p:tgtEl>
                                      </p:cBhvr>
                                      <p:to x="100000" y="80000"/>
                                    </p:animScale>
                                    <p:animScale>
                                      <p:cBhvr>
                                        <p:cTn id="39" dur="166" decel="50000">
                                          <p:stCondLst>
                                            <p:cond delay="1338"/>
                                          </p:stCondLst>
                                        </p:cTn>
                                        <p:tgtEl>
                                          <p:spTgt spid="8"/>
                                        </p:tgtEl>
                                      </p:cBhvr>
                                      <p:to x="100000" y="100000"/>
                                    </p:animScale>
                                    <p:animScale>
                                      <p:cBhvr>
                                        <p:cTn id="40" dur="26">
                                          <p:stCondLst>
                                            <p:cond delay="1642"/>
                                          </p:stCondLst>
                                        </p:cTn>
                                        <p:tgtEl>
                                          <p:spTgt spid="8"/>
                                        </p:tgtEl>
                                      </p:cBhvr>
                                      <p:to x="100000" y="90000"/>
                                    </p:animScale>
                                    <p:animScale>
                                      <p:cBhvr>
                                        <p:cTn id="41" dur="166" decel="50000">
                                          <p:stCondLst>
                                            <p:cond delay="1668"/>
                                          </p:stCondLst>
                                        </p:cTn>
                                        <p:tgtEl>
                                          <p:spTgt spid="8"/>
                                        </p:tgtEl>
                                      </p:cBhvr>
                                      <p:to x="100000" y="100000"/>
                                    </p:animScale>
                                    <p:animScale>
                                      <p:cBhvr>
                                        <p:cTn id="42" dur="26">
                                          <p:stCondLst>
                                            <p:cond delay="1808"/>
                                          </p:stCondLst>
                                        </p:cTn>
                                        <p:tgtEl>
                                          <p:spTgt spid="8"/>
                                        </p:tgtEl>
                                      </p:cBhvr>
                                      <p:to x="100000" y="95000"/>
                                    </p:animScale>
                                    <p:animScale>
                                      <p:cBhvr>
                                        <p:cTn id="43" dur="166" decel="50000">
                                          <p:stCondLst>
                                            <p:cond delay="1834"/>
                                          </p:stCondLst>
                                        </p:cTn>
                                        <p:tgtEl>
                                          <p:spTgt spid="8"/>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80">
                                          <p:stCondLst>
                                            <p:cond delay="0"/>
                                          </p:stCondLst>
                                        </p:cTn>
                                        <p:tgtEl>
                                          <p:spTgt spid="9"/>
                                        </p:tgtEl>
                                      </p:cBhvr>
                                    </p:animEffect>
                                    <p:anim calcmode="lin" valueType="num">
                                      <p:cBhvr>
                                        <p:cTn id="4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4" dur="26">
                                          <p:stCondLst>
                                            <p:cond delay="650"/>
                                          </p:stCondLst>
                                        </p:cTn>
                                        <p:tgtEl>
                                          <p:spTgt spid="9"/>
                                        </p:tgtEl>
                                      </p:cBhvr>
                                      <p:to x="100000" y="60000"/>
                                    </p:animScale>
                                    <p:animScale>
                                      <p:cBhvr>
                                        <p:cTn id="55" dur="166" decel="50000">
                                          <p:stCondLst>
                                            <p:cond delay="676"/>
                                          </p:stCondLst>
                                        </p:cTn>
                                        <p:tgtEl>
                                          <p:spTgt spid="9"/>
                                        </p:tgtEl>
                                      </p:cBhvr>
                                      <p:to x="100000" y="100000"/>
                                    </p:animScale>
                                    <p:animScale>
                                      <p:cBhvr>
                                        <p:cTn id="56" dur="26">
                                          <p:stCondLst>
                                            <p:cond delay="1312"/>
                                          </p:stCondLst>
                                        </p:cTn>
                                        <p:tgtEl>
                                          <p:spTgt spid="9"/>
                                        </p:tgtEl>
                                      </p:cBhvr>
                                      <p:to x="100000" y="80000"/>
                                    </p:animScale>
                                    <p:animScale>
                                      <p:cBhvr>
                                        <p:cTn id="57" dur="166" decel="50000">
                                          <p:stCondLst>
                                            <p:cond delay="1338"/>
                                          </p:stCondLst>
                                        </p:cTn>
                                        <p:tgtEl>
                                          <p:spTgt spid="9"/>
                                        </p:tgtEl>
                                      </p:cBhvr>
                                      <p:to x="100000" y="100000"/>
                                    </p:animScale>
                                    <p:animScale>
                                      <p:cBhvr>
                                        <p:cTn id="58" dur="26">
                                          <p:stCondLst>
                                            <p:cond delay="1642"/>
                                          </p:stCondLst>
                                        </p:cTn>
                                        <p:tgtEl>
                                          <p:spTgt spid="9"/>
                                        </p:tgtEl>
                                      </p:cBhvr>
                                      <p:to x="100000" y="90000"/>
                                    </p:animScale>
                                    <p:animScale>
                                      <p:cBhvr>
                                        <p:cTn id="59" dur="166" decel="50000">
                                          <p:stCondLst>
                                            <p:cond delay="1668"/>
                                          </p:stCondLst>
                                        </p:cTn>
                                        <p:tgtEl>
                                          <p:spTgt spid="9"/>
                                        </p:tgtEl>
                                      </p:cBhvr>
                                      <p:to x="100000" y="100000"/>
                                    </p:animScale>
                                    <p:animScale>
                                      <p:cBhvr>
                                        <p:cTn id="60" dur="26">
                                          <p:stCondLst>
                                            <p:cond delay="1808"/>
                                          </p:stCondLst>
                                        </p:cTn>
                                        <p:tgtEl>
                                          <p:spTgt spid="9"/>
                                        </p:tgtEl>
                                      </p:cBhvr>
                                      <p:to x="100000" y="95000"/>
                                    </p:animScale>
                                    <p:animScale>
                                      <p:cBhvr>
                                        <p:cTn id="61" dur="166" decel="50000">
                                          <p:stCondLst>
                                            <p:cond delay="1834"/>
                                          </p:stCondLst>
                                        </p:cTn>
                                        <p:tgtEl>
                                          <p:spTgt spid="9"/>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580">
                                          <p:stCondLst>
                                            <p:cond delay="0"/>
                                          </p:stCondLst>
                                        </p:cTn>
                                        <p:tgtEl>
                                          <p:spTgt spid="10"/>
                                        </p:tgtEl>
                                      </p:cBhvr>
                                    </p:animEffect>
                                    <p:anim calcmode="lin" valueType="num">
                                      <p:cBhvr>
                                        <p:cTn id="6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2" dur="26">
                                          <p:stCondLst>
                                            <p:cond delay="650"/>
                                          </p:stCondLst>
                                        </p:cTn>
                                        <p:tgtEl>
                                          <p:spTgt spid="10"/>
                                        </p:tgtEl>
                                      </p:cBhvr>
                                      <p:to x="100000" y="60000"/>
                                    </p:animScale>
                                    <p:animScale>
                                      <p:cBhvr>
                                        <p:cTn id="73" dur="166" decel="50000">
                                          <p:stCondLst>
                                            <p:cond delay="676"/>
                                          </p:stCondLst>
                                        </p:cTn>
                                        <p:tgtEl>
                                          <p:spTgt spid="10"/>
                                        </p:tgtEl>
                                      </p:cBhvr>
                                      <p:to x="100000" y="100000"/>
                                    </p:animScale>
                                    <p:animScale>
                                      <p:cBhvr>
                                        <p:cTn id="74" dur="26">
                                          <p:stCondLst>
                                            <p:cond delay="1312"/>
                                          </p:stCondLst>
                                        </p:cTn>
                                        <p:tgtEl>
                                          <p:spTgt spid="10"/>
                                        </p:tgtEl>
                                      </p:cBhvr>
                                      <p:to x="100000" y="80000"/>
                                    </p:animScale>
                                    <p:animScale>
                                      <p:cBhvr>
                                        <p:cTn id="75" dur="166" decel="50000">
                                          <p:stCondLst>
                                            <p:cond delay="1338"/>
                                          </p:stCondLst>
                                        </p:cTn>
                                        <p:tgtEl>
                                          <p:spTgt spid="10"/>
                                        </p:tgtEl>
                                      </p:cBhvr>
                                      <p:to x="100000" y="100000"/>
                                    </p:animScale>
                                    <p:animScale>
                                      <p:cBhvr>
                                        <p:cTn id="76" dur="26">
                                          <p:stCondLst>
                                            <p:cond delay="1642"/>
                                          </p:stCondLst>
                                        </p:cTn>
                                        <p:tgtEl>
                                          <p:spTgt spid="10"/>
                                        </p:tgtEl>
                                      </p:cBhvr>
                                      <p:to x="100000" y="90000"/>
                                    </p:animScale>
                                    <p:animScale>
                                      <p:cBhvr>
                                        <p:cTn id="77" dur="166" decel="50000">
                                          <p:stCondLst>
                                            <p:cond delay="1668"/>
                                          </p:stCondLst>
                                        </p:cTn>
                                        <p:tgtEl>
                                          <p:spTgt spid="10"/>
                                        </p:tgtEl>
                                      </p:cBhvr>
                                      <p:to x="100000" y="100000"/>
                                    </p:animScale>
                                    <p:animScale>
                                      <p:cBhvr>
                                        <p:cTn id="78" dur="26">
                                          <p:stCondLst>
                                            <p:cond delay="1808"/>
                                          </p:stCondLst>
                                        </p:cTn>
                                        <p:tgtEl>
                                          <p:spTgt spid="10"/>
                                        </p:tgtEl>
                                      </p:cBhvr>
                                      <p:to x="100000" y="95000"/>
                                    </p:animScale>
                                    <p:animScale>
                                      <p:cBhvr>
                                        <p:cTn id="79" dur="166" decel="50000">
                                          <p:stCondLst>
                                            <p:cond delay="1834"/>
                                          </p:stCondLst>
                                        </p:cTn>
                                        <p:tgtEl>
                                          <p:spTgt spid="10"/>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wipe(down)">
                                      <p:cBhvr>
                                        <p:cTn id="84" dur="580">
                                          <p:stCondLst>
                                            <p:cond delay="0"/>
                                          </p:stCondLst>
                                        </p:cTn>
                                        <p:tgtEl>
                                          <p:spTgt spid="11"/>
                                        </p:tgtEl>
                                      </p:cBhvr>
                                    </p:animEffect>
                                    <p:anim calcmode="lin" valueType="num">
                                      <p:cBhvr>
                                        <p:cTn id="8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90" dur="26">
                                          <p:stCondLst>
                                            <p:cond delay="650"/>
                                          </p:stCondLst>
                                        </p:cTn>
                                        <p:tgtEl>
                                          <p:spTgt spid="11"/>
                                        </p:tgtEl>
                                      </p:cBhvr>
                                      <p:to x="100000" y="60000"/>
                                    </p:animScale>
                                    <p:animScale>
                                      <p:cBhvr>
                                        <p:cTn id="91" dur="166" decel="50000">
                                          <p:stCondLst>
                                            <p:cond delay="676"/>
                                          </p:stCondLst>
                                        </p:cTn>
                                        <p:tgtEl>
                                          <p:spTgt spid="11"/>
                                        </p:tgtEl>
                                      </p:cBhvr>
                                      <p:to x="100000" y="100000"/>
                                    </p:animScale>
                                    <p:animScale>
                                      <p:cBhvr>
                                        <p:cTn id="92" dur="26">
                                          <p:stCondLst>
                                            <p:cond delay="1312"/>
                                          </p:stCondLst>
                                        </p:cTn>
                                        <p:tgtEl>
                                          <p:spTgt spid="11"/>
                                        </p:tgtEl>
                                      </p:cBhvr>
                                      <p:to x="100000" y="80000"/>
                                    </p:animScale>
                                    <p:animScale>
                                      <p:cBhvr>
                                        <p:cTn id="93" dur="166" decel="50000">
                                          <p:stCondLst>
                                            <p:cond delay="1338"/>
                                          </p:stCondLst>
                                        </p:cTn>
                                        <p:tgtEl>
                                          <p:spTgt spid="11"/>
                                        </p:tgtEl>
                                      </p:cBhvr>
                                      <p:to x="100000" y="100000"/>
                                    </p:animScale>
                                    <p:animScale>
                                      <p:cBhvr>
                                        <p:cTn id="94" dur="26">
                                          <p:stCondLst>
                                            <p:cond delay="1642"/>
                                          </p:stCondLst>
                                        </p:cTn>
                                        <p:tgtEl>
                                          <p:spTgt spid="11"/>
                                        </p:tgtEl>
                                      </p:cBhvr>
                                      <p:to x="100000" y="90000"/>
                                    </p:animScale>
                                    <p:animScale>
                                      <p:cBhvr>
                                        <p:cTn id="95" dur="166" decel="50000">
                                          <p:stCondLst>
                                            <p:cond delay="1668"/>
                                          </p:stCondLst>
                                        </p:cTn>
                                        <p:tgtEl>
                                          <p:spTgt spid="11"/>
                                        </p:tgtEl>
                                      </p:cBhvr>
                                      <p:to x="100000" y="100000"/>
                                    </p:animScale>
                                    <p:animScale>
                                      <p:cBhvr>
                                        <p:cTn id="96" dur="26">
                                          <p:stCondLst>
                                            <p:cond delay="1808"/>
                                          </p:stCondLst>
                                        </p:cTn>
                                        <p:tgtEl>
                                          <p:spTgt spid="11"/>
                                        </p:tgtEl>
                                      </p:cBhvr>
                                      <p:to x="100000" y="95000"/>
                                    </p:animScale>
                                    <p:animScale>
                                      <p:cBhvr>
                                        <p:cTn id="97" dur="166" decel="50000">
                                          <p:stCondLst>
                                            <p:cond delay="1834"/>
                                          </p:stCondLst>
                                        </p:cTn>
                                        <p:tgtEl>
                                          <p:spTgt spid="11"/>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12">
                                            <p:txEl>
                                              <p:pRg st="0" end="0"/>
                                            </p:txEl>
                                          </p:spTgt>
                                        </p:tgtEl>
                                        <p:attrNameLst>
                                          <p:attrName>style.visibility</p:attrName>
                                        </p:attrNameLst>
                                      </p:cBhvr>
                                      <p:to>
                                        <p:strVal val="visible"/>
                                      </p:to>
                                    </p:set>
                                    <p:animEffect transition="in" filter="wipe(down)">
                                      <p:cBhvr>
                                        <p:cTn id="102" dur="580">
                                          <p:stCondLst>
                                            <p:cond delay="0"/>
                                          </p:stCondLst>
                                        </p:cTn>
                                        <p:tgtEl>
                                          <p:spTgt spid="12">
                                            <p:txEl>
                                              <p:pRg st="0" end="0"/>
                                            </p:txEl>
                                          </p:spTgt>
                                        </p:tgtEl>
                                      </p:cBhvr>
                                    </p:animEffect>
                                    <p:anim calcmode="lin" valueType="num">
                                      <p:cBhvr>
                                        <p:cTn id="103" dur="1822" tmFilter="0,0; 0.14,0.36; 0.43,0.73; 0.71,0.91; 1.0,1.0">
                                          <p:stCondLst>
                                            <p:cond delay="0"/>
                                          </p:stCondLst>
                                        </p:cTn>
                                        <p:tgtEl>
                                          <p:spTgt spid="12">
                                            <p:txEl>
                                              <p:pRg st="0" end="0"/>
                                            </p:txEl>
                                          </p:spTgt>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12">
                                            <p:txEl>
                                              <p:pRg st="0" end="0"/>
                                            </p:txEl>
                                          </p:spTgt>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12">
                                            <p:txEl>
                                              <p:pRg st="0" end="0"/>
                                            </p:txEl>
                                          </p:spTgt>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12">
                                            <p:txEl>
                                              <p:pRg st="0" end="0"/>
                                            </p:txEl>
                                          </p:spTgt>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12">
                                            <p:txEl>
                                              <p:pRg st="0" end="0"/>
                                            </p:txEl>
                                          </p:spTgt>
                                        </p:tgtEl>
                                        <p:attrNameLst>
                                          <p:attrName>ppt_y</p:attrName>
                                        </p:attrNameLst>
                                      </p:cBhvr>
                                      <p:tavLst>
                                        <p:tav tm="0" fmla="#ppt_y-sin(pi*$)/81">
                                          <p:val>
                                            <p:fltVal val="0"/>
                                          </p:val>
                                        </p:tav>
                                        <p:tav tm="100000">
                                          <p:val>
                                            <p:fltVal val="1"/>
                                          </p:val>
                                        </p:tav>
                                      </p:tavLst>
                                    </p:anim>
                                    <p:animScale>
                                      <p:cBhvr>
                                        <p:cTn id="108" dur="26">
                                          <p:stCondLst>
                                            <p:cond delay="650"/>
                                          </p:stCondLst>
                                        </p:cTn>
                                        <p:tgtEl>
                                          <p:spTgt spid="12">
                                            <p:txEl>
                                              <p:pRg st="0" end="0"/>
                                            </p:txEl>
                                          </p:spTgt>
                                        </p:tgtEl>
                                      </p:cBhvr>
                                      <p:to x="100000" y="60000"/>
                                    </p:animScale>
                                    <p:animScale>
                                      <p:cBhvr>
                                        <p:cTn id="109" dur="166" decel="50000">
                                          <p:stCondLst>
                                            <p:cond delay="676"/>
                                          </p:stCondLst>
                                        </p:cTn>
                                        <p:tgtEl>
                                          <p:spTgt spid="12">
                                            <p:txEl>
                                              <p:pRg st="0" end="0"/>
                                            </p:txEl>
                                          </p:spTgt>
                                        </p:tgtEl>
                                      </p:cBhvr>
                                      <p:to x="100000" y="100000"/>
                                    </p:animScale>
                                    <p:animScale>
                                      <p:cBhvr>
                                        <p:cTn id="110" dur="26">
                                          <p:stCondLst>
                                            <p:cond delay="1312"/>
                                          </p:stCondLst>
                                        </p:cTn>
                                        <p:tgtEl>
                                          <p:spTgt spid="12">
                                            <p:txEl>
                                              <p:pRg st="0" end="0"/>
                                            </p:txEl>
                                          </p:spTgt>
                                        </p:tgtEl>
                                      </p:cBhvr>
                                      <p:to x="100000" y="80000"/>
                                    </p:animScale>
                                    <p:animScale>
                                      <p:cBhvr>
                                        <p:cTn id="111" dur="166" decel="50000">
                                          <p:stCondLst>
                                            <p:cond delay="1338"/>
                                          </p:stCondLst>
                                        </p:cTn>
                                        <p:tgtEl>
                                          <p:spTgt spid="12">
                                            <p:txEl>
                                              <p:pRg st="0" end="0"/>
                                            </p:txEl>
                                          </p:spTgt>
                                        </p:tgtEl>
                                      </p:cBhvr>
                                      <p:to x="100000" y="100000"/>
                                    </p:animScale>
                                    <p:animScale>
                                      <p:cBhvr>
                                        <p:cTn id="112" dur="26">
                                          <p:stCondLst>
                                            <p:cond delay="1642"/>
                                          </p:stCondLst>
                                        </p:cTn>
                                        <p:tgtEl>
                                          <p:spTgt spid="12">
                                            <p:txEl>
                                              <p:pRg st="0" end="0"/>
                                            </p:txEl>
                                          </p:spTgt>
                                        </p:tgtEl>
                                      </p:cBhvr>
                                      <p:to x="100000" y="90000"/>
                                    </p:animScale>
                                    <p:animScale>
                                      <p:cBhvr>
                                        <p:cTn id="113" dur="166" decel="50000">
                                          <p:stCondLst>
                                            <p:cond delay="1668"/>
                                          </p:stCondLst>
                                        </p:cTn>
                                        <p:tgtEl>
                                          <p:spTgt spid="12">
                                            <p:txEl>
                                              <p:pRg st="0" end="0"/>
                                            </p:txEl>
                                          </p:spTgt>
                                        </p:tgtEl>
                                      </p:cBhvr>
                                      <p:to x="100000" y="100000"/>
                                    </p:animScale>
                                    <p:animScale>
                                      <p:cBhvr>
                                        <p:cTn id="114" dur="26">
                                          <p:stCondLst>
                                            <p:cond delay="1808"/>
                                          </p:stCondLst>
                                        </p:cTn>
                                        <p:tgtEl>
                                          <p:spTgt spid="12">
                                            <p:txEl>
                                              <p:pRg st="0" end="0"/>
                                            </p:txEl>
                                          </p:spTgt>
                                        </p:tgtEl>
                                      </p:cBhvr>
                                      <p:to x="100000" y="95000"/>
                                    </p:animScale>
                                    <p:animScale>
                                      <p:cBhvr>
                                        <p:cTn id="115" dur="166" decel="50000">
                                          <p:stCondLst>
                                            <p:cond delay="1834"/>
                                          </p:stCondLst>
                                        </p:cTn>
                                        <p:tgtEl>
                                          <p:spTgt spid="12">
                                            <p:txEl>
                                              <p:pRg st="0" end="0"/>
                                            </p:txEl>
                                          </p:spTgt>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grpId="0" nodeType="clickEffect">
                                  <p:stCondLst>
                                    <p:cond delay="0"/>
                                  </p:stCondLst>
                                  <p:childTnLst>
                                    <p:set>
                                      <p:cBhvr>
                                        <p:cTn id="119" dur="1" fill="hold">
                                          <p:stCondLst>
                                            <p:cond delay="0"/>
                                          </p:stCondLst>
                                        </p:cTn>
                                        <p:tgtEl>
                                          <p:spTgt spid="13"/>
                                        </p:tgtEl>
                                        <p:attrNameLst>
                                          <p:attrName>style.visibility</p:attrName>
                                        </p:attrNameLst>
                                      </p:cBhvr>
                                      <p:to>
                                        <p:strVal val="visible"/>
                                      </p:to>
                                    </p:set>
                                    <p:animEffect transition="in" filter="wipe(down)">
                                      <p:cBhvr>
                                        <p:cTn id="120" dur="580">
                                          <p:stCondLst>
                                            <p:cond delay="0"/>
                                          </p:stCondLst>
                                        </p:cTn>
                                        <p:tgtEl>
                                          <p:spTgt spid="13"/>
                                        </p:tgtEl>
                                      </p:cBhvr>
                                    </p:animEffect>
                                    <p:anim calcmode="lin" valueType="num">
                                      <p:cBhvr>
                                        <p:cTn id="12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26" dur="26">
                                          <p:stCondLst>
                                            <p:cond delay="650"/>
                                          </p:stCondLst>
                                        </p:cTn>
                                        <p:tgtEl>
                                          <p:spTgt spid="13"/>
                                        </p:tgtEl>
                                      </p:cBhvr>
                                      <p:to x="100000" y="60000"/>
                                    </p:animScale>
                                    <p:animScale>
                                      <p:cBhvr>
                                        <p:cTn id="127" dur="166" decel="50000">
                                          <p:stCondLst>
                                            <p:cond delay="676"/>
                                          </p:stCondLst>
                                        </p:cTn>
                                        <p:tgtEl>
                                          <p:spTgt spid="13"/>
                                        </p:tgtEl>
                                      </p:cBhvr>
                                      <p:to x="100000" y="100000"/>
                                    </p:animScale>
                                    <p:animScale>
                                      <p:cBhvr>
                                        <p:cTn id="128" dur="26">
                                          <p:stCondLst>
                                            <p:cond delay="1312"/>
                                          </p:stCondLst>
                                        </p:cTn>
                                        <p:tgtEl>
                                          <p:spTgt spid="13"/>
                                        </p:tgtEl>
                                      </p:cBhvr>
                                      <p:to x="100000" y="80000"/>
                                    </p:animScale>
                                    <p:animScale>
                                      <p:cBhvr>
                                        <p:cTn id="129" dur="166" decel="50000">
                                          <p:stCondLst>
                                            <p:cond delay="1338"/>
                                          </p:stCondLst>
                                        </p:cTn>
                                        <p:tgtEl>
                                          <p:spTgt spid="13"/>
                                        </p:tgtEl>
                                      </p:cBhvr>
                                      <p:to x="100000" y="100000"/>
                                    </p:animScale>
                                    <p:animScale>
                                      <p:cBhvr>
                                        <p:cTn id="130" dur="26">
                                          <p:stCondLst>
                                            <p:cond delay="1642"/>
                                          </p:stCondLst>
                                        </p:cTn>
                                        <p:tgtEl>
                                          <p:spTgt spid="13"/>
                                        </p:tgtEl>
                                      </p:cBhvr>
                                      <p:to x="100000" y="90000"/>
                                    </p:animScale>
                                    <p:animScale>
                                      <p:cBhvr>
                                        <p:cTn id="131" dur="166" decel="50000">
                                          <p:stCondLst>
                                            <p:cond delay="1668"/>
                                          </p:stCondLst>
                                        </p:cTn>
                                        <p:tgtEl>
                                          <p:spTgt spid="13"/>
                                        </p:tgtEl>
                                      </p:cBhvr>
                                      <p:to x="100000" y="100000"/>
                                    </p:animScale>
                                    <p:animScale>
                                      <p:cBhvr>
                                        <p:cTn id="132" dur="26">
                                          <p:stCondLst>
                                            <p:cond delay="1808"/>
                                          </p:stCondLst>
                                        </p:cTn>
                                        <p:tgtEl>
                                          <p:spTgt spid="13"/>
                                        </p:tgtEl>
                                      </p:cBhvr>
                                      <p:to x="100000" y="95000"/>
                                    </p:animScale>
                                    <p:animScale>
                                      <p:cBhvr>
                                        <p:cTn id="133" dur="166" decel="50000">
                                          <p:stCondLst>
                                            <p:cond delay="1834"/>
                                          </p:stCondLst>
                                        </p:cTn>
                                        <p:tgtEl>
                                          <p:spTgt spid="13"/>
                                        </p:tgtEl>
                                      </p:cBhvr>
                                      <p:to x="100000" y="100000"/>
                                    </p:animScale>
                                  </p:childTnLst>
                                </p:cTn>
                              </p:par>
                            </p:childTnLst>
                          </p:cTn>
                        </p:par>
                      </p:childTnLst>
                    </p:cTn>
                  </p:par>
                  <p:par>
                    <p:cTn id="134" fill="hold">
                      <p:stCondLst>
                        <p:cond delay="indefinite"/>
                      </p:stCondLst>
                      <p:childTnLst>
                        <p:par>
                          <p:cTn id="135" fill="hold">
                            <p:stCondLst>
                              <p:cond delay="0"/>
                            </p:stCondLst>
                            <p:childTnLst>
                              <p:par>
                                <p:cTn id="136" presetID="26" presetClass="entr" presetSubtype="0" fill="hold" grpId="0" nodeType="clickEffect">
                                  <p:stCondLst>
                                    <p:cond delay="0"/>
                                  </p:stCondLst>
                                  <p:childTnLst>
                                    <p:set>
                                      <p:cBhvr>
                                        <p:cTn id="137" dur="1" fill="hold">
                                          <p:stCondLst>
                                            <p:cond delay="0"/>
                                          </p:stCondLst>
                                        </p:cTn>
                                        <p:tgtEl>
                                          <p:spTgt spid="16"/>
                                        </p:tgtEl>
                                        <p:attrNameLst>
                                          <p:attrName>style.visibility</p:attrName>
                                        </p:attrNameLst>
                                      </p:cBhvr>
                                      <p:to>
                                        <p:strVal val="visible"/>
                                      </p:to>
                                    </p:set>
                                    <p:animEffect transition="in" filter="wipe(down)">
                                      <p:cBhvr>
                                        <p:cTn id="138" dur="580">
                                          <p:stCondLst>
                                            <p:cond delay="0"/>
                                          </p:stCondLst>
                                        </p:cTn>
                                        <p:tgtEl>
                                          <p:spTgt spid="16"/>
                                        </p:tgtEl>
                                      </p:cBhvr>
                                    </p:animEffect>
                                    <p:anim calcmode="lin" valueType="num">
                                      <p:cBhvr>
                                        <p:cTn id="13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44" dur="26">
                                          <p:stCondLst>
                                            <p:cond delay="650"/>
                                          </p:stCondLst>
                                        </p:cTn>
                                        <p:tgtEl>
                                          <p:spTgt spid="16"/>
                                        </p:tgtEl>
                                      </p:cBhvr>
                                      <p:to x="100000" y="60000"/>
                                    </p:animScale>
                                    <p:animScale>
                                      <p:cBhvr>
                                        <p:cTn id="145" dur="166" decel="50000">
                                          <p:stCondLst>
                                            <p:cond delay="676"/>
                                          </p:stCondLst>
                                        </p:cTn>
                                        <p:tgtEl>
                                          <p:spTgt spid="16"/>
                                        </p:tgtEl>
                                      </p:cBhvr>
                                      <p:to x="100000" y="100000"/>
                                    </p:animScale>
                                    <p:animScale>
                                      <p:cBhvr>
                                        <p:cTn id="146" dur="26">
                                          <p:stCondLst>
                                            <p:cond delay="1312"/>
                                          </p:stCondLst>
                                        </p:cTn>
                                        <p:tgtEl>
                                          <p:spTgt spid="16"/>
                                        </p:tgtEl>
                                      </p:cBhvr>
                                      <p:to x="100000" y="80000"/>
                                    </p:animScale>
                                    <p:animScale>
                                      <p:cBhvr>
                                        <p:cTn id="147" dur="166" decel="50000">
                                          <p:stCondLst>
                                            <p:cond delay="1338"/>
                                          </p:stCondLst>
                                        </p:cTn>
                                        <p:tgtEl>
                                          <p:spTgt spid="16"/>
                                        </p:tgtEl>
                                      </p:cBhvr>
                                      <p:to x="100000" y="100000"/>
                                    </p:animScale>
                                    <p:animScale>
                                      <p:cBhvr>
                                        <p:cTn id="148" dur="26">
                                          <p:stCondLst>
                                            <p:cond delay="1642"/>
                                          </p:stCondLst>
                                        </p:cTn>
                                        <p:tgtEl>
                                          <p:spTgt spid="16"/>
                                        </p:tgtEl>
                                      </p:cBhvr>
                                      <p:to x="100000" y="90000"/>
                                    </p:animScale>
                                    <p:animScale>
                                      <p:cBhvr>
                                        <p:cTn id="149" dur="166" decel="50000">
                                          <p:stCondLst>
                                            <p:cond delay="1668"/>
                                          </p:stCondLst>
                                        </p:cTn>
                                        <p:tgtEl>
                                          <p:spTgt spid="16"/>
                                        </p:tgtEl>
                                      </p:cBhvr>
                                      <p:to x="100000" y="100000"/>
                                    </p:animScale>
                                    <p:animScale>
                                      <p:cBhvr>
                                        <p:cTn id="150" dur="26">
                                          <p:stCondLst>
                                            <p:cond delay="1808"/>
                                          </p:stCondLst>
                                        </p:cTn>
                                        <p:tgtEl>
                                          <p:spTgt spid="16"/>
                                        </p:tgtEl>
                                      </p:cBhvr>
                                      <p:to x="100000" y="95000"/>
                                    </p:animScale>
                                    <p:animScale>
                                      <p:cBhvr>
                                        <p:cTn id="151" dur="166" decel="50000">
                                          <p:stCondLst>
                                            <p:cond delay="1834"/>
                                          </p:stCondLst>
                                        </p:cTn>
                                        <p:tgtEl>
                                          <p:spTgt spid="16"/>
                                        </p:tgtEl>
                                      </p:cBhvr>
                                      <p:to x="100000" y="100000"/>
                                    </p:animScale>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grpId="0" nodeType="clickEffect">
                                  <p:stCondLst>
                                    <p:cond delay="0"/>
                                  </p:stCondLst>
                                  <p:childTnLst>
                                    <p:set>
                                      <p:cBhvr>
                                        <p:cTn id="155" dur="1" fill="hold">
                                          <p:stCondLst>
                                            <p:cond delay="0"/>
                                          </p:stCondLst>
                                        </p:cTn>
                                        <p:tgtEl>
                                          <p:spTgt spid="17"/>
                                        </p:tgtEl>
                                        <p:attrNameLst>
                                          <p:attrName>style.visibility</p:attrName>
                                        </p:attrNameLst>
                                      </p:cBhvr>
                                      <p:to>
                                        <p:strVal val="visible"/>
                                      </p:to>
                                    </p:set>
                                    <p:animEffect transition="in" filter="wipe(down)">
                                      <p:cBhvr>
                                        <p:cTn id="156" dur="580">
                                          <p:stCondLst>
                                            <p:cond delay="0"/>
                                          </p:stCondLst>
                                        </p:cTn>
                                        <p:tgtEl>
                                          <p:spTgt spid="17"/>
                                        </p:tgtEl>
                                      </p:cBhvr>
                                    </p:animEffect>
                                    <p:anim calcmode="lin" valueType="num">
                                      <p:cBhvr>
                                        <p:cTn id="15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62" dur="26">
                                          <p:stCondLst>
                                            <p:cond delay="650"/>
                                          </p:stCondLst>
                                        </p:cTn>
                                        <p:tgtEl>
                                          <p:spTgt spid="17"/>
                                        </p:tgtEl>
                                      </p:cBhvr>
                                      <p:to x="100000" y="60000"/>
                                    </p:animScale>
                                    <p:animScale>
                                      <p:cBhvr>
                                        <p:cTn id="163" dur="166" decel="50000">
                                          <p:stCondLst>
                                            <p:cond delay="676"/>
                                          </p:stCondLst>
                                        </p:cTn>
                                        <p:tgtEl>
                                          <p:spTgt spid="17"/>
                                        </p:tgtEl>
                                      </p:cBhvr>
                                      <p:to x="100000" y="100000"/>
                                    </p:animScale>
                                    <p:animScale>
                                      <p:cBhvr>
                                        <p:cTn id="164" dur="26">
                                          <p:stCondLst>
                                            <p:cond delay="1312"/>
                                          </p:stCondLst>
                                        </p:cTn>
                                        <p:tgtEl>
                                          <p:spTgt spid="17"/>
                                        </p:tgtEl>
                                      </p:cBhvr>
                                      <p:to x="100000" y="80000"/>
                                    </p:animScale>
                                    <p:animScale>
                                      <p:cBhvr>
                                        <p:cTn id="165" dur="166" decel="50000">
                                          <p:stCondLst>
                                            <p:cond delay="1338"/>
                                          </p:stCondLst>
                                        </p:cTn>
                                        <p:tgtEl>
                                          <p:spTgt spid="17"/>
                                        </p:tgtEl>
                                      </p:cBhvr>
                                      <p:to x="100000" y="100000"/>
                                    </p:animScale>
                                    <p:animScale>
                                      <p:cBhvr>
                                        <p:cTn id="166" dur="26">
                                          <p:stCondLst>
                                            <p:cond delay="1642"/>
                                          </p:stCondLst>
                                        </p:cTn>
                                        <p:tgtEl>
                                          <p:spTgt spid="17"/>
                                        </p:tgtEl>
                                      </p:cBhvr>
                                      <p:to x="100000" y="90000"/>
                                    </p:animScale>
                                    <p:animScale>
                                      <p:cBhvr>
                                        <p:cTn id="167" dur="166" decel="50000">
                                          <p:stCondLst>
                                            <p:cond delay="1668"/>
                                          </p:stCondLst>
                                        </p:cTn>
                                        <p:tgtEl>
                                          <p:spTgt spid="17"/>
                                        </p:tgtEl>
                                      </p:cBhvr>
                                      <p:to x="100000" y="100000"/>
                                    </p:animScale>
                                    <p:animScale>
                                      <p:cBhvr>
                                        <p:cTn id="168" dur="26">
                                          <p:stCondLst>
                                            <p:cond delay="1808"/>
                                          </p:stCondLst>
                                        </p:cTn>
                                        <p:tgtEl>
                                          <p:spTgt spid="17"/>
                                        </p:tgtEl>
                                      </p:cBhvr>
                                      <p:to x="100000" y="95000"/>
                                    </p:animScale>
                                    <p:animScale>
                                      <p:cBhvr>
                                        <p:cTn id="169" dur="166" decel="50000">
                                          <p:stCondLst>
                                            <p:cond delay="1834"/>
                                          </p:stCondLst>
                                        </p:cTn>
                                        <p:tgtEl>
                                          <p:spTgt spid="17"/>
                                        </p:tgtEl>
                                      </p:cBhvr>
                                      <p:to x="100000" y="100000"/>
                                    </p:animScale>
                                  </p:childTnLst>
                                </p:cTn>
                              </p:par>
                            </p:childTnLst>
                          </p:cTn>
                        </p:par>
                      </p:childTnLst>
                    </p:cTn>
                  </p:par>
                  <p:par>
                    <p:cTn id="170" fill="hold">
                      <p:stCondLst>
                        <p:cond delay="indefinite"/>
                      </p:stCondLst>
                      <p:childTnLst>
                        <p:par>
                          <p:cTn id="171" fill="hold">
                            <p:stCondLst>
                              <p:cond delay="0"/>
                            </p:stCondLst>
                            <p:childTnLst>
                              <p:par>
                                <p:cTn id="172" presetID="26" presetClass="entr" presetSubtype="0" fill="hold" grpId="0" nodeType="clickEffect">
                                  <p:stCondLst>
                                    <p:cond delay="0"/>
                                  </p:stCondLst>
                                  <p:childTnLst>
                                    <p:set>
                                      <p:cBhvr>
                                        <p:cTn id="173" dur="1" fill="hold">
                                          <p:stCondLst>
                                            <p:cond delay="0"/>
                                          </p:stCondLst>
                                        </p:cTn>
                                        <p:tgtEl>
                                          <p:spTgt spid="18"/>
                                        </p:tgtEl>
                                        <p:attrNameLst>
                                          <p:attrName>style.visibility</p:attrName>
                                        </p:attrNameLst>
                                      </p:cBhvr>
                                      <p:to>
                                        <p:strVal val="visible"/>
                                      </p:to>
                                    </p:set>
                                    <p:animEffect transition="in" filter="wipe(down)">
                                      <p:cBhvr>
                                        <p:cTn id="174" dur="580">
                                          <p:stCondLst>
                                            <p:cond delay="0"/>
                                          </p:stCondLst>
                                        </p:cTn>
                                        <p:tgtEl>
                                          <p:spTgt spid="18"/>
                                        </p:tgtEl>
                                      </p:cBhvr>
                                    </p:animEffect>
                                    <p:anim calcmode="lin" valueType="num">
                                      <p:cBhvr>
                                        <p:cTn id="175"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0" dur="26">
                                          <p:stCondLst>
                                            <p:cond delay="650"/>
                                          </p:stCondLst>
                                        </p:cTn>
                                        <p:tgtEl>
                                          <p:spTgt spid="18"/>
                                        </p:tgtEl>
                                      </p:cBhvr>
                                      <p:to x="100000" y="60000"/>
                                    </p:animScale>
                                    <p:animScale>
                                      <p:cBhvr>
                                        <p:cTn id="181" dur="166" decel="50000">
                                          <p:stCondLst>
                                            <p:cond delay="676"/>
                                          </p:stCondLst>
                                        </p:cTn>
                                        <p:tgtEl>
                                          <p:spTgt spid="18"/>
                                        </p:tgtEl>
                                      </p:cBhvr>
                                      <p:to x="100000" y="100000"/>
                                    </p:animScale>
                                    <p:animScale>
                                      <p:cBhvr>
                                        <p:cTn id="182" dur="26">
                                          <p:stCondLst>
                                            <p:cond delay="1312"/>
                                          </p:stCondLst>
                                        </p:cTn>
                                        <p:tgtEl>
                                          <p:spTgt spid="18"/>
                                        </p:tgtEl>
                                      </p:cBhvr>
                                      <p:to x="100000" y="80000"/>
                                    </p:animScale>
                                    <p:animScale>
                                      <p:cBhvr>
                                        <p:cTn id="183" dur="166" decel="50000">
                                          <p:stCondLst>
                                            <p:cond delay="1338"/>
                                          </p:stCondLst>
                                        </p:cTn>
                                        <p:tgtEl>
                                          <p:spTgt spid="18"/>
                                        </p:tgtEl>
                                      </p:cBhvr>
                                      <p:to x="100000" y="100000"/>
                                    </p:animScale>
                                    <p:animScale>
                                      <p:cBhvr>
                                        <p:cTn id="184" dur="26">
                                          <p:stCondLst>
                                            <p:cond delay="1642"/>
                                          </p:stCondLst>
                                        </p:cTn>
                                        <p:tgtEl>
                                          <p:spTgt spid="18"/>
                                        </p:tgtEl>
                                      </p:cBhvr>
                                      <p:to x="100000" y="90000"/>
                                    </p:animScale>
                                    <p:animScale>
                                      <p:cBhvr>
                                        <p:cTn id="185" dur="166" decel="50000">
                                          <p:stCondLst>
                                            <p:cond delay="1668"/>
                                          </p:stCondLst>
                                        </p:cTn>
                                        <p:tgtEl>
                                          <p:spTgt spid="18"/>
                                        </p:tgtEl>
                                      </p:cBhvr>
                                      <p:to x="100000" y="100000"/>
                                    </p:animScale>
                                    <p:animScale>
                                      <p:cBhvr>
                                        <p:cTn id="186" dur="26">
                                          <p:stCondLst>
                                            <p:cond delay="1808"/>
                                          </p:stCondLst>
                                        </p:cTn>
                                        <p:tgtEl>
                                          <p:spTgt spid="18"/>
                                        </p:tgtEl>
                                      </p:cBhvr>
                                      <p:to x="100000" y="95000"/>
                                    </p:animScale>
                                    <p:animScale>
                                      <p:cBhvr>
                                        <p:cTn id="187"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3" grpId="0"/>
      <p:bldP spid="16"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7" name="Rounded Rectangle 6"/>
          <p:cNvSpPr/>
          <p:nvPr/>
        </p:nvSpPr>
        <p:spPr>
          <a:xfrm>
            <a:off x="551234" y="315310"/>
            <a:ext cx="12802158" cy="1115572"/>
          </a:xfrm>
          <a:prstGeom prst="roundRect">
            <a:avLst/>
          </a:prstGeom>
          <a:solidFill>
            <a:srgbClr val="FFFF00"/>
          </a:solidFill>
          <a:ln w="76200">
            <a:solidFill>
              <a:schemeClr val="accent1"/>
            </a:solid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rtlCol="0" anchor="ctr"/>
          <a:lstStyle/>
          <a:p>
            <a:pPr algn="ctr" rtl="1"/>
            <a:r>
              <a:rPr lang="ar-MA"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raditional Arabic" pitchFamily="18" charset="-78"/>
                <a:cs typeface="Traditional Arabic" pitchFamily="18" charset="-78"/>
              </a:rPr>
              <a:t>العمل الجماعي</a:t>
            </a:r>
            <a:endParaRPr lang="en-US"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raditional Arabic" pitchFamily="18" charset="-78"/>
              <a:cs typeface="Traditional Arabic" pitchFamily="18" charset="-78"/>
            </a:endParaRPr>
          </a:p>
        </p:txBody>
      </p:sp>
      <p:grpSp>
        <p:nvGrpSpPr>
          <p:cNvPr id="23" name="Group 22"/>
          <p:cNvGrpSpPr/>
          <p:nvPr/>
        </p:nvGrpSpPr>
        <p:grpSpPr>
          <a:xfrm>
            <a:off x="214158" y="1762032"/>
            <a:ext cx="3109132" cy="5273874"/>
            <a:chOff x="214158" y="1762032"/>
            <a:chExt cx="3109132" cy="5273874"/>
          </a:xfrm>
        </p:grpSpPr>
        <p:sp>
          <p:nvSpPr>
            <p:cNvPr id="8" name="Down Arrow 7"/>
            <p:cNvSpPr/>
            <p:nvPr/>
          </p:nvSpPr>
          <p:spPr>
            <a:xfrm>
              <a:off x="570510" y="1762032"/>
              <a:ext cx="2005668" cy="1473446"/>
            </a:xfrm>
            <a:prstGeom prst="downArrow">
              <a:avLst/>
            </a:prstGeom>
            <a:solidFill>
              <a:srgbClr val="00B0F0"/>
            </a:solidFill>
            <a:ln w="76200">
              <a:solidFill>
                <a:srgbClr val="FFC000"/>
              </a:solidFill>
            </a:ln>
            <a:effectLst>
              <a:glow rad="139700">
                <a:schemeClr val="accent6">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4"/>
            </a:lnRef>
            <a:fillRef idx="3">
              <a:schemeClr val="accent4"/>
            </a:fillRef>
            <a:effectRef idx="3">
              <a:schemeClr val="accent4"/>
            </a:effectRef>
            <a:fontRef idx="minor">
              <a:schemeClr val="lt1"/>
            </a:fontRef>
          </p:style>
          <p:txBody>
            <a:bodyPr lIns="91434" tIns="45718" rIns="91434" bIns="45718"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MA" sz="4400" b="1" dirty="0">
                  <a:ln w="0"/>
                  <a:solidFill>
                    <a:schemeClr val="tx1"/>
                  </a:solidFill>
                  <a:effectLst>
                    <a:outerShdw blurRad="38100" dist="19050" dir="2700000" algn="tl" rotWithShape="0">
                      <a:schemeClr val="dk1">
                        <a:alpha val="40000"/>
                      </a:schemeClr>
                    </a:outerShdw>
                  </a:effectLst>
                </a:rPr>
                <a:t>الوقت</a:t>
              </a:r>
              <a:endParaRPr lang="en-US" sz="4400" b="1" dirty="0">
                <a:ln w="0"/>
                <a:solidFill>
                  <a:schemeClr val="tx1"/>
                </a:solidFill>
                <a:effectLst>
                  <a:outerShdw blurRad="38100" dist="19050" dir="2700000" algn="tl" rotWithShape="0">
                    <a:schemeClr val="dk1">
                      <a:alpha val="40000"/>
                    </a:schemeClr>
                  </a:outerShdw>
                </a:effectLst>
              </a:endParaRPr>
            </a:p>
          </p:txBody>
        </p:sp>
        <p:sp>
          <p:nvSpPr>
            <p:cNvPr id="9" name="12-Point Star 8"/>
            <p:cNvSpPr/>
            <p:nvPr/>
          </p:nvSpPr>
          <p:spPr>
            <a:xfrm>
              <a:off x="214158" y="4343400"/>
              <a:ext cx="3109132" cy="2692506"/>
            </a:xfrm>
            <a:prstGeom prst="star12">
              <a:avLst/>
            </a:prstGeom>
            <a:solidFill>
              <a:srgbClr val="00B0F0"/>
            </a:solidFill>
            <a:ln w="76200">
              <a:solidFill>
                <a:srgbClr val="FFFF00"/>
              </a:solidFill>
            </a:ln>
            <a:effectLst>
              <a:glow rad="139700">
                <a:schemeClr val="accent6">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4"/>
            </a:lnRef>
            <a:fillRef idx="3">
              <a:schemeClr val="accent4"/>
            </a:fillRef>
            <a:effectRef idx="3">
              <a:schemeClr val="accent4"/>
            </a:effectRef>
            <a:fontRef idx="minor">
              <a:schemeClr val="lt1"/>
            </a:fontRef>
          </p:style>
          <p:txBody>
            <a:bodyPr lIns="91434" tIns="45718" rIns="91434" bIns="45718" rtlCol="0" anchor="ctr"/>
            <a:lstStyle/>
            <a:p>
              <a:pPr algn="ctr"/>
              <a:r>
                <a:rPr lang="ar-MA" sz="4400" b="1" dirty="0">
                  <a:ln w="0"/>
                  <a:solidFill>
                    <a:schemeClr val="tx1"/>
                  </a:solidFill>
                  <a:effectLst>
                    <a:outerShdw blurRad="38100" dist="19050" dir="2700000" algn="tl" rotWithShape="0">
                      <a:schemeClr val="dk1">
                        <a:alpha val="40000"/>
                      </a:schemeClr>
                    </a:outerShdw>
                  </a:effectLst>
                </a:rPr>
                <a:t>خمس دقائق</a:t>
              </a:r>
              <a:endParaRPr lang="en-US" sz="4400" b="1" dirty="0">
                <a:ln w="0"/>
                <a:solidFill>
                  <a:schemeClr val="tx1"/>
                </a:solidFill>
                <a:effectLst>
                  <a:outerShdw blurRad="38100" dist="19050" dir="2700000" algn="tl" rotWithShape="0">
                    <a:schemeClr val="dk1">
                      <a:alpha val="40000"/>
                    </a:schemeClr>
                  </a:outerShdw>
                </a:effectLst>
              </a:endParaRPr>
            </a:p>
          </p:txBody>
        </p:sp>
      </p:grpSp>
      <p:grpSp>
        <p:nvGrpSpPr>
          <p:cNvPr id="21" name="Group 20"/>
          <p:cNvGrpSpPr/>
          <p:nvPr/>
        </p:nvGrpSpPr>
        <p:grpSpPr>
          <a:xfrm>
            <a:off x="3359227" y="1751004"/>
            <a:ext cx="4614374" cy="2029911"/>
            <a:chOff x="3359227" y="1751004"/>
            <a:chExt cx="4614374" cy="2029911"/>
          </a:xfrm>
        </p:grpSpPr>
        <p:sp>
          <p:nvSpPr>
            <p:cNvPr id="15" name="Round Diagonal Corner Rectangle 14"/>
            <p:cNvSpPr/>
            <p:nvPr/>
          </p:nvSpPr>
          <p:spPr>
            <a:xfrm>
              <a:off x="3359227" y="1751004"/>
              <a:ext cx="4537848" cy="2029911"/>
            </a:xfrm>
            <a:prstGeom prst="round2DiagRect">
              <a:avLst/>
            </a:prstGeom>
            <a:solidFill>
              <a:schemeClr val="accent6">
                <a:lumMod val="75000"/>
              </a:schemeClr>
            </a:solidFill>
            <a:ln>
              <a:noFill/>
            </a:ln>
            <a:effectLst>
              <a:glow rad="1397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r" rtl="1"/>
              <a:r>
                <a:rPr lang="ar-MA" sz="4000" b="1" dirty="0">
                  <a:ln w="0"/>
                  <a:effectLst>
                    <a:outerShdw blurRad="38100" dist="19050" dir="2700000" algn="tl" rotWithShape="0">
                      <a:schemeClr val="dk1">
                        <a:alpha val="40000"/>
                      </a:schemeClr>
                    </a:outerShdw>
                  </a:effectLst>
                  <a:latin typeface="Traditional Arabic" pitchFamily="18" charset="-78"/>
                  <a:cs typeface="Traditional Arabic" pitchFamily="18" charset="-78"/>
                </a:rPr>
                <a:t>الفريق </a:t>
              </a:r>
              <a:r>
                <a:rPr lang="ar-MA" sz="4000" b="1" dirty="0" smtClean="0">
                  <a:ln w="0"/>
                  <a:effectLst>
                    <a:outerShdw blurRad="38100" dist="19050" dir="2700000" algn="tl" rotWithShape="0">
                      <a:schemeClr val="dk1">
                        <a:alpha val="40000"/>
                      </a:schemeClr>
                    </a:outerShdw>
                  </a:effectLst>
                  <a:latin typeface="Traditional Arabic" pitchFamily="18" charset="-78"/>
                  <a:cs typeface="Traditional Arabic" pitchFamily="18" charset="-78"/>
                </a:rPr>
                <a:t>الأحمر:</a:t>
              </a:r>
              <a:endParaRPr lang="ar-MA" sz="4000" b="1" dirty="0">
                <a:ln w="0"/>
                <a:effectLst>
                  <a:outerShdw blurRad="38100" dist="19050" dir="2700000" algn="tl" rotWithShape="0">
                    <a:schemeClr val="dk1">
                      <a:alpha val="40000"/>
                    </a:schemeClr>
                  </a:outerShdw>
                </a:effectLst>
                <a:latin typeface="Traditional Arabic" pitchFamily="18" charset="-78"/>
                <a:cs typeface="Traditional Arabic" pitchFamily="18" charset="-78"/>
              </a:endParaRPr>
            </a:p>
            <a:p>
              <a:pPr algn="r" rtl="1"/>
              <a:r>
                <a:rPr lang="en-US" sz="4000" b="1" dirty="0">
                  <a:ln w="0"/>
                  <a:effectLst>
                    <a:outerShdw blurRad="38100" dist="19050" dir="2700000" algn="tl" rotWithShape="0">
                      <a:schemeClr val="dk1">
                        <a:alpha val="40000"/>
                      </a:schemeClr>
                    </a:outerShdw>
                  </a:effectLst>
                  <a:latin typeface="Traditional Arabic" pitchFamily="18" charset="-78"/>
                  <a:cs typeface="Traditional Arabic" pitchFamily="18" charset="-78"/>
                </a:rPr>
                <a:t> </a:t>
              </a:r>
              <a:r>
                <a:rPr lang="ar-MA" sz="4000" b="1" dirty="0">
                  <a:ln w="0"/>
                  <a:effectLst>
                    <a:outerShdw blurRad="38100" dist="19050" dir="2700000" algn="tl" rotWithShape="0">
                      <a:schemeClr val="dk1">
                        <a:alpha val="40000"/>
                      </a:schemeClr>
                    </a:outerShdw>
                  </a:effectLst>
                  <a:latin typeface="Traditional Arabic" pitchFamily="18" charset="-78"/>
                  <a:cs typeface="Traditional Arabic" pitchFamily="18" charset="-78"/>
                </a:rPr>
                <a:t>حقق كلمتين الأتيتين</a:t>
              </a:r>
              <a:r>
                <a:rPr lang="ar-MA" sz="4000" b="1" dirty="0" smtClean="0">
                  <a:ln w="0"/>
                  <a:effectLst>
                    <a:outerShdw blurRad="38100" dist="19050" dir="2700000" algn="tl" rotWithShape="0">
                      <a:schemeClr val="dk1">
                        <a:alpha val="40000"/>
                      </a:schemeClr>
                    </a:outerShdw>
                  </a:effectLst>
                  <a:latin typeface="Traditional Arabic" pitchFamily="18" charset="-78"/>
                  <a:cs typeface="Traditional Arabic" pitchFamily="18" charset="-78"/>
                </a:rPr>
                <a:t>:</a:t>
              </a:r>
              <a:endParaRPr lang="en-US" sz="4000" b="1" dirty="0" smtClean="0">
                <a:ln w="0"/>
                <a:effectLst>
                  <a:outerShdw blurRad="38100" dist="19050" dir="2700000" algn="tl" rotWithShape="0">
                    <a:schemeClr val="dk1">
                      <a:alpha val="40000"/>
                    </a:schemeClr>
                  </a:outerShdw>
                </a:effectLst>
                <a:latin typeface="Traditional Arabic" pitchFamily="18" charset="-78"/>
                <a:cs typeface="Traditional Arabic" pitchFamily="18" charset="-78"/>
              </a:endParaRPr>
            </a:p>
            <a:p>
              <a:pPr algn="r" rtl="1"/>
              <a:endParaRPr lang="ar-MA" sz="3600" b="1" dirty="0">
                <a:ln w="0"/>
                <a:effectLst>
                  <a:outerShdw blurRad="38100" dist="19050" dir="2700000" algn="tl" rotWithShape="0">
                    <a:schemeClr val="dk1">
                      <a:alpha val="40000"/>
                    </a:schemeClr>
                  </a:outerShdw>
                </a:effectLst>
                <a:latin typeface="Traditional Arabic" pitchFamily="18" charset="-78"/>
                <a:cs typeface="Traditional Arabic" pitchFamily="18" charset="-78"/>
              </a:endParaRPr>
            </a:p>
          </p:txBody>
        </p:sp>
        <p:sp>
          <p:nvSpPr>
            <p:cNvPr id="12" name="Rectangle 11"/>
            <p:cNvSpPr/>
            <p:nvPr/>
          </p:nvSpPr>
          <p:spPr>
            <a:xfrm>
              <a:off x="6735762" y="3073029"/>
              <a:ext cx="1237839" cy="707886"/>
            </a:xfrm>
            <a:prstGeom prst="rect">
              <a:avLst/>
            </a:prstGeom>
          </p:spPr>
          <p:txBody>
            <a:bodyPr wrap="none">
              <a:spAutoFit/>
            </a:bodyPr>
            <a:lstStyle/>
            <a:p>
              <a:r>
                <a:rPr lang="ar-SA" sz="4000" dirty="0"/>
                <a:t>الْخُلَفَاء</a:t>
              </a:r>
              <a:endParaRPr lang="en-US" sz="4000" dirty="0"/>
            </a:p>
          </p:txBody>
        </p:sp>
        <p:sp>
          <p:nvSpPr>
            <p:cNvPr id="13" name="Rectangle 12"/>
            <p:cNvSpPr/>
            <p:nvPr/>
          </p:nvSpPr>
          <p:spPr>
            <a:xfrm>
              <a:off x="4830762" y="3073029"/>
              <a:ext cx="1436612" cy="707886"/>
            </a:xfrm>
            <a:prstGeom prst="rect">
              <a:avLst/>
            </a:prstGeom>
          </p:spPr>
          <p:txBody>
            <a:bodyPr wrap="none">
              <a:spAutoFit/>
            </a:bodyPr>
            <a:lstStyle/>
            <a:p>
              <a:r>
                <a:rPr lang="ar-SA" sz="4000" dirty="0"/>
                <a:t>الْجُيُوش</a:t>
              </a:r>
              <a:endParaRPr lang="en-US" sz="4000" dirty="0"/>
            </a:p>
          </p:txBody>
        </p:sp>
        <p:cxnSp>
          <p:nvCxnSpPr>
            <p:cNvPr id="17" name="Straight Connector 16"/>
            <p:cNvCxnSpPr/>
            <p:nvPr/>
          </p:nvCxnSpPr>
          <p:spPr>
            <a:xfrm>
              <a:off x="6260095" y="3429000"/>
              <a:ext cx="247067" cy="0"/>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3359227" y="4302602"/>
            <a:ext cx="4699938" cy="2354973"/>
            <a:chOff x="3359227" y="4302602"/>
            <a:chExt cx="4699938" cy="2354973"/>
          </a:xfrm>
        </p:grpSpPr>
        <p:sp>
          <p:nvSpPr>
            <p:cNvPr id="19" name="Round Diagonal Corner Rectangle 18"/>
            <p:cNvSpPr/>
            <p:nvPr/>
          </p:nvSpPr>
          <p:spPr>
            <a:xfrm>
              <a:off x="3359227" y="4302602"/>
              <a:ext cx="4622464" cy="2354973"/>
            </a:xfrm>
            <a:prstGeom prst="round2DiagRect">
              <a:avLst/>
            </a:prstGeom>
            <a:solidFill>
              <a:schemeClr val="accent6">
                <a:lumMod val="75000"/>
              </a:schemeClr>
            </a:solidFill>
            <a:ln>
              <a:noFill/>
            </a:ln>
            <a:effectLst>
              <a:glow rad="1397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4000" b="1" dirty="0">
                  <a:ln w="0"/>
                  <a:effectLst>
                    <a:outerShdw blurRad="38100" dist="19050" dir="2700000" algn="tl" rotWithShape="0">
                      <a:schemeClr val="dk1">
                        <a:alpha val="40000"/>
                      </a:schemeClr>
                    </a:outerShdw>
                  </a:effectLst>
                  <a:latin typeface="Traditional Arabic" pitchFamily="18" charset="-78"/>
                  <a:cs typeface="Traditional Arabic" pitchFamily="18" charset="-78"/>
                </a:rPr>
                <a:t>الفريق الأحمر:</a:t>
              </a:r>
            </a:p>
            <a:p>
              <a:pPr algn="r" rtl="1"/>
              <a:r>
                <a:rPr lang="en-US" sz="4000" b="1" dirty="0">
                  <a:ln w="0"/>
                  <a:effectLst>
                    <a:outerShdw blurRad="38100" dist="19050" dir="2700000" algn="tl" rotWithShape="0">
                      <a:schemeClr val="dk1">
                        <a:alpha val="40000"/>
                      </a:schemeClr>
                    </a:outerShdw>
                  </a:effectLst>
                  <a:latin typeface="Traditional Arabic" pitchFamily="18" charset="-78"/>
                  <a:cs typeface="Traditional Arabic" pitchFamily="18" charset="-78"/>
                </a:rPr>
                <a:t> </a:t>
              </a:r>
              <a:r>
                <a:rPr lang="ar-MA" sz="4000" b="1" dirty="0">
                  <a:ln w="0"/>
                  <a:effectLst>
                    <a:outerShdw blurRad="38100" dist="19050" dir="2700000" algn="tl" rotWithShape="0">
                      <a:schemeClr val="dk1">
                        <a:alpha val="40000"/>
                      </a:schemeClr>
                    </a:outerShdw>
                  </a:effectLst>
                  <a:latin typeface="Traditional Arabic" pitchFamily="18" charset="-78"/>
                  <a:cs typeface="Traditional Arabic" pitchFamily="18" charset="-78"/>
                </a:rPr>
                <a:t>حقق كلمتين الأتيتين</a:t>
              </a:r>
              <a:r>
                <a:rPr lang="ar-MA" sz="4000" b="1" dirty="0" smtClean="0">
                  <a:ln w="0"/>
                  <a:effectLst>
                    <a:outerShdw blurRad="38100" dist="19050" dir="2700000" algn="tl" rotWithShape="0">
                      <a:schemeClr val="dk1">
                        <a:alpha val="40000"/>
                      </a:schemeClr>
                    </a:outerShdw>
                  </a:effectLst>
                  <a:latin typeface="Traditional Arabic" pitchFamily="18" charset="-78"/>
                  <a:cs typeface="Traditional Arabic" pitchFamily="18" charset="-78"/>
                </a:rPr>
                <a:t>:</a:t>
              </a:r>
              <a:endParaRPr lang="en-US" sz="4000" b="1" dirty="0" smtClean="0">
                <a:ln w="0"/>
                <a:effectLst>
                  <a:outerShdw blurRad="38100" dist="19050" dir="2700000" algn="tl" rotWithShape="0">
                    <a:schemeClr val="dk1">
                      <a:alpha val="40000"/>
                    </a:schemeClr>
                  </a:outerShdw>
                </a:effectLst>
                <a:latin typeface="Traditional Arabic" pitchFamily="18" charset="-78"/>
                <a:cs typeface="Traditional Arabic" pitchFamily="18" charset="-78"/>
              </a:endParaRPr>
            </a:p>
            <a:p>
              <a:pPr algn="r" rtl="1"/>
              <a:endParaRPr lang="en-US" sz="4000" b="1" dirty="0">
                <a:ln w="0"/>
                <a:effectLst>
                  <a:outerShdw blurRad="38100" dist="19050" dir="2700000" algn="tl" rotWithShape="0">
                    <a:schemeClr val="dk1">
                      <a:alpha val="40000"/>
                    </a:schemeClr>
                  </a:outerShdw>
                </a:effectLst>
                <a:latin typeface="Traditional Arabic" pitchFamily="18" charset="-78"/>
                <a:cs typeface="Traditional Arabic" pitchFamily="18" charset="-78"/>
              </a:endParaRPr>
            </a:p>
          </p:txBody>
        </p:sp>
        <p:sp>
          <p:nvSpPr>
            <p:cNvPr id="5" name="Rectangle 4"/>
            <p:cNvSpPr/>
            <p:nvPr/>
          </p:nvSpPr>
          <p:spPr>
            <a:xfrm>
              <a:off x="6848577" y="5905185"/>
              <a:ext cx="1210588" cy="707886"/>
            </a:xfrm>
            <a:prstGeom prst="rect">
              <a:avLst/>
            </a:prstGeom>
          </p:spPr>
          <p:txBody>
            <a:bodyPr wrap="none">
              <a:spAutoFit/>
            </a:bodyPr>
            <a:lstStyle/>
            <a:p>
              <a:r>
                <a:rPr lang="ar-SA" sz="4000" b="1" dirty="0">
                  <a:latin typeface="Traditional Arabic" pitchFamily="18" charset="-78"/>
                  <a:cs typeface="Traditional Arabic" pitchFamily="18" charset="-78"/>
                </a:rPr>
                <a:t>الْإِسْلَام</a:t>
              </a:r>
              <a:endParaRPr lang="en-US" sz="4000" dirty="0"/>
            </a:p>
          </p:txBody>
        </p:sp>
        <p:sp>
          <p:nvSpPr>
            <p:cNvPr id="10" name="Rectangle 9"/>
            <p:cNvSpPr/>
            <p:nvPr/>
          </p:nvSpPr>
          <p:spPr>
            <a:xfrm>
              <a:off x="5286544" y="5798403"/>
              <a:ext cx="960519" cy="830997"/>
            </a:xfrm>
            <a:prstGeom prst="rect">
              <a:avLst/>
            </a:prstGeom>
          </p:spPr>
          <p:txBody>
            <a:bodyPr wrap="none">
              <a:spAutoFit/>
            </a:bodyPr>
            <a:lstStyle/>
            <a:p>
              <a:r>
                <a:rPr lang="ar-SA" sz="4800" b="1" dirty="0">
                  <a:solidFill>
                    <a:srgbClr val="002060"/>
                  </a:solidFill>
                  <a:latin typeface="Traditional Arabic" pitchFamily="18" charset="-78"/>
                  <a:cs typeface="Traditional Arabic" pitchFamily="18" charset="-78"/>
                </a:rPr>
                <a:t>يُعْلِن</a:t>
              </a:r>
              <a:endParaRPr lang="en-US" sz="4800" dirty="0"/>
            </a:p>
          </p:txBody>
        </p:sp>
        <p:cxnSp>
          <p:nvCxnSpPr>
            <p:cNvPr id="20" name="Straight Connector 19"/>
            <p:cNvCxnSpPr/>
            <p:nvPr/>
          </p:nvCxnSpPr>
          <p:spPr>
            <a:xfrm>
              <a:off x="6430962" y="6248400"/>
              <a:ext cx="247067" cy="0"/>
            </a:xfrm>
            <a:prstGeom prst="line">
              <a:avLst/>
            </a:prstGeom>
            <a:ln w="57150"/>
          </p:spPr>
          <p:style>
            <a:lnRef idx="1">
              <a:schemeClr val="accent1"/>
            </a:lnRef>
            <a:fillRef idx="0">
              <a:schemeClr val="accent1"/>
            </a:fillRef>
            <a:effectRef idx="0">
              <a:schemeClr val="accent1"/>
            </a:effectRef>
            <a:fontRef idx="minor">
              <a:schemeClr val="tx1"/>
            </a:fontRef>
          </p:style>
        </p:cxnSp>
      </p:grpSp>
      <p:pic>
        <p:nvPicPr>
          <p:cNvPr id="24" name="Picture 7" descr="C:\Users\USER\Pictures\all\Camera\IMG_20240703_12363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50" t="6921"/>
          <a:stretch/>
        </p:blipFill>
        <p:spPr bwMode="auto">
          <a:xfrm>
            <a:off x="9437914" y="2765959"/>
            <a:ext cx="3012848" cy="3593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46686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arn(inVertical)">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circle(in)">
                                      <p:cBhvr>
                                        <p:cTn id="30"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solidFill>
            <a:schemeClr val="accent1">
              <a:lumMod val="40000"/>
              <a:lumOff val="60000"/>
            </a:schemeClr>
          </a:solid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5" name="Rectangle 4"/>
          <p:cNvSpPr/>
          <p:nvPr/>
        </p:nvSpPr>
        <p:spPr>
          <a:xfrm>
            <a:off x="5059362" y="457200"/>
            <a:ext cx="3281668" cy="584775"/>
          </a:xfrm>
          <a:prstGeom prst="rect">
            <a:avLst/>
          </a:prstGeom>
          <a:solidFill>
            <a:srgbClr val="00B0F0"/>
          </a:solidFill>
          <a:ln w="57150">
            <a:solidFill>
              <a:schemeClr val="accent2"/>
            </a:solidFill>
          </a:ln>
        </p:spPr>
        <p:txBody>
          <a:bodyPr wrap="none">
            <a:spAutoFit/>
          </a:bodyPr>
          <a:lstStyle/>
          <a:p>
            <a:r>
              <a:rPr lang="ar-SA" sz="3200" dirty="0">
                <a:solidFill>
                  <a:srgbClr val="FF0000"/>
                </a:solidFill>
                <a:latin typeface="Traditional Arabic" pitchFamily="18" charset="-78"/>
                <a:cs typeface="Traditional Arabic" pitchFamily="18" charset="-78"/>
              </a:rPr>
              <a:t>صِلْ بَيْنَ الْكَلِمَتَيْنِ الْمُتَرَادِفَتَيْن</a:t>
            </a:r>
            <a:r>
              <a:rPr lang="ar-SA" sz="3200" dirty="0">
                <a:latin typeface="Traditional Arabic" pitchFamily="18" charset="-78"/>
                <a:cs typeface="Traditional Arabic" pitchFamily="18" charset="-78"/>
              </a:rPr>
              <a:t>ِ</a:t>
            </a:r>
            <a:endParaRPr lang="en-US" sz="3200" dirty="0">
              <a:latin typeface="Traditional Arabic" pitchFamily="18" charset="-78"/>
              <a:cs typeface="Traditional Arabic" pitchFamily="18" charset="-78"/>
            </a:endParaRPr>
          </a:p>
        </p:txBody>
      </p:sp>
      <p:graphicFrame>
        <p:nvGraphicFramePr>
          <p:cNvPr id="7" name="Table 6"/>
          <p:cNvGraphicFramePr>
            <a:graphicFrameLocks noGrp="1"/>
          </p:cNvGraphicFramePr>
          <p:nvPr>
            <p:extLst>
              <p:ext uri="{D42A27DB-BD31-4B8C-83A1-F6EECF244321}">
                <p14:modId xmlns:p14="http://schemas.microsoft.com/office/powerpoint/2010/main" val="1870501826"/>
              </p:ext>
            </p:extLst>
          </p:nvPr>
        </p:nvGraphicFramePr>
        <p:xfrm>
          <a:off x="2619054" y="2362200"/>
          <a:ext cx="8162284" cy="5009346"/>
        </p:xfrm>
        <a:graphic>
          <a:graphicData uri="http://schemas.openxmlformats.org/drawingml/2006/table">
            <a:tbl>
              <a:tblPr/>
              <a:tblGrid>
                <a:gridCol w="6367828"/>
                <a:gridCol w="1794456"/>
              </a:tblGrid>
              <a:tr h="834891">
                <a:tc>
                  <a:txBody>
                    <a:bodyPr/>
                    <a:lstStyle/>
                    <a:p>
                      <a:r>
                        <a:rPr lang="ar-SA" dirty="0"/>
                        <a:t>الْمَجْمُوعَةُ (أ)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r>
                        <a:rPr lang="ar-SA" dirty="0"/>
                        <a:t>الْمَجْمُوعَةُ (ب)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834891">
                <a:tc>
                  <a:txBody>
                    <a:bodyPr/>
                    <a:lstStyle/>
                    <a:p>
                      <a:r>
                        <a:rPr lang="ar-SA" dirty="0"/>
                        <a:t>عَبْقَرِيَّةٌ</a:t>
                      </a:r>
                    </a:p>
                  </a:txBody>
                  <a:tcPr anchor="ctr">
                    <a:lnL>
                      <a:noFill/>
                    </a:lnL>
                    <a:lnR>
                      <a:noFill/>
                    </a:lnR>
                    <a:lnT w="12700" cap="flat" cmpd="sng" algn="ctr">
                      <a:solidFill>
                        <a:schemeClr val="tx1"/>
                      </a:solidFill>
                      <a:prstDash val="solid"/>
                      <a:round/>
                      <a:headEnd type="none" w="med" len="med"/>
                      <a:tailEnd type="none" w="med" len="med"/>
                    </a:lnT>
                    <a:lnB>
                      <a:noFill/>
                    </a:lnB>
                    <a:solidFill>
                      <a:srgbClr val="00B050"/>
                    </a:solidFill>
                  </a:tcPr>
                </a:tc>
                <a:tc>
                  <a:txBody>
                    <a:bodyPr/>
                    <a:lstStyle/>
                    <a:p>
                      <a:r>
                        <a:rPr lang="ar-SA"/>
                        <a:t>الْمَجَالِسُ</a:t>
                      </a:r>
                    </a:p>
                  </a:txBody>
                  <a:tcPr anchor="ctr">
                    <a:lnL>
                      <a:noFill/>
                    </a:lnL>
                    <a:lnR>
                      <a:noFill/>
                    </a:lnR>
                    <a:lnT w="12700" cap="flat" cmpd="sng" algn="ctr">
                      <a:solidFill>
                        <a:schemeClr val="tx1"/>
                      </a:solidFill>
                      <a:prstDash val="solid"/>
                      <a:round/>
                      <a:headEnd type="none" w="med" len="med"/>
                      <a:tailEnd type="none" w="med" len="med"/>
                    </a:lnT>
                    <a:lnB>
                      <a:noFill/>
                    </a:lnB>
                    <a:solidFill>
                      <a:srgbClr val="00B050"/>
                    </a:solidFill>
                  </a:tcPr>
                </a:tc>
              </a:tr>
              <a:tr h="834891">
                <a:tc>
                  <a:txBody>
                    <a:bodyPr/>
                    <a:lstStyle/>
                    <a:p>
                      <a:r>
                        <a:rPr lang="ar-SA" dirty="0"/>
                        <a:t>الْعَدْلُ</a:t>
                      </a:r>
                    </a:p>
                  </a:txBody>
                  <a:tcPr anchor="ctr">
                    <a:lnL>
                      <a:noFill/>
                    </a:lnL>
                    <a:lnR>
                      <a:noFill/>
                    </a:lnR>
                    <a:lnT>
                      <a:noFill/>
                    </a:lnT>
                    <a:lnB>
                      <a:noFill/>
                    </a:lnB>
                    <a:solidFill>
                      <a:srgbClr val="00B050"/>
                    </a:solidFill>
                  </a:tcPr>
                </a:tc>
                <a:tc>
                  <a:txBody>
                    <a:bodyPr/>
                    <a:lstStyle/>
                    <a:p>
                      <a:r>
                        <a:rPr lang="ar-SA"/>
                        <a:t>فَزَعٌ</a:t>
                      </a:r>
                    </a:p>
                  </a:txBody>
                  <a:tcPr anchor="ctr">
                    <a:lnL>
                      <a:noFill/>
                    </a:lnL>
                    <a:lnR>
                      <a:noFill/>
                    </a:lnR>
                    <a:lnT>
                      <a:noFill/>
                    </a:lnT>
                    <a:lnB>
                      <a:noFill/>
                    </a:lnB>
                    <a:solidFill>
                      <a:srgbClr val="00B050"/>
                    </a:solidFill>
                  </a:tcPr>
                </a:tc>
              </a:tr>
              <a:tr h="834891">
                <a:tc>
                  <a:txBody>
                    <a:bodyPr/>
                    <a:lstStyle/>
                    <a:p>
                      <a:r>
                        <a:rPr lang="ar-SA" dirty="0"/>
                        <a:t>الْحَلَقَاتُ</a:t>
                      </a:r>
                    </a:p>
                  </a:txBody>
                  <a:tcPr anchor="ctr">
                    <a:lnL>
                      <a:noFill/>
                    </a:lnL>
                    <a:lnR>
                      <a:noFill/>
                    </a:lnR>
                    <a:lnT>
                      <a:noFill/>
                    </a:lnT>
                    <a:lnB>
                      <a:noFill/>
                    </a:lnB>
                    <a:solidFill>
                      <a:srgbClr val="00B050"/>
                    </a:solidFill>
                  </a:tcPr>
                </a:tc>
                <a:tc>
                  <a:txBody>
                    <a:bodyPr/>
                    <a:lstStyle/>
                    <a:p>
                      <a:r>
                        <a:rPr lang="ar-SA"/>
                        <a:t>شَجَاعَةٌ</a:t>
                      </a:r>
                    </a:p>
                  </a:txBody>
                  <a:tcPr anchor="ctr">
                    <a:lnL>
                      <a:noFill/>
                    </a:lnL>
                    <a:lnR>
                      <a:noFill/>
                    </a:lnR>
                    <a:lnT>
                      <a:noFill/>
                    </a:lnT>
                    <a:lnB>
                      <a:noFill/>
                    </a:lnB>
                    <a:solidFill>
                      <a:srgbClr val="00B050"/>
                    </a:solidFill>
                  </a:tcPr>
                </a:tc>
              </a:tr>
              <a:tr h="834891">
                <a:tc>
                  <a:txBody>
                    <a:bodyPr/>
                    <a:lstStyle/>
                    <a:p>
                      <a:r>
                        <a:rPr lang="ar-SA" dirty="0"/>
                        <a:t>لَا يَخْشَى</a:t>
                      </a:r>
                    </a:p>
                  </a:txBody>
                  <a:tcPr anchor="ctr">
                    <a:lnL>
                      <a:noFill/>
                    </a:lnL>
                    <a:lnR>
                      <a:noFill/>
                    </a:lnR>
                    <a:lnT>
                      <a:noFill/>
                    </a:lnT>
                    <a:lnB>
                      <a:noFill/>
                    </a:lnB>
                    <a:solidFill>
                      <a:srgbClr val="00B050"/>
                    </a:solidFill>
                  </a:tcPr>
                </a:tc>
                <a:tc>
                  <a:txBody>
                    <a:bodyPr/>
                    <a:lstStyle/>
                    <a:p>
                      <a:r>
                        <a:rPr lang="ar-SA"/>
                        <a:t>لَا يَخَافُ</a:t>
                      </a:r>
                    </a:p>
                  </a:txBody>
                  <a:tcPr anchor="ctr">
                    <a:lnL>
                      <a:noFill/>
                    </a:lnL>
                    <a:lnR>
                      <a:noFill/>
                    </a:lnR>
                    <a:lnT>
                      <a:noFill/>
                    </a:lnT>
                    <a:lnB>
                      <a:noFill/>
                    </a:lnB>
                    <a:solidFill>
                      <a:srgbClr val="00B050"/>
                    </a:solidFill>
                  </a:tcPr>
                </a:tc>
              </a:tr>
              <a:tr h="834891">
                <a:tc>
                  <a:txBody>
                    <a:bodyPr/>
                    <a:lstStyle/>
                    <a:p>
                      <a:r>
                        <a:rPr lang="ar-SA" dirty="0"/>
                        <a:t>طَرَقَ</a:t>
                      </a:r>
                    </a:p>
                  </a:txBody>
                  <a:tcPr anchor="ctr">
                    <a:lnL>
                      <a:noFill/>
                    </a:lnL>
                    <a:lnR>
                      <a:noFill/>
                    </a:lnR>
                    <a:lnT>
                      <a:noFill/>
                    </a:lnT>
                    <a:lnB>
                      <a:noFill/>
                    </a:lnB>
                    <a:solidFill>
                      <a:srgbClr val="00B050"/>
                    </a:solidFill>
                  </a:tcPr>
                </a:tc>
                <a:tc>
                  <a:txBody>
                    <a:bodyPr/>
                    <a:lstStyle/>
                    <a:p>
                      <a:r>
                        <a:rPr lang="ar-SA" dirty="0"/>
                        <a:t>الْإِنْصَافُ</a:t>
                      </a:r>
                    </a:p>
                  </a:txBody>
                  <a:tcPr anchor="ctr">
                    <a:lnL>
                      <a:noFill/>
                    </a:lnL>
                    <a:lnR>
                      <a:noFill/>
                    </a:lnR>
                    <a:lnT>
                      <a:noFill/>
                    </a:lnT>
                    <a:lnB>
                      <a:noFill/>
                    </a:lnB>
                    <a:solidFill>
                      <a:srgbClr val="00B050"/>
                    </a:solidFill>
                  </a:tcPr>
                </a:tc>
              </a:tr>
            </a:tbl>
          </a:graphicData>
        </a:graphic>
      </p:graphicFrame>
      <p:sp>
        <p:nvSpPr>
          <p:cNvPr id="9" name="Up-Down Arrow 8"/>
          <p:cNvSpPr/>
          <p:nvPr/>
        </p:nvSpPr>
        <p:spPr>
          <a:xfrm rot="17144161">
            <a:off x="6061652" y="1705237"/>
            <a:ext cx="396887" cy="5472520"/>
          </a:xfrm>
          <a:prstGeom prst="upDownArrow">
            <a:avLst/>
          </a:prstGeom>
          <a:solidFill>
            <a:srgbClr val="FFFF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Down Arrow 9"/>
          <p:cNvSpPr/>
          <p:nvPr/>
        </p:nvSpPr>
        <p:spPr>
          <a:xfrm rot="17460616" flipH="1">
            <a:off x="5962766" y="2707120"/>
            <a:ext cx="412115" cy="5939416"/>
          </a:xfrm>
          <a:prstGeom prst="upDownArrow">
            <a:avLst/>
          </a:prstGeom>
          <a:solidFill>
            <a:srgbClr val="FFFF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Down Arrow 10"/>
          <p:cNvSpPr/>
          <p:nvPr/>
        </p:nvSpPr>
        <p:spPr>
          <a:xfrm rot="15255676" flipH="1">
            <a:off x="6061229" y="1736814"/>
            <a:ext cx="330308" cy="5498595"/>
          </a:xfrm>
          <a:prstGeom prst="upDownArrow">
            <a:avLst/>
          </a:prstGeom>
          <a:solidFill>
            <a:srgbClr val="FFFF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Down Arrow 11"/>
          <p:cNvSpPr/>
          <p:nvPr/>
        </p:nvSpPr>
        <p:spPr>
          <a:xfrm rot="16200000">
            <a:off x="6104141" y="3451023"/>
            <a:ext cx="380999" cy="5366155"/>
          </a:xfrm>
          <a:prstGeom prst="upDownArrow">
            <a:avLst/>
          </a:prstGeom>
          <a:solidFill>
            <a:srgbClr val="FFFF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Down Arrow 12"/>
          <p:cNvSpPr/>
          <p:nvPr/>
        </p:nvSpPr>
        <p:spPr>
          <a:xfrm rot="14838624" flipH="1">
            <a:off x="5979226" y="2713015"/>
            <a:ext cx="403094" cy="6061656"/>
          </a:xfrm>
          <a:prstGeom prst="upDownArrow">
            <a:avLst/>
          </a:prstGeom>
          <a:solidFill>
            <a:srgbClr val="FFFF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046256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7" name="Rounded Rectangle 6"/>
          <p:cNvSpPr/>
          <p:nvPr/>
        </p:nvSpPr>
        <p:spPr>
          <a:xfrm>
            <a:off x="2087562" y="328404"/>
            <a:ext cx="8991600" cy="1197778"/>
          </a:xfrm>
          <a:prstGeom prst="roundRect">
            <a:avLst/>
          </a:prstGeom>
          <a:solidFill>
            <a:srgbClr val="00B0F0"/>
          </a:solidFill>
          <a:ln w="76200">
            <a:solidFill>
              <a:srgbClr val="7030A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gn="ctr"/>
            <a:r>
              <a:rPr lang="ar-MA" sz="6600" b="1" u="sng" dirty="0">
                <a:ln w="13462">
                  <a:solidFill>
                    <a:schemeClr val="bg1"/>
                  </a:solidFill>
                  <a:prstDash val="solid"/>
                </a:ln>
                <a:solidFill>
                  <a:srgbClr val="FFFF00"/>
                </a:solidFill>
                <a:effectLst>
                  <a:outerShdw dist="38100" dir="2700000" algn="bl" rotWithShape="0">
                    <a:schemeClr val="accent5"/>
                  </a:outerShdw>
                </a:effectLst>
                <a:latin typeface="Traditional Arabic" pitchFamily="18" charset="-78"/>
                <a:cs typeface="Traditional Arabic" pitchFamily="18" charset="-78"/>
              </a:rPr>
              <a:t>التقييم</a:t>
            </a:r>
            <a:endParaRPr lang="en-US" sz="6600" b="1" u="sng" dirty="0">
              <a:ln w="13462">
                <a:solidFill>
                  <a:schemeClr val="bg1"/>
                </a:solidFill>
                <a:prstDash val="solid"/>
              </a:ln>
              <a:solidFill>
                <a:srgbClr val="FFFF00"/>
              </a:solidFill>
              <a:effectLst>
                <a:outerShdw dist="38100" dir="2700000" algn="bl" rotWithShape="0">
                  <a:schemeClr val="accent5"/>
                </a:outerShdw>
              </a:effectLst>
              <a:latin typeface="Traditional Arabic" pitchFamily="18" charset="-78"/>
              <a:cs typeface="Traditional Arabic" pitchFamily="18" charset="-78"/>
            </a:endParaRPr>
          </a:p>
        </p:txBody>
      </p:sp>
      <p:sp>
        <p:nvSpPr>
          <p:cNvPr id="8" name="Rectangle 7"/>
          <p:cNvSpPr/>
          <p:nvPr/>
        </p:nvSpPr>
        <p:spPr>
          <a:xfrm>
            <a:off x="3356356" y="2514600"/>
            <a:ext cx="6454011" cy="584775"/>
          </a:xfrm>
          <a:prstGeom prst="rect">
            <a:avLst/>
          </a:prstGeom>
          <a:solidFill>
            <a:srgbClr val="00B0F0"/>
          </a:solidFill>
          <a:ln w="76200">
            <a:solidFill>
              <a:schemeClr val="accent2">
                <a:lumMod val="75000"/>
              </a:schemeClr>
            </a:solidFill>
          </a:ln>
        </p:spPr>
        <p:txBody>
          <a:bodyPr wrap="none">
            <a:spAutoFit/>
          </a:bodyPr>
          <a:lstStyle/>
          <a:p>
            <a:pPr lvl="0"/>
            <a:r>
              <a:rPr lang="ar-SA" sz="3200" b="1" dirty="0">
                <a:solidFill>
                  <a:srgbClr val="C00000"/>
                </a:solidFill>
                <a:latin typeface="Traditional Arabic" pitchFamily="18" charset="-78"/>
                <a:cs typeface="Traditional Arabic" pitchFamily="18" charset="-78"/>
              </a:rPr>
              <a:t>السؤال (٣): مَا اسْمُ أُخْتِ عُمَرَ بْنِ الْخَطَّابِ ﷺ وَزَوْجِهَا؟</a:t>
            </a:r>
            <a:endParaRPr lang="en-US" sz="3200" dirty="0">
              <a:solidFill>
                <a:srgbClr val="C00000"/>
              </a:solidFill>
              <a:latin typeface="Traditional Arabic" pitchFamily="18" charset="-78"/>
              <a:cs typeface="Traditional Arabic" pitchFamily="18" charset="-78"/>
            </a:endParaRPr>
          </a:p>
        </p:txBody>
      </p:sp>
      <p:sp>
        <p:nvSpPr>
          <p:cNvPr id="9" name="Rectangle 8"/>
          <p:cNvSpPr/>
          <p:nvPr/>
        </p:nvSpPr>
        <p:spPr>
          <a:xfrm>
            <a:off x="3176018" y="3276600"/>
            <a:ext cx="6814686" cy="584775"/>
          </a:xfrm>
          <a:prstGeom prst="rect">
            <a:avLst/>
          </a:prstGeom>
          <a:solidFill>
            <a:srgbClr val="FFFF00"/>
          </a:solidFill>
          <a:ln w="76200">
            <a:solidFill>
              <a:srgbClr val="7030A0"/>
            </a:solidFill>
          </a:ln>
        </p:spPr>
        <p:txBody>
          <a:bodyPr wrap="none">
            <a:spAutoFit/>
          </a:bodyPr>
          <a:lstStyle/>
          <a:p>
            <a:r>
              <a:rPr lang="ar-SA" sz="3200" dirty="0">
                <a:solidFill>
                  <a:srgbClr val="002060"/>
                </a:solidFill>
                <a:latin typeface="Traditional Arabic" pitchFamily="18" charset="-78"/>
                <a:cs typeface="Traditional Arabic" pitchFamily="18" charset="-78"/>
              </a:rPr>
              <a:t>السؤال (٦): كَيْفَ هَاجَرَ عُمَرُ الْفَارُوقُ ﷺ إِلَى الْمَدِينَةِ الْمُنَوَّرَةِ؟</a:t>
            </a:r>
            <a:endParaRPr lang="en-US" sz="3200" dirty="0">
              <a:solidFill>
                <a:srgbClr val="002060"/>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78783902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solidFill>
            <a:schemeClr val="accent1">
              <a:lumMod val="40000"/>
              <a:lumOff val="60000"/>
            </a:schemeClr>
          </a:solid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7" name="Rectangle 6"/>
          <p:cNvSpPr/>
          <p:nvPr/>
        </p:nvSpPr>
        <p:spPr>
          <a:xfrm>
            <a:off x="5440362" y="457198"/>
            <a:ext cx="2153154" cy="769441"/>
          </a:xfrm>
          <a:prstGeom prst="rect">
            <a:avLst/>
          </a:prstGeom>
          <a:solidFill>
            <a:srgbClr val="00B050"/>
          </a:solidFill>
          <a:ln w="76200">
            <a:solidFill>
              <a:srgbClr val="002060"/>
            </a:solidFill>
          </a:ln>
        </p:spPr>
        <p:txBody>
          <a:bodyPr wrap="none">
            <a:spAutoFit/>
          </a:bodyPr>
          <a:lstStyle/>
          <a:p>
            <a:r>
              <a:rPr lang="ar-MA" sz="4400" dirty="0">
                <a:solidFill>
                  <a:schemeClr val="bg2"/>
                </a:solidFill>
                <a:latin typeface="Traditional Arabic" pitchFamily="18" charset="-78"/>
                <a:cs typeface="Traditional Arabic" pitchFamily="18" charset="-78"/>
              </a:rPr>
              <a:t>الواجب المنزلي</a:t>
            </a:r>
            <a:endParaRPr lang="en-US" sz="4400" dirty="0">
              <a:solidFill>
                <a:schemeClr val="bg2"/>
              </a:solidFill>
              <a:latin typeface="Traditional Arabic" pitchFamily="18" charset="-78"/>
              <a:cs typeface="Traditional Arabic" pitchFamily="18" charset="-78"/>
            </a:endParaRPr>
          </a:p>
        </p:txBody>
      </p:sp>
      <p:sp>
        <p:nvSpPr>
          <p:cNvPr id="5" name="Rectangle 4"/>
          <p:cNvSpPr/>
          <p:nvPr/>
        </p:nvSpPr>
        <p:spPr>
          <a:xfrm>
            <a:off x="9498513" y="2691825"/>
            <a:ext cx="4019049" cy="584775"/>
          </a:xfrm>
          <a:prstGeom prst="rect">
            <a:avLst/>
          </a:prstGeom>
          <a:solidFill>
            <a:srgbClr val="FFFF00"/>
          </a:solidFill>
          <a:ln w="76200">
            <a:solidFill>
              <a:srgbClr val="00B050"/>
            </a:solidFill>
          </a:ln>
        </p:spPr>
        <p:txBody>
          <a:bodyPr wrap="none">
            <a:spAutoFit/>
          </a:bodyPr>
          <a:lstStyle/>
          <a:p>
            <a:r>
              <a:rPr lang="bn-BD" sz="3200" dirty="0">
                <a:solidFill>
                  <a:srgbClr val="0070C0"/>
                </a:solidFill>
                <a:latin typeface="NikoshBAN" pitchFamily="2" charset="0"/>
                <a:cs typeface="NikoshBAN" pitchFamily="2" charset="0"/>
              </a:rPr>
              <a:t>৪</a:t>
            </a:r>
            <a:r>
              <a:rPr lang="bn-BD" sz="3200" dirty="0" smtClean="0">
                <a:solidFill>
                  <a:srgbClr val="0070C0"/>
                </a:solidFill>
                <a:latin typeface="NikoshBAN" pitchFamily="2" charset="0"/>
                <a:cs typeface="NikoshBAN" pitchFamily="2" charset="0"/>
              </a:rPr>
              <a:t>।</a:t>
            </a:r>
            <a:r>
              <a:rPr lang="en-US" sz="3200" dirty="0" smtClean="0">
                <a:solidFill>
                  <a:srgbClr val="0070C0"/>
                </a:solidFill>
                <a:latin typeface="Traditional Arabic" pitchFamily="18" charset="-78"/>
              </a:rPr>
              <a:t> </a:t>
            </a:r>
            <a:r>
              <a:rPr lang="ar-SA" sz="3200" dirty="0" smtClean="0">
                <a:solidFill>
                  <a:srgbClr val="0070C0"/>
                </a:solidFill>
                <a:latin typeface="Traditional Arabic" pitchFamily="18" charset="-78"/>
                <a:cs typeface="Traditional Arabic" pitchFamily="18" charset="-78"/>
              </a:rPr>
              <a:t>رَتِّبِ </a:t>
            </a:r>
            <a:r>
              <a:rPr lang="ar-SA" sz="3200" dirty="0">
                <a:solidFill>
                  <a:srgbClr val="0070C0"/>
                </a:solidFill>
                <a:latin typeface="Traditional Arabic" pitchFamily="18" charset="-78"/>
                <a:cs typeface="Traditional Arabic" pitchFamily="18" charset="-78"/>
              </a:rPr>
              <a:t>الْكَلِمَاتِ لِتَكُونَ جُمْلَةً مُفِيدَةً</a:t>
            </a:r>
            <a:endParaRPr lang="en-US" sz="3200" dirty="0">
              <a:solidFill>
                <a:srgbClr val="0070C0"/>
              </a:solidFill>
              <a:latin typeface="Traditional Arabic" pitchFamily="18" charset="-78"/>
              <a:cs typeface="Traditional Arabic" pitchFamily="18" charset="-78"/>
            </a:endParaRPr>
          </a:p>
        </p:txBody>
      </p:sp>
      <p:sp>
        <p:nvSpPr>
          <p:cNvPr id="8" name="Rectangle 7"/>
          <p:cNvSpPr/>
          <p:nvPr/>
        </p:nvSpPr>
        <p:spPr>
          <a:xfrm>
            <a:off x="7036329" y="3657600"/>
            <a:ext cx="6557433" cy="2554545"/>
          </a:xfrm>
          <a:prstGeom prst="rect">
            <a:avLst/>
          </a:prstGeom>
          <a:solidFill>
            <a:srgbClr val="00B050"/>
          </a:solidFill>
          <a:ln w="76200">
            <a:solidFill>
              <a:srgbClr val="FFFF00"/>
            </a:solidFill>
          </a:ln>
        </p:spPr>
        <p:txBody>
          <a:bodyPr wrap="square">
            <a:spAutoFit/>
          </a:bodyPr>
          <a:lstStyle/>
          <a:p>
            <a:r>
              <a:rPr lang="bn-BD" sz="3200" dirty="0">
                <a:solidFill>
                  <a:srgbClr val="FF0000"/>
                </a:solidFill>
                <a:latin typeface="NikoshBAN" pitchFamily="2" charset="0"/>
                <a:cs typeface="NikoshBAN" pitchFamily="2" charset="0"/>
              </a:rPr>
              <a:t>১।</a:t>
            </a:r>
            <a:r>
              <a:rPr lang="bn-BD" sz="3200" dirty="0">
                <a:solidFill>
                  <a:srgbClr val="FF0000"/>
                </a:solidFill>
                <a:latin typeface="Traditional Arabic" pitchFamily="18" charset="-78"/>
              </a:rPr>
              <a:t> </a:t>
            </a:r>
            <a:r>
              <a:rPr lang="ar-SA" sz="3200" dirty="0">
                <a:solidFill>
                  <a:srgbClr val="FF0000"/>
                </a:solidFill>
                <a:latin typeface="Traditional Arabic" pitchFamily="18" charset="-78"/>
                <a:cs typeface="Traditional Arabic" pitchFamily="18" charset="-78"/>
              </a:rPr>
              <a:t>أَحَدُ - الْفَارُوقُ - الْمُبَشِّرِينَ - هُوَ - بِالْجَنَّةِ - الْعَشَرَةُ.</a:t>
            </a:r>
          </a:p>
          <a:p>
            <a:r>
              <a:rPr lang="bn-BD" sz="3200" dirty="0">
                <a:solidFill>
                  <a:srgbClr val="FF0000"/>
                </a:solidFill>
                <a:latin typeface="NikoshBAN" pitchFamily="2" charset="0"/>
                <a:cs typeface="NikoshBAN" pitchFamily="2" charset="0"/>
              </a:rPr>
              <a:t>২।</a:t>
            </a:r>
            <a:r>
              <a:rPr lang="bn-BD" sz="3200" dirty="0">
                <a:solidFill>
                  <a:srgbClr val="FF0000"/>
                </a:solidFill>
                <a:latin typeface="Traditional Arabic" pitchFamily="18" charset="-78"/>
              </a:rPr>
              <a:t> </a:t>
            </a:r>
            <a:r>
              <a:rPr lang="ar-SA" sz="3200" dirty="0">
                <a:solidFill>
                  <a:srgbClr val="FF0000"/>
                </a:solidFill>
                <a:latin typeface="Traditional Arabic" pitchFamily="18" charset="-78"/>
                <a:cs typeface="Traditional Arabic" pitchFamily="18" charset="-78"/>
              </a:rPr>
              <a:t>عَلَى - كَانَ - الْحَقُّ - دَائِمًا - وَ - قَلْبِهِ - لِسَانِهِ.</a:t>
            </a:r>
          </a:p>
          <a:p>
            <a:r>
              <a:rPr lang="bn-BD" sz="3200" dirty="0">
                <a:solidFill>
                  <a:srgbClr val="FF0000"/>
                </a:solidFill>
                <a:latin typeface="NikoshBAN" pitchFamily="2" charset="0"/>
                <a:cs typeface="NikoshBAN" pitchFamily="2" charset="0"/>
              </a:rPr>
              <a:t>৩।</a:t>
            </a:r>
            <a:r>
              <a:rPr lang="bn-BD" sz="3200" dirty="0">
                <a:solidFill>
                  <a:srgbClr val="FF0000"/>
                </a:solidFill>
                <a:latin typeface="Traditional Arabic" pitchFamily="18" charset="-78"/>
              </a:rPr>
              <a:t> </a:t>
            </a:r>
            <a:r>
              <a:rPr lang="ar-SA" sz="3200" dirty="0">
                <a:solidFill>
                  <a:srgbClr val="FF0000"/>
                </a:solidFill>
                <a:latin typeface="Traditional Arabic" pitchFamily="18" charset="-78"/>
                <a:cs typeface="Traditional Arabic" pitchFamily="18" charset="-78"/>
              </a:rPr>
              <a:t>سَلَّ - عُمَرُ - سَيْفَهُ - وَ - ذَهَبَ - لِيَقْتُلَ - مُحَمَّدًا.</a:t>
            </a:r>
          </a:p>
          <a:p>
            <a:r>
              <a:rPr lang="bn-BD" sz="3200" dirty="0">
                <a:solidFill>
                  <a:srgbClr val="FF0000"/>
                </a:solidFill>
                <a:latin typeface="NikoshBAN" pitchFamily="2" charset="0"/>
                <a:cs typeface="NikoshBAN" pitchFamily="2" charset="0"/>
              </a:rPr>
              <a:t>৪।</a:t>
            </a:r>
            <a:r>
              <a:rPr lang="bn-BD" sz="3200" dirty="0">
                <a:solidFill>
                  <a:srgbClr val="FF0000"/>
                </a:solidFill>
                <a:latin typeface="Traditional Arabic" pitchFamily="18" charset="-78"/>
              </a:rPr>
              <a:t> </a:t>
            </a:r>
            <a:r>
              <a:rPr lang="ar-SA" sz="3200" dirty="0">
                <a:solidFill>
                  <a:srgbClr val="FF0000"/>
                </a:solidFill>
                <a:latin typeface="Traditional Arabic" pitchFamily="18" charset="-78"/>
                <a:cs typeface="Traditional Arabic" pitchFamily="18" charset="-78"/>
              </a:rPr>
              <a:t>عُمَرُ - دَارَ سَعِيدٍ - مُسْرِعًا - غَاضِبًا - انْطَلَقَ - إِلَى.</a:t>
            </a:r>
          </a:p>
          <a:p>
            <a:r>
              <a:rPr lang="bn-BD" sz="3200" dirty="0">
                <a:solidFill>
                  <a:srgbClr val="FF0000"/>
                </a:solidFill>
                <a:latin typeface="NikoshBAN" pitchFamily="2" charset="0"/>
                <a:cs typeface="NikoshBAN" pitchFamily="2" charset="0"/>
              </a:rPr>
              <a:t>৫।</a:t>
            </a:r>
            <a:r>
              <a:rPr lang="bn-BD" sz="3200" dirty="0">
                <a:solidFill>
                  <a:srgbClr val="FF0000"/>
                </a:solidFill>
                <a:latin typeface="Traditional Arabic" pitchFamily="18" charset="-78"/>
              </a:rPr>
              <a:t> </a:t>
            </a:r>
            <a:r>
              <a:rPr lang="ar-SA" sz="3200" dirty="0">
                <a:solidFill>
                  <a:srgbClr val="FF0000"/>
                </a:solidFill>
                <a:latin typeface="Traditional Arabic" pitchFamily="18" charset="-78"/>
                <a:cs typeface="Traditional Arabic" pitchFamily="18" charset="-78"/>
              </a:rPr>
              <a:t>قَالَ - بِكَلَامِ - عُمَرُ - وَ - الْبَشَرِ - انْطَلَقَ - مَا هَذَا.</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414" y="2057400"/>
            <a:ext cx="6455228" cy="4495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3214693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476" y="-135668"/>
            <a:ext cx="14447837" cy="8182388"/>
          </a:xfrm>
          <a:prstGeom prst="rect">
            <a:avLst/>
          </a:prstGeom>
        </p:spPr>
      </p:pic>
    </p:spTree>
    <p:extLst>
      <p:ext uri="{BB962C8B-B14F-4D97-AF65-F5344CB8AC3E}">
        <p14:creationId xmlns:p14="http://schemas.microsoft.com/office/powerpoint/2010/main" val="3234745599"/>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B5BA75A-696E-A703-3C23-26E48CA35B87}"/>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68362" y="609600"/>
            <a:ext cx="12123232" cy="6636362"/>
          </a:xfrm>
          <a:prstGeom prst="rect">
            <a:avLst/>
          </a:prstGeom>
        </p:spPr>
      </p:pic>
      <p:sp>
        <p:nvSpPr>
          <p:cNvPr id="6" name="Rectangle 5"/>
          <p:cNvSpPr/>
          <p:nvPr/>
        </p:nvSpPr>
        <p:spPr>
          <a:xfrm>
            <a:off x="7930695" y="914400"/>
            <a:ext cx="4724400" cy="5943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263195" y="955981"/>
            <a:ext cx="4724400" cy="5943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sz="2800" b="1" dirty="0" smtClean="0">
                <a:latin typeface="NikoshBAN" pitchFamily="2" charset="0"/>
              </a:rPr>
              <a:t>جميلة النساء</a:t>
            </a:r>
            <a:r>
              <a:rPr lang="ar-SA" sz="2800" dirty="0" smtClean="0">
                <a:latin typeface="NikoshBAN" pitchFamily="2" charset="0"/>
              </a:rPr>
              <a:t/>
            </a:r>
            <a:br>
              <a:rPr lang="ar-SA" sz="2800" dirty="0" smtClean="0">
                <a:latin typeface="NikoshBAN" pitchFamily="2" charset="0"/>
              </a:rPr>
            </a:br>
            <a:r>
              <a:rPr lang="ar-SA" sz="2800" dirty="0" smtClean="0">
                <a:latin typeface="NikoshBAN" pitchFamily="2" charset="0"/>
              </a:rPr>
              <a:t>مساعدة المعلمة</a:t>
            </a:r>
            <a:br>
              <a:rPr lang="ar-SA" sz="2800" dirty="0" smtClean="0">
                <a:latin typeface="NikoshBAN" pitchFamily="2" charset="0"/>
              </a:rPr>
            </a:br>
            <a:r>
              <a:rPr lang="ar-SA" sz="2800" dirty="0" smtClean="0">
                <a:latin typeface="NikoshBAN" pitchFamily="2" charset="0"/>
              </a:rPr>
              <a:t>المدرسة الوحْدية دِي-مُكي، سرركوتي</a:t>
            </a:r>
            <a:br>
              <a:rPr lang="ar-SA" sz="2800" dirty="0" smtClean="0">
                <a:latin typeface="NikoshBAN" pitchFamily="2" charset="0"/>
              </a:rPr>
            </a:br>
            <a:r>
              <a:rPr lang="ar-SA" sz="2800" dirty="0" smtClean="0">
                <a:latin typeface="NikoshBAN" pitchFamily="2" charset="0"/>
              </a:rPr>
              <a:t>داخل مدرسة سندرغنج، غيبندة</a:t>
            </a:r>
            <a:endParaRPr lang="en-US" sz="2800" dirty="0" smtClean="0">
              <a:latin typeface="NikoshBAN" pitchFamily="2" charset="0"/>
            </a:endParaRPr>
          </a:p>
          <a:p>
            <a:r>
              <a:rPr lang="ar-SA" sz="2800" dirty="0" smtClean="0"/>
              <a:t>رَقْمُ ٱلْجَوَّالِ</a:t>
            </a:r>
            <a:r>
              <a:rPr lang="en-US" sz="2800" dirty="0" smtClean="0"/>
              <a:t>: </a:t>
            </a:r>
            <a:r>
              <a:rPr lang="en-US" sz="2800" dirty="0" smtClean="0">
                <a:latin typeface="NikoshBAN" pitchFamily="2" charset="0"/>
                <a:cs typeface="NikoshBAN" pitchFamily="2" charset="0"/>
              </a:rPr>
              <a:t>০১৭৩৭৯৬২২৮১ </a:t>
            </a:r>
          </a:p>
          <a:p>
            <a:r>
              <a:rPr lang="en-US" sz="1800" dirty="0" smtClean="0">
                <a:latin typeface="NikoshBAN" pitchFamily="2" charset="0"/>
                <a:cs typeface="NikoshBAN" pitchFamily="2" charset="0"/>
              </a:rPr>
              <a:t>nasrindakua@gmail.com</a:t>
            </a:r>
            <a:endParaRPr lang="en-US" altLang="en-US" sz="1800" dirty="0">
              <a:latin typeface="NikoshBAN" pitchFamily="2" charset="0"/>
              <a:cs typeface="NikoshBAN" pitchFamily="2" charset="0"/>
            </a:endParaRPr>
          </a:p>
        </p:txBody>
      </p:sp>
      <p:grpSp>
        <p:nvGrpSpPr>
          <p:cNvPr id="21" name="Group 20"/>
          <p:cNvGrpSpPr/>
          <p:nvPr/>
        </p:nvGrpSpPr>
        <p:grpSpPr>
          <a:xfrm>
            <a:off x="0" y="91440"/>
            <a:ext cx="13963782" cy="7955280"/>
            <a:chOff x="0" y="91440"/>
            <a:chExt cx="13963782" cy="795528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p:cNvGrpSpPr/>
            <p:nvPr/>
          </p:nvGrpSpPr>
          <p:grpSpPr>
            <a:xfrm>
              <a:off x="716641" y="247891"/>
              <a:ext cx="12350485" cy="6770427"/>
              <a:chOff x="716641" y="247891"/>
              <a:chExt cx="12350485" cy="6770427"/>
            </a:xfrm>
          </p:grpSpPr>
          <p:sp>
            <p:nvSpPr>
              <p:cNvPr id="8" name="Text Box 3"/>
              <p:cNvSpPr txBox="1">
                <a:spLocks noChangeArrowheads="1"/>
              </p:cNvSpPr>
              <p:nvPr/>
            </p:nvSpPr>
            <p:spPr bwMode="auto">
              <a:xfrm>
                <a:off x="1263194" y="2860191"/>
                <a:ext cx="4710567" cy="3997809"/>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0" tIns="360000" rIns="360000" bIns="36000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ar-SA" sz="3200" b="1" dirty="0">
                    <a:latin typeface="NikoshBAN" pitchFamily="2" charset="0"/>
                  </a:rPr>
                  <a:t>جميلة </a:t>
                </a:r>
                <a:r>
                  <a:rPr lang="ar-SA" sz="3200" b="1" dirty="0" smtClean="0">
                    <a:latin typeface="NikoshBAN" pitchFamily="2" charset="0"/>
                  </a:rPr>
                  <a:t>النساء</a:t>
                </a:r>
                <a:r>
                  <a:rPr lang="ar-SA" sz="3200" dirty="0">
                    <a:latin typeface="NikoshBAN" pitchFamily="2" charset="0"/>
                  </a:rPr>
                  <a:t/>
                </a:r>
                <a:br>
                  <a:rPr lang="ar-SA" sz="3200" dirty="0">
                    <a:latin typeface="NikoshBAN" pitchFamily="2" charset="0"/>
                  </a:rPr>
                </a:br>
                <a:r>
                  <a:rPr lang="ar-SA" sz="3200" dirty="0" smtClean="0">
                    <a:latin typeface="NikoshBAN" pitchFamily="2" charset="0"/>
                  </a:rPr>
                  <a:t>مساعدة المعلمة</a:t>
                </a:r>
                <a:r>
                  <a:rPr lang="ar-SA" sz="3200" dirty="0">
                    <a:latin typeface="NikoshBAN" pitchFamily="2" charset="0"/>
                  </a:rPr>
                  <a:t/>
                </a:r>
                <a:br>
                  <a:rPr lang="ar-SA" sz="3200" dirty="0">
                    <a:latin typeface="NikoshBAN" pitchFamily="2" charset="0"/>
                  </a:rPr>
                </a:br>
                <a:r>
                  <a:rPr lang="ar-SA" sz="3200" dirty="0">
                    <a:latin typeface="NikoshBAN" pitchFamily="2" charset="0"/>
                  </a:rPr>
                  <a:t>المدرسة الوحْدية دِي-مُكي، سرركوتي</a:t>
                </a:r>
                <a:br>
                  <a:rPr lang="ar-SA" sz="3200" dirty="0">
                    <a:latin typeface="NikoshBAN" pitchFamily="2" charset="0"/>
                  </a:rPr>
                </a:br>
                <a:r>
                  <a:rPr lang="ar-SA" sz="3200" dirty="0">
                    <a:latin typeface="NikoshBAN" pitchFamily="2" charset="0"/>
                  </a:rPr>
                  <a:t>داخل مدرسة سندرغنج، </a:t>
                </a:r>
                <a:r>
                  <a:rPr lang="ar-SA" sz="3200" dirty="0" smtClean="0">
                    <a:latin typeface="NikoshBAN" pitchFamily="2" charset="0"/>
                  </a:rPr>
                  <a:t>غيبندة</a:t>
                </a:r>
                <a:endParaRPr lang="en-US" sz="3200" dirty="0" smtClean="0">
                  <a:latin typeface="NikoshBAN" pitchFamily="2" charset="0"/>
                </a:endParaRPr>
              </a:p>
              <a:p>
                <a:r>
                  <a:rPr lang="ar-SA" sz="3200" dirty="0"/>
                  <a:t>رَقْمُ </a:t>
                </a:r>
                <a:r>
                  <a:rPr lang="ar-SA" sz="3200" dirty="0" smtClean="0"/>
                  <a:t>ٱلْجَوَّالِ</a:t>
                </a:r>
                <a:r>
                  <a:rPr lang="en-US" sz="3200" dirty="0" smtClean="0"/>
                  <a:t>: </a:t>
                </a:r>
                <a:r>
                  <a:rPr lang="en-US" sz="3200" dirty="0" smtClean="0">
                    <a:latin typeface="NikoshBAN" pitchFamily="2" charset="0"/>
                    <a:cs typeface="NikoshBAN" pitchFamily="2" charset="0"/>
                  </a:rPr>
                  <a:t>০১৭৩৭৯৬২২৮১ </a:t>
                </a:r>
              </a:p>
              <a:p>
                <a:r>
                  <a:rPr lang="ar-SA" sz="3200" dirty="0" smtClean="0">
                    <a:hlinkClick r:id="rId3"/>
                  </a:rPr>
                  <a:t>إيميل</a:t>
                </a:r>
                <a:r>
                  <a:rPr lang="en-US" sz="3200" dirty="0" smtClean="0"/>
                  <a:t>: </a:t>
                </a:r>
                <a:r>
                  <a:rPr lang="en-US" sz="2000" dirty="0" smtClean="0">
                    <a:latin typeface="NikoshBAN" pitchFamily="2" charset="0"/>
                    <a:cs typeface="NikoshBAN" pitchFamily="2" charset="0"/>
                  </a:rPr>
                  <a:t>nasrindakua@gmail.com</a:t>
                </a:r>
                <a:endParaRPr lang="en-US" altLang="en-US" sz="2000" dirty="0">
                  <a:latin typeface="NikoshBAN" pitchFamily="2" charset="0"/>
                  <a:cs typeface="NikoshBAN" pitchFamily="2"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6883" y="1600200"/>
                <a:ext cx="1090889" cy="1454519"/>
              </a:xfrm>
              <a:prstGeom prst="rect">
                <a:avLst/>
              </a:prstGeom>
            </p:spPr>
          </p:pic>
          <p:sp>
            <p:nvSpPr>
              <p:cNvPr id="10" name="Rectangle 9"/>
              <p:cNvSpPr/>
              <p:nvPr/>
            </p:nvSpPr>
            <p:spPr>
              <a:xfrm>
                <a:off x="3154362" y="1578794"/>
                <a:ext cx="1752599" cy="646331"/>
              </a:xfrm>
              <a:prstGeom prst="rect">
                <a:avLst/>
              </a:prstGeom>
              <a:solidFill>
                <a:schemeClr val="bg2"/>
              </a:solidFill>
              <a:ln w="76200">
                <a:solidFill>
                  <a:srgbClr val="660066"/>
                </a:solidFill>
              </a:ln>
            </p:spPr>
            <p:txBody>
              <a:bodyPr wrap="square">
                <a:spAutoFit/>
              </a:bodyPr>
              <a:lstStyle/>
              <a:p>
                <a:r>
                  <a:rPr lang="ar-SA" sz="3600" b="1" dirty="0">
                    <a:latin typeface="Traditional Arabic" pitchFamily="18" charset="-78"/>
                    <a:cs typeface="Traditional Arabic" pitchFamily="18" charset="-78"/>
                  </a:rPr>
                  <a:t>تعريف المعلم</a:t>
                </a:r>
                <a:endParaRPr lang="en-US" sz="3600" b="1" dirty="0">
                  <a:latin typeface="Traditional Arabic" pitchFamily="18" charset="-78"/>
                  <a:cs typeface="Traditional Arabic" pitchFamily="18" charset="-78"/>
                </a:endParaRPr>
              </a:p>
            </p:txBody>
          </p:sp>
          <p:pic>
            <p:nvPicPr>
              <p:cNvPr id="11" name="Picture 10">
                <a:extLst>
                  <a:ext uri="{FF2B5EF4-FFF2-40B4-BE49-F238E27FC236}">
                    <a16:creationId xmlns:a16="http://schemas.microsoft.com/office/drawing/2014/main" xmlns="" id="{026EC8AC-13C0-7804-74FD-0F9CC44E94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641629">
                <a:off x="11243597" y="247891"/>
                <a:ext cx="1823529" cy="1919876"/>
              </a:xfrm>
              <a:prstGeom prst="rect">
                <a:avLst/>
              </a:prstGeom>
            </p:spPr>
          </p:pic>
          <p:pic>
            <p:nvPicPr>
              <p:cNvPr id="12" name="Picture 11">
                <a:extLst>
                  <a:ext uri="{FF2B5EF4-FFF2-40B4-BE49-F238E27FC236}">
                    <a16:creationId xmlns:a16="http://schemas.microsoft.com/office/drawing/2014/main" xmlns="" id="{026EC8AC-13C0-7804-74FD-0F9CC44E94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008193">
                <a:off x="754469" y="541873"/>
                <a:ext cx="1431902" cy="1507558"/>
              </a:xfrm>
              <a:prstGeom prst="rect">
                <a:avLst/>
              </a:prstGeom>
            </p:spPr>
          </p:pic>
          <p:pic>
            <p:nvPicPr>
              <p:cNvPr id="13" name="Picture 12">
                <a:extLst>
                  <a:ext uri="{FF2B5EF4-FFF2-40B4-BE49-F238E27FC236}">
                    <a16:creationId xmlns:a16="http://schemas.microsoft.com/office/drawing/2014/main" xmlns="" id="{026EC8AC-13C0-7804-74FD-0F9CC44E94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008193">
                <a:off x="7383172" y="541874"/>
                <a:ext cx="1431902" cy="1507558"/>
              </a:xfrm>
              <a:prstGeom prst="rect">
                <a:avLst/>
              </a:prstGeom>
            </p:spPr>
          </p:pic>
          <p:pic>
            <p:nvPicPr>
              <p:cNvPr id="14" name="Picture 13">
                <a:extLst>
                  <a:ext uri="{FF2B5EF4-FFF2-40B4-BE49-F238E27FC236}">
                    <a16:creationId xmlns:a16="http://schemas.microsoft.com/office/drawing/2014/main" xmlns="" id="{026EC8AC-13C0-7804-74FD-0F9CC44E94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641629">
                <a:off x="4660445" y="247891"/>
                <a:ext cx="1823529" cy="1919876"/>
              </a:xfrm>
              <a:prstGeom prst="rect">
                <a:avLst/>
              </a:prstGeom>
            </p:spPr>
          </p:pic>
          <p:sp>
            <p:nvSpPr>
              <p:cNvPr id="16" name="Rectangle 15"/>
              <p:cNvSpPr/>
              <p:nvPr/>
            </p:nvSpPr>
            <p:spPr>
              <a:xfrm>
                <a:off x="9936162" y="1681128"/>
                <a:ext cx="2431400" cy="646331"/>
              </a:xfrm>
              <a:prstGeom prst="rect">
                <a:avLst/>
              </a:prstGeom>
              <a:ln w="76200">
                <a:solidFill>
                  <a:schemeClr val="tx1"/>
                </a:solidFill>
              </a:ln>
            </p:spPr>
            <p:txBody>
              <a:bodyPr wrap="square">
                <a:spAutoFit/>
              </a:bodyPr>
              <a:lstStyle/>
              <a:p>
                <a:pPr algn="ctr"/>
                <a:r>
                  <a:rPr lang="ar-SA" sz="3600" b="1" dirty="0" smtClean="0">
                    <a:solidFill>
                      <a:srgbClr val="002060"/>
                    </a:solidFill>
                    <a:latin typeface="Traditional Arabic" pitchFamily="18" charset="-78"/>
                    <a:cs typeface="Traditional Arabic" pitchFamily="18" charset="-78"/>
                  </a:rPr>
                  <a:t>التعريف الدرس</a:t>
                </a:r>
                <a:endParaRPr lang="bn-BD" sz="6600" b="1" u="sng" dirty="0" smtClean="0">
                  <a:solidFill>
                    <a:srgbClr val="002060"/>
                  </a:solidFill>
                  <a:latin typeface="Arabic Typesetting" panose="03020402040406030203" pitchFamily="66" charset="-78"/>
                </a:endParaRPr>
              </a:p>
            </p:txBody>
          </p:sp>
          <p:pic>
            <p:nvPicPr>
              <p:cNvPr id="1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82778" y="1623852"/>
                <a:ext cx="1512083" cy="1805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8400406" y="3048000"/>
                <a:ext cx="4254689" cy="3970318"/>
              </a:xfrm>
              <a:prstGeom prst="rect">
                <a:avLst/>
              </a:prstGeom>
              <a:noFill/>
            </p:spPr>
            <p:txBody>
              <a:bodyPr wrap="square" rtlCol="0">
                <a:spAutoFit/>
              </a:bodyPr>
              <a:lstStyle/>
              <a:p>
                <a:pPr algn="r">
                  <a:lnSpc>
                    <a:spcPct val="150000"/>
                  </a:lnSpc>
                </a:pPr>
                <a:r>
                  <a:rPr lang="ar-SA" sz="2800" dirty="0"/>
                  <a:t>اللُّغَةُ الْعَرَبِيَّةُ الْاِتِّصَالِيَّةُ</a:t>
                </a:r>
                <a:endParaRPr lang="bn-BD" sz="2800" dirty="0" smtClean="0"/>
              </a:p>
              <a:p>
                <a:pPr algn="r">
                  <a:lnSpc>
                    <a:spcPct val="150000"/>
                  </a:lnSpc>
                </a:pPr>
                <a:r>
                  <a:rPr lang="ar-SA" sz="2800" dirty="0" smtClean="0"/>
                  <a:t>صَفُّ </a:t>
                </a:r>
                <a:r>
                  <a:rPr lang="ar-SA" sz="2800" dirty="0"/>
                  <a:t>الدَّاخِلِ (التَّاسِعُ وَالْعَاشِرُ</a:t>
                </a:r>
                <a:r>
                  <a:rPr lang="ar-SA" sz="2800" dirty="0" smtClean="0"/>
                  <a:t>)</a:t>
                </a:r>
                <a:endParaRPr lang="bn-BD" sz="2800" dirty="0" smtClean="0"/>
              </a:p>
              <a:p>
                <a:pPr algn="r">
                  <a:lnSpc>
                    <a:spcPct val="150000"/>
                  </a:lnSpc>
                </a:pPr>
                <a:r>
                  <a:rPr lang="ar-SA" sz="2800" dirty="0"/>
                  <a:t>الْوَحْدَةُ الثَّانِيَةُ</a:t>
                </a:r>
                <a:endParaRPr lang="en-US" sz="2800" dirty="0"/>
              </a:p>
              <a:p>
                <a:pPr algn="r">
                  <a:lnSpc>
                    <a:spcPct val="150000"/>
                  </a:lnSpc>
                </a:pPr>
                <a:r>
                  <a:rPr lang="en-US" sz="2800" dirty="0"/>
                  <a:t> </a:t>
                </a:r>
                <a:r>
                  <a:rPr lang="ar-SA" sz="2800" dirty="0"/>
                  <a:t>الدَّرْسُ الأَوَّلُ</a:t>
                </a:r>
                <a:endParaRPr lang="en-US" sz="2800" dirty="0"/>
              </a:p>
              <a:p>
                <a:pPr algn="r">
                  <a:lnSpc>
                    <a:spcPct val="150000"/>
                  </a:lnSpc>
                </a:pPr>
                <a:r>
                  <a:rPr lang="ar-SA" sz="2800" dirty="0"/>
                  <a:t>عَبْقَرِيَّةُ سَيِّدِنَا عُمَرَ (رضي الله عنه)</a:t>
                </a:r>
                <a:endParaRPr lang="en-US" sz="2800" dirty="0"/>
              </a:p>
              <a:p>
                <a:pPr algn="r">
                  <a:lnSpc>
                    <a:spcPct val="150000"/>
                  </a:lnSpc>
                </a:pPr>
                <a:r>
                  <a:rPr lang="ar-SA" sz="2800" dirty="0"/>
                  <a:t>حَلُّ </a:t>
                </a:r>
                <a:r>
                  <a:rPr lang="ar-SA" sz="2800" dirty="0" smtClean="0"/>
                  <a:t>التَّدْرِيبَاتِ</a:t>
                </a:r>
                <a:endParaRPr lang="en-US" sz="2800" dirty="0"/>
              </a:p>
            </p:txBody>
          </p:sp>
        </p:grpSp>
      </p:grpSp>
      <p:sp>
        <p:nvSpPr>
          <p:cNvPr id="22" name="Rectangle 21"/>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3068585718"/>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6"/>
          <p:cNvGrpSpPr/>
          <p:nvPr/>
        </p:nvGrpSpPr>
        <p:grpSpPr>
          <a:xfrm>
            <a:off x="0" y="91440"/>
            <a:ext cx="13963782" cy="7955280"/>
            <a:chOff x="122833" y="109182"/>
            <a:chExt cx="11928142" cy="6646460"/>
          </a:xfrm>
          <a:solidFill>
            <a:schemeClr val="accent1">
              <a:lumMod val="40000"/>
              <a:lumOff val="60000"/>
            </a:schemeClr>
          </a:solidFill>
          <a:effectLst>
            <a:glow rad="63500">
              <a:schemeClr val="accent3">
                <a:satMod val="175000"/>
                <a:alpha val="40000"/>
              </a:schemeClr>
            </a:glow>
          </a:effectLst>
        </p:grpSpPr>
        <p:sp>
          <p:nvSpPr>
            <p:cNvPr id="13" name="Rectangle 1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p:cNvSpPr txBox="1"/>
          <p:nvPr/>
        </p:nvSpPr>
        <p:spPr>
          <a:xfrm>
            <a:off x="1137554" y="548640"/>
            <a:ext cx="6101821" cy="728895"/>
          </a:xfrm>
          <a:prstGeom prst="rect">
            <a:avLst/>
          </a:prstGeom>
          <a:solidFill>
            <a:schemeClr val="accent5"/>
          </a:solidFill>
          <a:ln>
            <a:solidFill>
              <a:srgbClr val="C00000"/>
            </a:solidFill>
          </a:ln>
        </p:spPr>
        <p:txBody>
          <a:bodyPr wrap="square" lIns="127486" tIns="63743" rIns="127486" bIns="63743" rtlCol="0">
            <a:spAutoFit/>
          </a:bodyPr>
          <a:lstStyle/>
          <a:p>
            <a:r>
              <a:rPr lang="bn-BD" sz="3900" dirty="0">
                <a:latin typeface="NikoshBAN" pitchFamily="2" charset="0"/>
                <a:cs typeface="NikoshBAN" pitchFamily="2" charset="0"/>
              </a:rPr>
              <a:t>গত ক্লাশে আমরা কি পড়েছিলাম </a:t>
            </a:r>
            <a:endParaRPr lang="en-US" sz="3900" dirty="0">
              <a:latin typeface="NikoshBAN" pitchFamily="2" charset="0"/>
              <a:cs typeface="NikoshBAN" pitchFamily="2" charset="0"/>
            </a:endParaRPr>
          </a:p>
        </p:txBody>
      </p:sp>
      <p:grpSp>
        <p:nvGrpSpPr>
          <p:cNvPr id="11" name="Group 10"/>
          <p:cNvGrpSpPr/>
          <p:nvPr/>
        </p:nvGrpSpPr>
        <p:grpSpPr>
          <a:xfrm>
            <a:off x="4982988" y="2573381"/>
            <a:ext cx="4512774" cy="1508106"/>
            <a:chOff x="2819400" y="1447800"/>
            <a:chExt cx="2930505" cy="1256755"/>
          </a:xfrm>
          <a:solidFill>
            <a:srgbClr val="FFFF00"/>
          </a:solidFill>
        </p:grpSpPr>
        <p:sp>
          <p:nvSpPr>
            <p:cNvPr id="8" name="Rectangle 7"/>
            <p:cNvSpPr/>
            <p:nvPr/>
          </p:nvSpPr>
          <p:spPr>
            <a:xfrm>
              <a:off x="2819400" y="1447800"/>
              <a:ext cx="2930505" cy="769442"/>
            </a:xfrm>
            <a:prstGeom prst="rect">
              <a:avLst/>
            </a:prstGeom>
            <a:grpFill/>
            <a:ln w="76200">
              <a:solidFill>
                <a:schemeClr val="accent2"/>
              </a:solidFill>
            </a:ln>
          </p:spPr>
          <p:txBody>
            <a:bodyPr wrap="none">
              <a:spAutoFit/>
            </a:bodyPr>
            <a:lstStyle/>
            <a:p>
              <a:r>
                <a:rPr lang="ar-SA" sz="5400" dirty="0">
                  <a:latin typeface="Traditional Arabic" pitchFamily="18" charset="-78"/>
                  <a:cs typeface="Traditional Arabic" pitchFamily="18" charset="-78"/>
                </a:rPr>
                <a:t>عَ</a:t>
              </a:r>
              <a:r>
                <a:rPr lang="ar-SA" sz="5400" u="sng" dirty="0">
                  <a:latin typeface="Traditional Arabic" pitchFamily="18" charset="-78"/>
                  <a:cs typeface="Traditional Arabic" pitchFamily="18" charset="-78"/>
                </a:rPr>
                <a:t>بْقَرِيَّةُ سَيِّدِنَا عُمَرَ (رضي الله ع</a:t>
              </a:r>
              <a:r>
                <a:rPr lang="ar-SA" sz="5400" dirty="0">
                  <a:latin typeface="Traditional Arabic" pitchFamily="18" charset="-78"/>
                  <a:cs typeface="Traditional Arabic" pitchFamily="18" charset="-78"/>
                </a:rPr>
                <a:t>نه)</a:t>
              </a:r>
              <a:endParaRPr lang="en-US" sz="5400" dirty="0">
                <a:latin typeface="Traditional Arabic" pitchFamily="18" charset="-78"/>
                <a:cs typeface="Traditional Arabic" pitchFamily="18" charset="-78"/>
              </a:endParaRPr>
            </a:p>
          </p:txBody>
        </p:sp>
        <p:sp>
          <p:nvSpPr>
            <p:cNvPr id="10" name="TextBox 9"/>
            <p:cNvSpPr txBox="1"/>
            <p:nvPr/>
          </p:nvSpPr>
          <p:spPr>
            <a:xfrm>
              <a:off x="2885188" y="2217242"/>
              <a:ext cx="2798928" cy="487313"/>
            </a:xfrm>
            <a:prstGeom prst="rect">
              <a:avLst/>
            </a:prstGeom>
            <a:grpFill/>
            <a:ln w="76200">
              <a:solidFill>
                <a:schemeClr val="accent2"/>
              </a:solidFill>
            </a:ln>
          </p:spPr>
          <p:txBody>
            <a:bodyPr wrap="square" rtlCol="0">
              <a:spAutoFit/>
            </a:bodyPr>
            <a:lstStyle/>
            <a:p>
              <a:r>
                <a:rPr lang="bn-BD" sz="3200" dirty="0">
                  <a:latin typeface="NikoshBAN" pitchFamily="2" charset="0"/>
                  <a:cs typeface="NikoshBAN" pitchFamily="2" charset="0"/>
                </a:rPr>
                <a:t>সাইয়েদিনা ওমর এর (রা)বীরত্ব </a:t>
              </a:r>
              <a:endParaRPr lang="en-US" sz="3200" dirty="0">
                <a:latin typeface="NikoshBAN" pitchFamily="2" charset="0"/>
                <a:cs typeface="NikoshBAN" pitchFamily="2" charset="0"/>
              </a:endParaRPr>
            </a:p>
          </p:txBody>
        </p:sp>
      </p:grpSp>
      <p:sp>
        <p:nvSpPr>
          <p:cNvPr id="16" name="Rectangle 15"/>
          <p:cNvSpPr/>
          <p:nvPr/>
        </p:nvSpPr>
        <p:spPr>
          <a:xfrm>
            <a:off x="420196" y="7276354"/>
            <a:ext cx="10447148" cy="477054"/>
          </a:xfrm>
          <a:prstGeom prst="rect">
            <a:avLst/>
          </a:prstGeom>
          <a:ln w="38100">
            <a:solidFill>
              <a:schemeClr val="tx1"/>
            </a:solidFill>
          </a:ln>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833972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6"/>
          <p:cNvGrpSpPr/>
          <p:nvPr/>
        </p:nvGrpSpPr>
        <p:grpSpPr>
          <a:xfrm>
            <a:off x="0" y="91440"/>
            <a:ext cx="13963782" cy="7955280"/>
            <a:chOff x="122833" y="109182"/>
            <a:chExt cx="11928142" cy="6646460"/>
          </a:xfrm>
          <a:solidFill>
            <a:schemeClr val="accent1">
              <a:lumMod val="40000"/>
              <a:lumOff val="60000"/>
            </a:schemeClr>
          </a:solidFill>
          <a:effectLst>
            <a:glow rad="63500">
              <a:schemeClr val="accent3">
                <a:satMod val="175000"/>
                <a:alpha val="40000"/>
              </a:schemeClr>
            </a:glow>
          </a:effectLst>
        </p:grpSpPr>
        <p:sp>
          <p:nvSpPr>
            <p:cNvPr id="10" name="Rectangle 9"/>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Rectangle 1"/>
          <p:cNvSpPr/>
          <p:nvPr/>
        </p:nvSpPr>
        <p:spPr>
          <a:xfrm>
            <a:off x="704056" y="685800"/>
            <a:ext cx="2931271" cy="821228"/>
          </a:xfrm>
          <a:prstGeom prst="rect">
            <a:avLst/>
          </a:prstGeom>
          <a:solidFill>
            <a:srgbClr val="00B0F0"/>
          </a:solidFill>
          <a:ln w="76200">
            <a:solidFill>
              <a:schemeClr val="tx1"/>
            </a:solidFill>
          </a:ln>
        </p:spPr>
        <p:txBody>
          <a:bodyPr wrap="none" lIns="127486" tIns="63743" rIns="127486" bIns="63743">
            <a:spAutoFit/>
          </a:bodyPr>
          <a:lstStyle/>
          <a:p>
            <a:r>
              <a:rPr lang="ar-SA" sz="4500" b="1" dirty="0">
                <a:solidFill>
                  <a:srgbClr val="C00000"/>
                </a:solidFill>
                <a:latin typeface="Traditional Arabic" pitchFamily="18" charset="-78"/>
                <a:cs typeface="Traditional Arabic" pitchFamily="18" charset="-78"/>
              </a:rPr>
              <a:t>دَرْسُ الْيَوْمِ</a:t>
            </a:r>
            <a:r>
              <a:rPr lang="bn-BD" sz="4500" b="1" dirty="0">
                <a:solidFill>
                  <a:srgbClr val="C00000"/>
                </a:solidFill>
                <a:latin typeface="Traditional Arabic" pitchFamily="18" charset="-78"/>
              </a:rPr>
              <a:t>......</a:t>
            </a:r>
            <a:endParaRPr lang="en-US" sz="4500" b="1" dirty="0">
              <a:solidFill>
                <a:srgbClr val="C00000"/>
              </a:solidFill>
              <a:latin typeface="Traditional Arabic" pitchFamily="18" charset="-78"/>
              <a:cs typeface="Traditional Arabic" pitchFamily="18" charset="-78"/>
            </a:endParaRPr>
          </a:p>
        </p:txBody>
      </p:sp>
      <p:sp>
        <p:nvSpPr>
          <p:cNvPr id="7" name="Rectangle 6"/>
          <p:cNvSpPr/>
          <p:nvPr/>
        </p:nvSpPr>
        <p:spPr>
          <a:xfrm>
            <a:off x="5067754" y="2667000"/>
            <a:ext cx="4079021" cy="1359837"/>
          </a:xfrm>
          <a:prstGeom prst="rect">
            <a:avLst/>
          </a:prstGeom>
          <a:solidFill>
            <a:srgbClr val="FFFF00"/>
          </a:solidFill>
          <a:ln w="76200">
            <a:solidFill>
              <a:srgbClr val="92D050"/>
            </a:solidFill>
          </a:ln>
        </p:spPr>
        <p:txBody>
          <a:bodyPr wrap="none" lIns="127486" tIns="63743" rIns="127486" bIns="63743">
            <a:spAutoFit/>
          </a:bodyPr>
          <a:lstStyle/>
          <a:p>
            <a:r>
              <a:rPr lang="ar-SA" sz="8000" b="1" u="sng" dirty="0">
                <a:solidFill>
                  <a:srgbClr val="0070C0"/>
                </a:solidFill>
                <a:latin typeface="Traditional Arabic" pitchFamily="18" charset="-78"/>
                <a:cs typeface="Traditional Arabic" pitchFamily="18" charset="-78"/>
              </a:rPr>
              <a:t>حَلُّ التَّدْرِيبَات</a:t>
            </a:r>
            <a:endParaRPr lang="en-US" sz="8000" u="sng" dirty="0">
              <a:solidFill>
                <a:srgbClr val="0070C0"/>
              </a:solidFill>
              <a:latin typeface="Traditional Arabic" pitchFamily="18" charset="-78"/>
              <a:cs typeface="Traditional Arabic" pitchFamily="18" charset="-78"/>
            </a:endParaRPr>
          </a:p>
        </p:txBody>
      </p:sp>
      <p:sp>
        <p:nvSpPr>
          <p:cNvPr id="8" name="Rectangle 7"/>
          <p:cNvSpPr/>
          <p:nvPr/>
        </p:nvSpPr>
        <p:spPr>
          <a:xfrm>
            <a:off x="5284959" y="4026837"/>
            <a:ext cx="3644608" cy="867395"/>
          </a:xfrm>
          <a:prstGeom prst="rect">
            <a:avLst/>
          </a:prstGeom>
          <a:solidFill>
            <a:srgbClr val="FFC000"/>
          </a:solidFill>
          <a:ln w="76200">
            <a:solidFill>
              <a:srgbClr val="92D050"/>
            </a:solidFill>
          </a:ln>
        </p:spPr>
        <p:txBody>
          <a:bodyPr wrap="none" lIns="127486" tIns="63743" rIns="127486" bIns="63743">
            <a:spAutoFit/>
          </a:bodyPr>
          <a:lstStyle/>
          <a:p>
            <a:r>
              <a:rPr lang="bn-BD" sz="4800" dirty="0">
                <a:solidFill>
                  <a:srgbClr val="0070C0"/>
                </a:solidFill>
                <a:latin typeface="NikoshBAN" pitchFamily="2" charset="0"/>
                <a:cs typeface="NikoshBAN" pitchFamily="2" charset="0"/>
              </a:rPr>
              <a:t>অনুশীলনী সমাধান</a:t>
            </a:r>
            <a:endParaRPr lang="en-US" sz="4800" dirty="0">
              <a:solidFill>
                <a:srgbClr val="0070C0"/>
              </a:solidFill>
              <a:latin typeface="NikoshBAN" pitchFamily="2" charset="0"/>
              <a:cs typeface="NikoshBAN" pitchFamily="2" charset="0"/>
            </a:endParaRPr>
          </a:p>
        </p:txBody>
      </p:sp>
      <p:sp>
        <p:nvSpPr>
          <p:cNvPr id="15" name="Rectangle 14"/>
          <p:cNvSpPr/>
          <p:nvPr/>
        </p:nvSpPr>
        <p:spPr>
          <a:xfrm>
            <a:off x="403415" y="7371546"/>
            <a:ext cx="10447148" cy="477054"/>
          </a:xfrm>
          <a:prstGeom prst="rect">
            <a:avLst/>
          </a:prstGeom>
          <a:ln w="38100">
            <a:solidFill>
              <a:schemeClr val="tx1"/>
            </a:solidFill>
          </a:ln>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8119425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6"/>
          <p:cNvGrpSpPr/>
          <p:nvPr/>
        </p:nvGrpSpPr>
        <p:grpSpPr>
          <a:xfrm>
            <a:off x="0" y="91440"/>
            <a:ext cx="13963782" cy="7955280"/>
            <a:chOff x="122833" y="109182"/>
            <a:chExt cx="11928142" cy="6646460"/>
          </a:xfrm>
          <a:solidFill>
            <a:schemeClr val="accent1">
              <a:lumMod val="40000"/>
              <a:lumOff val="60000"/>
            </a:schemeClr>
          </a:solidFill>
          <a:effectLst>
            <a:glow rad="63500">
              <a:schemeClr val="accent3">
                <a:satMod val="175000"/>
                <a:alpha val="40000"/>
              </a:schemeClr>
            </a:glow>
          </a:effectLst>
        </p:grpSpPr>
        <p:sp>
          <p:nvSpPr>
            <p:cNvPr id="5" name="Rectangle 4"/>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Rectangle 1"/>
          <p:cNvSpPr/>
          <p:nvPr/>
        </p:nvSpPr>
        <p:spPr>
          <a:xfrm>
            <a:off x="184449" y="3200400"/>
            <a:ext cx="13491942" cy="3729717"/>
          </a:xfrm>
          <a:prstGeom prst="rect">
            <a:avLst/>
          </a:prstGeom>
          <a:solidFill>
            <a:srgbClr val="92D050"/>
          </a:solidFill>
          <a:ln w="76200">
            <a:solidFill>
              <a:schemeClr val="tx1"/>
            </a:solidFill>
          </a:ln>
        </p:spPr>
        <p:txBody>
          <a:bodyPr wrap="square" lIns="127486" tIns="63743" rIns="127486" bIns="63743">
            <a:spAutoFit/>
          </a:bodyPr>
          <a:lstStyle/>
          <a:p>
            <a:pPr marL="478071" indent="-478071">
              <a:buFont typeface="Wingdings" pitchFamily="2" charset="2"/>
              <a:buChar char="Ø"/>
            </a:pPr>
            <a:r>
              <a:rPr lang="ar-SA" sz="3900" b="1" dirty="0">
                <a:solidFill>
                  <a:srgbClr val="C00000"/>
                </a:solidFill>
                <a:latin typeface="Traditional Arabic" pitchFamily="18" charset="-78"/>
                <a:cs typeface="Traditional Arabic" pitchFamily="18" charset="-78"/>
              </a:rPr>
              <a:t>يُمْكِنُهُ الْإِجَابَةُ عَلَى أَيِّ سُؤَالٍ مِنَ </a:t>
            </a:r>
            <a:r>
              <a:rPr lang="ar-SA" sz="3900" b="1" dirty="0" smtClean="0">
                <a:solidFill>
                  <a:srgbClr val="C00000"/>
                </a:solidFill>
                <a:latin typeface="Traditional Arabic" pitchFamily="18" charset="-78"/>
                <a:cs typeface="Traditional Arabic" pitchFamily="18" charset="-78"/>
              </a:rPr>
              <a:t>النَّصِّ</a:t>
            </a:r>
            <a:r>
              <a:rPr lang="bn-BD" sz="3900" b="1" dirty="0" smtClean="0">
                <a:solidFill>
                  <a:srgbClr val="C00000"/>
                </a:solidFill>
              </a:rPr>
              <a:t>     </a:t>
            </a:r>
            <a:r>
              <a:rPr lang="en-US" sz="3600" dirty="0" smtClean="0">
                <a:solidFill>
                  <a:srgbClr val="C00000"/>
                </a:solidFill>
                <a:latin typeface="NikoshBAN" pitchFamily="2" charset="0"/>
                <a:cs typeface="NikoshBAN" pitchFamily="2" charset="0"/>
              </a:rPr>
              <a:t>নস </a:t>
            </a:r>
            <a:r>
              <a:rPr lang="bn-BD" sz="3600" dirty="0">
                <a:solidFill>
                  <a:srgbClr val="C00000"/>
                </a:solidFill>
                <a:latin typeface="NikoshBAN" pitchFamily="2" charset="0"/>
                <a:cs typeface="NikoshBAN" pitchFamily="2" charset="0"/>
              </a:rPr>
              <a:t>থেকে যে কোন প্রশ্নের উত্তর দিতে পারবে।</a:t>
            </a:r>
          </a:p>
          <a:p>
            <a:pPr marL="478071" indent="-478071">
              <a:buFont typeface="Wingdings" pitchFamily="2" charset="2"/>
              <a:buChar char="Ø"/>
            </a:pPr>
            <a:r>
              <a:rPr lang="ar-SA" sz="3900" b="1" dirty="0">
                <a:solidFill>
                  <a:srgbClr val="C00000"/>
                </a:solidFill>
                <a:latin typeface="Traditional Arabic" pitchFamily="18" charset="-78"/>
                <a:cs typeface="Traditional Arabic" pitchFamily="18" charset="-78"/>
              </a:rPr>
              <a:t>يُمْكِنُهُ تَمْيِيزُ الصَّحِيحِ مِنَ </a:t>
            </a:r>
            <a:r>
              <a:rPr lang="ar-SA" sz="3900" b="1" dirty="0" smtClean="0">
                <a:solidFill>
                  <a:srgbClr val="C00000"/>
                </a:solidFill>
                <a:latin typeface="Traditional Arabic" pitchFamily="18" charset="-78"/>
                <a:cs typeface="Traditional Arabic" pitchFamily="18" charset="-78"/>
              </a:rPr>
              <a:t>الْخَطَإِ</a:t>
            </a:r>
            <a:r>
              <a:rPr lang="bn-BD" sz="3900" b="1" dirty="0" smtClean="0">
                <a:solidFill>
                  <a:srgbClr val="C00000"/>
                </a:solidFill>
                <a:latin typeface="Traditional Arabic" pitchFamily="18" charset="-78"/>
              </a:rPr>
              <a:t> </a:t>
            </a:r>
            <a:r>
              <a:rPr lang="bn-BD" sz="3900" b="1" dirty="0" smtClean="0">
                <a:solidFill>
                  <a:srgbClr val="C00000"/>
                </a:solidFill>
                <a:latin typeface="NikoshBAN" pitchFamily="2" charset="0"/>
              </a:rPr>
              <a:t>           </a:t>
            </a:r>
            <a:r>
              <a:rPr lang="bn-BD" sz="3900" dirty="0" smtClean="0">
                <a:solidFill>
                  <a:srgbClr val="C00000"/>
                </a:solidFill>
                <a:latin typeface="NikoshBAN" pitchFamily="2" charset="0"/>
                <a:cs typeface="NikoshBAN" pitchFamily="2" charset="0"/>
              </a:rPr>
              <a:t>ছহীহ </a:t>
            </a:r>
            <a:r>
              <a:rPr lang="bn-BD" sz="3900" dirty="0">
                <a:solidFill>
                  <a:srgbClr val="C00000"/>
                </a:solidFill>
                <a:latin typeface="NikoshBAN" pitchFamily="2" charset="0"/>
                <a:cs typeface="NikoshBAN" pitchFamily="2" charset="0"/>
              </a:rPr>
              <a:t>ও খতা সনাক্ত করতে পারবে।</a:t>
            </a:r>
          </a:p>
          <a:p>
            <a:pPr marL="478071" indent="-478071">
              <a:buFont typeface="Wingdings" pitchFamily="2" charset="2"/>
              <a:buChar char="Ø"/>
            </a:pPr>
            <a:r>
              <a:rPr lang="ar-SA" sz="3900" b="1" dirty="0">
                <a:solidFill>
                  <a:srgbClr val="C00000"/>
                </a:solidFill>
                <a:latin typeface="Traditional Arabic" pitchFamily="18" charset="-78"/>
                <a:cs typeface="Traditional Arabic" pitchFamily="18" charset="-78"/>
              </a:rPr>
              <a:t>يُمْكِنُهُ مَلْءُ الْفَرَاغَاتِ بِالْكَلِمَاتِ </a:t>
            </a:r>
            <a:r>
              <a:rPr lang="ar-SA" sz="3900" b="1" dirty="0" smtClean="0">
                <a:solidFill>
                  <a:srgbClr val="C00000"/>
                </a:solidFill>
                <a:latin typeface="Traditional Arabic" pitchFamily="18" charset="-78"/>
                <a:cs typeface="Traditional Arabic" pitchFamily="18" charset="-78"/>
              </a:rPr>
              <a:t>الْمُنَاسِبَةِ</a:t>
            </a:r>
            <a:r>
              <a:rPr lang="bn-BD" sz="3900" b="1" dirty="0" smtClean="0">
                <a:solidFill>
                  <a:srgbClr val="C00000"/>
                </a:solidFill>
              </a:rPr>
              <a:t>   </a:t>
            </a:r>
            <a:r>
              <a:rPr lang="bn-BD" sz="3600" dirty="0" smtClean="0">
                <a:solidFill>
                  <a:srgbClr val="C00000"/>
                </a:solidFill>
                <a:latin typeface="NikoshBAN" pitchFamily="2" charset="0"/>
                <a:cs typeface="NikoshBAN" pitchFamily="2" charset="0"/>
              </a:rPr>
              <a:t>উপযুক্ত </a:t>
            </a:r>
            <a:r>
              <a:rPr lang="bn-BD" sz="3600" dirty="0">
                <a:solidFill>
                  <a:srgbClr val="C00000"/>
                </a:solidFill>
                <a:latin typeface="NikoshBAN" pitchFamily="2" charset="0"/>
                <a:cs typeface="NikoshBAN" pitchFamily="2" charset="0"/>
              </a:rPr>
              <a:t>শব্দ দ্বারা শূন্যস্থান পূরণ করতে পারবে। </a:t>
            </a:r>
          </a:p>
          <a:p>
            <a:pPr marL="478071" indent="-478071">
              <a:buFont typeface="Wingdings" pitchFamily="2" charset="2"/>
              <a:buChar char="Ø"/>
            </a:pPr>
            <a:r>
              <a:rPr lang="ar-SA" sz="3900" b="1" dirty="0">
                <a:solidFill>
                  <a:srgbClr val="C00000"/>
                </a:solidFill>
                <a:latin typeface="Traditional Arabic" pitchFamily="18" charset="-78"/>
                <a:cs typeface="Traditional Arabic" pitchFamily="18" charset="-78"/>
              </a:rPr>
              <a:t>يُمْكِنُهُ تَكْوِينُ جُمْلَةٍ مُفْرَدَةٍ مِنْ كَلِمَاتٍ </a:t>
            </a:r>
            <a:r>
              <a:rPr lang="ar-SA" sz="3900" b="1" dirty="0" smtClean="0">
                <a:solidFill>
                  <a:srgbClr val="C00000"/>
                </a:solidFill>
                <a:latin typeface="Traditional Arabic" pitchFamily="18" charset="-78"/>
                <a:cs typeface="Traditional Arabic" pitchFamily="18" charset="-78"/>
              </a:rPr>
              <a:t>جَمْعٍ</a:t>
            </a:r>
            <a:r>
              <a:rPr lang="bn-BD" sz="3900" b="1" dirty="0" smtClean="0">
                <a:solidFill>
                  <a:srgbClr val="C00000"/>
                </a:solidFill>
                <a:latin typeface="Traditional Arabic" pitchFamily="18" charset="-78"/>
                <a:cs typeface="Traditional Arabic" pitchFamily="18" charset="-78"/>
              </a:rPr>
              <a:t> </a:t>
            </a:r>
            <a:r>
              <a:rPr lang="bn-BD" sz="3600" dirty="0" smtClean="0">
                <a:solidFill>
                  <a:srgbClr val="C00000"/>
                </a:solidFill>
                <a:latin typeface="NikoshBAN" pitchFamily="2" charset="0"/>
                <a:cs typeface="NikoshBAN" pitchFamily="2" charset="0"/>
              </a:rPr>
              <a:t>বহুবচন </a:t>
            </a:r>
            <a:r>
              <a:rPr lang="bn-BD" sz="3600" dirty="0">
                <a:solidFill>
                  <a:srgbClr val="C00000"/>
                </a:solidFill>
                <a:latin typeface="NikoshBAN" pitchFamily="2" charset="0"/>
                <a:cs typeface="NikoshBAN" pitchFamily="2" charset="0"/>
              </a:rPr>
              <a:t>শব্দ থেকে একবচন বাক্য গঠন করতে পারবে।</a:t>
            </a:r>
          </a:p>
          <a:p>
            <a:pPr marL="478071" indent="-478071">
              <a:buFont typeface="Wingdings" pitchFamily="2" charset="2"/>
              <a:buChar char="Ø"/>
            </a:pPr>
            <a:r>
              <a:rPr lang="ar-SA" sz="3900" b="1" dirty="0">
                <a:solidFill>
                  <a:srgbClr val="C00000"/>
                </a:solidFill>
                <a:latin typeface="Traditional Arabic" pitchFamily="18" charset="-78"/>
                <a:cs typeface="Traditional Arabic" pitchFamily="18" charset="-78"/>
              </a:rPr>
              <a:t>يُمْكِنُهُ الرَّبْطُ بَيْنَ </a:t>
            </a:r>
            <a:r>
              <a:rPr lang="ar-SA" sz="3900" b="1" dirty="0" smtClean="0">
                <a:solidFill>
                  <a:srgbClr val="C00000"/>
                </a:solidFill>
                <a:latin typeface="Traditional Arabic" pitchFamily="18" charset="-78"/>
                <a:cs typeface="Traditional Arabic" pitchFamily="18" charset="-78"/>
              </a:rPr>
              <a:t>الْمُرَادِفَاتِ</a:t>
            </a:r>
            <a:r>
              <a:rPr lang="bn-BD" sz="3900" b="1" dirty="0" smtClean="0">
                <a:solidFill>
                  <a:srgbClr val="C00000"/>
                </a:solidFill>
                <a:latin typeface="Traditional Arabic" pitchFamily="18" charset="-78"/>
                <a:cs typeface="Traditional Arabic" pitchFamily="18" charset="-78"/>
              </a:rPr>
              <a:t>                </a:t>
            </a:r>
            <a:r>
              <a:rPr lang="bn-BD" sz="3900" dirty="0" smtClean="0">
                <a:solidFill>
                  <a:srgbClr val="C00000"/>
                </a:solidFill>
                <a:latin typeface="NikoshBAN" pitchFamily="2" charset="0"/>
                <a:cs typeface="NikoshBAN" pitchFamily="2" charset="0"/>
              </a:rPr>
              <a:t>সমার্থক </a:t>
            </a:r>
            <a:r>
              <a:rPr lang="bn-BD" sz="3900" dirty="0">
                <a:solidFill>
                  <a:srgbClr val="C00000"/>
                </a:solidFill>
                <a:latin typeface="NikoshBAN" pitchFamily="2" charset="0"/>
                <a:cs typeface="NikoshBAN" pitchFamily="2" charset="0"/>
              </a:rPr>
              <a:t>শব্দদ্বয়ের মাঝে মিল করতে পারবে।</a:t>
            </a:r>
          </a:p>
          <a:p>
            <a:pPr marL="478071" indent="-478071">
              <a:buFont typeface="Wingdings" pitchFamily="2" charset="2"/>
              <a:buChar char="Ø"/>
            </a:pPr>
            <a:r>
              <a:rPr lang="ar-SA" sz="3900" b="1" dirty="0">
                <a:solidFill>
                  <a:srgbClr val="C00000"/>
                </a:solidFill>
                <a:latin typeface="Traditional Arabic" pitchFamily="18" charset="-78"/>
                <a:cs typeface="Traditional Arabic" pitchFamily="18" charset="-78"/>
              </a:rPr>
              <a:t>رَتِّبِ الْكَلِمَاتِ الْمُتَفَرِّقَةَ لِتَكْوِينَ جُمْلَةٍ </a:t>
            </a:r>
            <a:r>
              <a:rPr lang="ar-SA" sz="3900" b="1" dirty="0" smtClean="0">
                <a:solidFill>
                  <a:srgbClr val="C00000"/>
                </a:solidFill>
                <a:latin typeface="Traditional Arabic" pitchFamily="18" charset="-78"/>
                <a:cs typeface="Traditional Arabic" pitchFamily="18" charset="-78"/>
              </a:rPr>
              <a:t>تَامَّةٍ</a:t>
            </a:r>
            <a:r>
              <a:rPr lang="bn-BD" sz="3900" b="1" dirty="0" smtClean="0">
                <a:solidFill>
                  <a:srgbClr val="C00000"/>
                </a:solidFill>
                <a:latin typeface="Traditional Arabic" pitchFamily="18" charset="-78"/>
                <a:cs typeface="Traditional Arabic" pitchFamily="18" charset="-78"/>
              </a:rPr>
              <a:t>  </a:t>
            </a:r>
            <a:r>
              <a:rPr lang="bn-BD" sz="3900" dirty="0" smtClean="0">
                <a:solidFill>
                  <a:srgbClr val="C00000"/>
                </a:solidFill>
                <a:latin typeface="NikoshBAN" pitchFamily="2" charset="0"/>
                <a:cs typeface="NikoshBAN" pitchFamily="2" charset="0"/>
              </a:rPr>
              <a:t>এলো </a:t>
            </a:r>
            <a:r>
              <a:rPr lang="bn-BD" sz="3900" dirty="0">
                <a:solidFill>
                  <a:srgbClr val="C00000"/>
                </a:solidFill>
                <a:latin typeface="NikoshBAN" pitchFamily="2" charset="0"/>
                <a:cs typeface="NikoshBAN" pitchFamily="2" charset="0"/>
              </a:rPr>
              <a:t>মেলো শব্দ সাজিয়ে পূর্ণ বাক্য তৈরি কর।</a:t>
            </a:r>
          </a:p>
        </p:txBody>
      </p:sp>
      <p:sp>
        <p:nvSpPr>
          <p:cNvPr id="7" name="Rectangle 6"/>
          <p:cNvSpPr/>
          <p:nvPr/>
        </p:nvSpPr>
        <p:spPr>
          <a:xfrm>
            <a:off x="403415" y="7371546"/>
            <a:ext cx="10447148" cy="477054"/>
          </a:xfrm>
          <a:prstGeom prst="rect">
            <a:avLst/>
          </a:prstGeom>
          <a:ln w="38100">
            <a:solidFill>
              <a:schemeClr val="tx1"/>
            </a:solidFill>
          </a:ln>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8" name="Rounded Rectangular Callout 7"/>
          <p:cNvSpPr/>
          <p:nvPr/>
        </p:nvSpPr>
        <p:spPr>
          <a:xfrm>
            <a:off x="475007" y="377181"/>
            <a:ext cx="12970244" cy="1143472"/>
          </a:xfrm>
          <a:prstGeom prst="wedgeRoundRectCallout">
            <a:avLst/>
          </a:prstGeom>
          <a:solidFill>
            <a:srgbClr val="92D050"/>
          </a:solidFill>
          <a:ln w="76200">
            <a:solidFill>
              <a:schemeClr val="tx1">
                <a:lumMod val="95000"/>
                <a:lumOff val="5000"/>
              </a:schemeClr>
            </a:solidFill>
          </a:ln>
          <a:effectLst>
            <a:glow rad="139700">
              <a:schemeClr val="accent5">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2">
            <a:schemeClr val="accent6"/>
          </a:fillRef>
          <a:effectRef idx="1">
            <a:schemeClr val="accent6"/>
          </a:effectRef>
          <a:fontRef idx="minor">
            <a:schemeClr val="dk1"/>
          </a:fontRef>
        </p:style>
        <p:txBody>
          <a:bodyPr rtlCol="0" anchor="ctr"/>
          <a:lstStyle/>
          <a:p>
            <a:pPr algn="ctr"/>
            <a:r>
              <a:rPr lang="ar-SA" sz="5400" b="1" dirty="0">
                <a:ln w="0"/>
                <a:solidFill>
                  <a:srgbClr val="C00000"/>
                </a:solidFill>
                <a:effectLst>
                  <a:outerShdw blurRad="38100" dist="19050" dir="2700000" algn="tl" rotWithShape="0">
                    <a:schemeClr val="dk1">
                      <a:alpha val="40000"/>
                    </a:schemeClr>
                  </a:outerShdw>
                </a:effectLst>
                <a:cs typeface="+mj-cs"/>
              </a:rPr>
              <a:t>ن</a:t>
            </a:r>
            <a:r>
              <a:rPr lang="ar-MA" sz="5400" b="1" dirty="0">
                <a:ln w="0"/>
                <a:solidFill>
                  <a:srgbClr val="C00000"/>
                </a:solidFill>
                <a:effectLst>
                  <a:outerShdw blurRad="38100" dist="19050" dir="2700000" algn="tl" rotWithShape="0">
                    <a:schemeClr val="dk1">
                      <a:alpha val="40000"/>
                    </a:schemeClr>
                  </a:outerShdw>
                </a:effectLst>
                <a:cs typeface="+mj-cs"/>
              </a:rPr>
              <a:t>ـــ</a:t>
            </a:r>
            <a:r>
              <a:rPr lang="ar-SA" sz="5400" b="1" dirty="0">
                <a:ln w="0"/>
                <a:solidFill>
                  <a:srgbClr val="C00000"/>
                </a:solidFill>
                <a:effectLst>
                  <a:outerShdw blurRad="38100" dist="19050" dir="2700000" algn="tl" rotWithShape="0">
                    <a:schemeClr val="dk1">
                      <a:alpha val="40000"/>
                    </a:schemeClr>
                  </a:outerShdw>
                </a:effectLst>
                <a:cs typeface="+mj-cs"/>
              </a:rPr>
              <a:t>ت</a:t>
            </a:r>
            <a:r>
              <a:rPr lang="ar-MA" sz="5400" b="1" dirty="0">
                <a:ln w="0"/>
                <a:solidFill>
                  <a:srgbClr val="C00000"/>
                </a:solidFill>
                <a:effectLst>
                  <a:outerShdw blurRad="38100" dist="19050" dir="2700000" algn="tl" rotWithShape="0">
                    <a:schemeClr val="dk1">
                      <a:alpha val="40000"/>
                    </a:schemeClr>
                  </a:outerShdw>
                </a:effectLst>
                <a:cs typeface="+mj-cs"/>
              </a:rPr>
              <a:t>ــ</a:t>
            </a:r>
            <a:r>
              <a:rPr lang="ar-SA" sz="5400" b="1" dirty="0">
                <a:ln w="0"/>
                <a:solidFill>
                  <a:srgbClr val="C00000"/>
                </a:solidFill>
                <a:effectLst>
                  <a:outerShdw blurRad="38100" dist="19050" dir="2700000" algn="tl" rotWithShape="0">
                    <a:schemeClr val="dk1">
                      <a:alpha val="40000"/>
                    </a:schemeClr>
                  </a:outerShdw>
                </a:effectLst>
                <a:cs typeface="+mj-cs"/>
              </a:rPr>
              <a:t>ائج الدرس</a:t>
            </a:r>
            <a:endParaRPr lang="en-US" sz="5400" b="1" dirty="0">
              <a:ln w="0"/>
              <a:solidFill>
                <a:srgbClr val="C00000"/>
              </a:solidFill>
              <a:effectLst>
                <a:outerShdw blurRad="38100" dist="19050" dir="2700000" algn="tl" rotWithShape="0">
                  <a:schemeClr val="dk1">
                    <a:alpha val="40000"/>
                  </a:schemeClr>
                </a:outerShdw>
              </a:effectLst>
              <a:cs typeface="+mj-cs"/>
            </a:endParaRPr>
          </a:p>
        </p:txBody>
      </p:sp>
      <p:sp>
        <p:nvSpPr>
          <p:cNvPr id="9" name="Rounded Rectangle 8"/>
          <p:cNvSpPr/>
          <p:nvPr/>
        </p:nvSpPr>
        <p:spPr>
          <a:xfrm>
            <a:off x="1554162" y="1926973"/>
            <a:ext cx="11510734" cy="914999"/>
          </a:xfrm>
          <a:prstGeom prst="roundRect">
            <a:avLst/>
          </a:prstGeom>
          <a:solidFill>
            <a:srgbClr val="FFFF00"/>
          </a:solidFill>
          <a:ln w="57150">
            <a:solidFill>
              <a:schemeClr val="tx1">
                <a:lumMod val="95000"/>
                <a:lumOff val="5000"/>
              </a:schemeClr>
            </a:solidFill>
          </a:ln>
          <a:effectLst>
            <a:glow rad="635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tlCol="0" anchor="ctr"/>
          <a:lstStyle/>
          <a:p>
            <a:pPr algn="r"/>
            <a:r>
              <a:rPr lang="ar-MA" sz="4000" b="1" dirty="0">
                <a:ln w="0"/>
                <a:solidFill>
                  <a:schemeClr val="tx1"/>
                </a:solidFill>
                <a:effectLst>
                  <a:outerShdw blurRad="38100" dist="19050" dir="2700000" algn="tl" rotWithShape="0">
                    <a:schemeClr val="dk1">
                      <a:alpha val="40000"/>
                    </a:schemeClr>
                  </a:outerShdw>
                </a:effectLst>
                <a:cs typeface="+mj-cs"/>
              </a:rPr>
              <a:t>   </a:t>
            </a:r>
            <a:r>
              <a:rPr lang="en-US" sz="4000" b="1" dirty="0">
                <a:ln w="0"/>
                <a:solidFill>
                  <a:schemeClr val="tx1"/>
                </a:solidFill>
                <a:effectLst>
                  <a:outerShdw blurRad="38100" dist="19050" dir="2700000" algn="tl" rotWithShape="0">
                    <a:schemeClr val="dk1">
                      <a:alpha val="40000"/>
                    </a:schemeClr>
                  </a:outerShdw>
                </a:effectLst>
                <a:cs typeface="+mj-cs"/>
              </a:rPr>
              <a:t> </a:t>
            </a:r>
            <a:r>
              <a:rPr lang="ar-MA" sz="4000" b="1" dirty="0">
                <a:ln w="0"/>
                <a:solidFill>
                  <a:schemeClr val="tx1"/>
                </a:solidFill>
                <a:effectLst>
                  <a:outerShdw blurRad="38100" dist="19050" dir="2700000" algn="tl" rotWithShape="0">
                    <a:schemeClr val="dk1">
                      <a:alpha val="40000"/>
                    </a:schemeClr>
                  </a:outerShdw>
                </a:effectLst>
                <a:cs typeface="+mj-cs"/>
              </a:rPr>
              <a:t> </a:t>
            </a:r>
            <a:r>
              <a:rPr lang="ar-MA" sz="4000" b="1" dirty="0">
                <a:ln w="0"/>
                <a:solidFill>
                  <a:schemeClr val="accent2"/>
                </a:solidFill>
                <a:effectLst>
                  <a:outerShdw blurRad="38100" dist="19050" dir="2700000" algn="tl" rotWithShape="0">
                    <a:schemeClr val="dk1">
                      <a:alpha val="40000"/>
                    </a:schemeClr>
                  </a:outerShdw>
                </a:effectLst>
                <a:cs typeface="+mj-cs"/>
              </a:rPr>
              <a:t> يستطيع الطلاب في نهاية هذا الدرس ....</a:t>
            </a:r>
            <a:endParaRPr lang="en-US" sz="4000" b="1" dirty="0">
              <a:ln w="0"/>
              <a:solidFill>
                <a:schemeClr val="accent2"/>
              </a:solidFill>
              <a:effectLst>
                <a:outerShdw blurRad="38100" dist="19050" dir="2700000" algn="tl" rotWithShape="0">
                  <a:schemeClr val="dk1">
                    <a:alpha val="40000"/>
                  </a:schemeClr>
                </a:outerShdw>
              </a:effectLst>
              <a:cs typeface="+mj-cs"/>
            </a:endParaRPr>
          </a:p>
        </p:txBody>
      </p:sp>
    </p:spTree>
    <p:extLst>
      <p:ext uri="{BB962C8B-B14F-4D97-AF65-F5344CB8AC3E}">
        <p14:creationId xmlns:p14="http://schemas.microsoft.com/office/powerpoint/2010/main" val="193947513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414" y="491684"/>
            <a:ext cx="13190348" cy="7280715"/>
          </a:xfrm>
          <a:prstGeom prst="rect">
            <a:avLst/>
          </a:prstGeom>
        </p:spPr>
      </p:pic>
      <p:sp>
        <p:nvSpPr>
          <p:cNvPr id="8" name="7-Point Star 7"/>
          <p:cNvSpPr/>
          <p:nvPr/>
        </p:nvSpPr>
        <p:spPr>
          <a:xfrm>
            <a:off x="275916" y="491684"/>
            <a:ext cx="2362200" cy="2149928"/>
          </a:xfrm>
          <a:prstGeom prst="star7">
            <a:avLst/>
          </a:prstGeom>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600" dirty="0">
                <a:solidFill>
                  <a:srgbClr val="FFFF00"/>
                </a:solidFill>
                <a:latin typeface="Traditional Arabic" pitchFamily="18" charset="-78"/>
                <a:cs typeface="Traditional Arabic" pitchFamily="18" charset="-78"/>
              </a:rPr>
              <a:t>القراءة النموذجية</a:t>
            </a:r>
            <a:endParaRPr lang="en-US" sz="3600" dirty="0">
              <a:solidFill>
                <a:srgbClr val="FFFF00"/>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575845098"/>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8392"/>
            <a:ext cx="13963782" cy="7955280"/>
            <a:chOff x="122833" y="109182"/>
            <a:chExt cx="11928142" cy="6646460"/>
          </a:xfrm>
          <a:solidFill>
            <a:schemeClr val="accent1">
              <a:lumMod val="40000"/>
              <a:lumOff val="60000"/>
            </a:schemeClr>
          </a:solid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Rectangle 4"/>
          <p:cNvSpPr/>
          <p:nvPr/>
        </p:nvSpPr>
        <p:spPr>
          <a:xfrm>
            <a:off x="3459162" y="355822"/>
            <a:ext cx="6477000" cy="646331"/>
          </a:xfrm>
          <a:prstGeom prst="rect">
            <a:avLst/>
          </a:prstGeom>
          <a:solidFill>
            <a:srgbClr val="00B0F0"/>
          </a:solidFill>
          <a:ln w="76200">
            <a:solidFill>
              <a:schemeClr val="tx1"/>
            </a:solidFill>
          </a:ln>
        </p:spPr>
        <p:txBody>
          <a:bodyPr wrap="square">
            <a:spAutoFit/>
          </a:bodyPr>
          <a:lstStyle/>
          <a:p>
            <a:pPr lvl="0" algn="ctr"/>
            <a:r>
              <a:rPr lang="ar-SA" sz="3200" b="1" dirty="0">
                <a:solidFill>
                  <a:schemeClr val="accent2">
                    <a:lumMod val="75000"/>
                  </a:schemeClr>
                </a:solidFill>
                <a:latin typeface="Traditional Arabic" pitchFamily="18" charset="-78"/>
                <a:cs typeface="Traditional Arabic" pitchFamily="18" charset="-78"/>
              </a:rPr>
              <a:t>أجِبْ عَنِ الْأَسْئِلَةِ الْآتِيَةِ شَفَهَا </a:t>
            </a:r>
            <a:r>
              <a:rPr lang="ar-SA" sz="3200" b="1" dirty="0" smtClean="0">
                <a:solidFill>
                  <a:schemeClr val="accent2">
                    <a:lumMod val="75000"/>
                  </a:schemeClr>
                </a:solidFill>
                <a:latin typeface="Traditional Arabic" pitchFamily="18" charset="-78"/>
                <a:cs typeface="Traditional Arabic" pitchFamily="18" charset="-78"/>
              </a:rPr>
              <a:t>وَكِتَابَةً</a:t>
            </a:r>
            <a:r>
              <a:rPr lang="ar-SA" sz="3200" b="1" dirty="0">
                <a:solidFill>
                  <a:schemeClr val="accent2">
                    <a:lumMod val="75000"/>
                  </a:schemeClr>
                </a:solidFill>
                <a:latin typeface="Traditional Arabic" pitchFamily="18" charset="-78"/>
                <a:cs typeface="Traditional Arabic" pitchFamily="18" charset="-78"/>
              </a:rPr>
              <a:t> ١.</a:t>
            </a:r>
            <a:r>
              <a:rPr lang="en-US" sz="3200" b="1" dirty="0">
                <a:solidFill>
                  <a:schemeClr val="accent2">
                    <a:lumMod val="75000"/>
                  </a:schemeClr>
                </a:solidFill>
                <a:latin typeface="Traditional Arabic" pitchFamily="18" charset="-78"/>
                <a:cs typeface="Traditional Arabic" pitchFamily="18" charset="-78"/>
              </a:rPr>
              <a:t> </a:t>
            </a:r>
            <a:r>
              <a:rPr lang="en-US" sz="3600" b="1" dirty="0" smtClean="0">
                <a:solidFill>
                  <a:schemeClr val="accent2">
                    <a:lumMod val="75000"/>
                  </a:schemeClr>
                </a:solidFill>
                <a:latin typeface="Traditional Arabic" pitchFamily="18" charset="-78"/>
                <a:cs typeface="Traditional Arabic" pitchFamily="18" charset="-78"/>
              </a:rPr>
              <a:t>  </a:t>
            </a:r>
            <a:endParaRPr lang="en-US" sz="3600" dirty="0">
              <a:solidFill>
                <a:schemeClr val="accent2">
                  <a:lumMod val="75000"/>
                </a:schemeClr>
              </a:solidFill>
              <a:latin typeface="Traditional Arabic" pitchFamily="18" charset="-78"/>
              <a:cs typeface="Traditional Arabic" pitchFamily="18" charset="-78"/>
            </a:endParaRPr>
          </a:p>
        </p:txBody>
      </p:sp>
      <p:sp>
        <p:nvSpPr>
          <p:cNvPr id="6" name="Rectangle 5"/>
          <p:cNvSpPr/>
          <p:nvPr/>
        </p:nvSpPr>
        <p:spPr>
          <a:xfrm>
            <a:off x="2515267" y="1119188"/>
            <a:ext cx="8364790" cy="646331"/>
          </a:xfrm>
          <a:prstGeom prst="rect">
            <a:avLst/>
          </a:prstGeom>
          <a:solidFill>
            <a:srgbClr val="0070C0"/>
          </a:solidFill>
          <a:ln w="76200">
            <a:solidFill>
              <a:schemeClr val="accent2">
                <a:lumMod val="75000"/>
              </a:schemeClr>
            </a:solidFill>
          </a:ln>
        </p:spPr>
        <p:txBody>
          <a:bodyPr wrap="none">
            <a:spAutoFit/>
          </a:bodyPr>
          <a:lstStyle/>
          <a:p>
            <a:r>
              <a:rPr lang="ar-SA" sz="3600" b="1" dirty="0">
                <a:latin typeface="Traditional Arabic" pitchFamily="18" charset="-78"/>
                <a:cs typeface="Traditional Arabic" pitchFamily="18" charset="-78"/>
              </a:rPr>
              <a:t> ١</a:t>
            </a:r>
            <a:r>
              <a:rPr lang="ar-SA" sz="3600" b="1" dirty="0" smtClean="0">
                <a:latin typeface="Traditional Arabic" pitchFamily="18" charset="-78"/>
                <a:cs typeface="Traditional Arabic" pitchFamily="18" charset="-78"/>
              </a:rPr>
              <a:t>. </a:t>
            </a:r>
            <a:r>
              <a:rPr lang="ar-SA" sz="3600" b="1" dirty="0">
                <a:latin typeface="Traditional Arabic" pitchFamily="18" charset="-78"/>
                <a:cs typeface="Traditional Arabic" pitchFamily="18" charset="-78"/>
              </a:rPr>
              <a:t>السَّؤَالُ : مَاذَا تَعْرِفُ عَنْ سَيِّدِنَا عُمَرَ بْنِ الْخَطَّابِ ؓ وَعَبْقَرِيَّتِهِ؟</a:t>
            </a:r>
            <a:endParaRPr lang="en-US" sz="3600" dirty="0">
              <a:latin typeface="Traditional Arabic" pitchFamily="18" charset="-78"/>
              <a:cs typeface="Traditional Arabic" pitchFamily="18" charset="-78"/>
            </a:endParaRPr>
          </a:p>
        </p:txBody>
      </p:sp>
      <p:sp>
        <p:nvSpPr>
          <p:cNvPr id="7" name="Rectangle 6"/>
          <p:cNvSpPr/>
          <p:nvPr/>
        </p:nvSpPr>
        <p:spPr>
          <a:xfrm>
            <a:off x="254219" y="1803619"/>
            <a:ext cx="13491943" cy="707886"/>
          </a:xfrm>
          <a:prstGeom prst="rect">
            <a:avLst/>
          </a:prstGeom>
          <a:solidFill>
            <a:srgbClr val="00B0F0"/>
          </a:solidFill>
          <a:ln w="76200">
            <a:solidFill>
              <a:schemeClr val="accent2"/>
            </a:solidFill>
          </a:ln>
        </p:spPr>
        <p:txBody>
          <a:bodyPr wrap="square">
            <a:spAutoFit/>
          </a:bodyPr>
          <a:lstStyle/>
          <a:p>
            <a:pPr lvl="0"/>
            <a:r>
              <a:rPr lang="en-US" sz="4000" b="1" dirty="0" smtClean="0">
                <a:latin typeface="Traditional Arabic" pitchFamily="18" charset="-78"/>
                <a:cs typeface="Traditional Arabic" pitchFamily="18" charset="-78"/>
              </a:rPr>
              <a:t> </a:t>
            </a:r>
            <a:r>
              <a:rPr lang="ar-SA" sz="3000" b="1" dirty="0" smtClean="0">
                <a:solidFill>
                  <a:srgbClr val="C00000"/>
                </a:solidFill>
                <a:latin typeface="Traditional Arabic" pitchFamily="18" charset="-78"/>
                <a:cs typeface="Traditional Arabic" pitchFamily="18" charset="-78"/>
              </a:rPr>
              <a:t>الْجَوَابُ </a:t>
            </a:r>
            <a:r>
              <a:rPr lang="ar-SA" sz="3000" b="1" dirty="0">
                <a:solidFill>
                  <a:srgbClr val="C00000"/>
                </a:solidFill>
                <a:latin typeface="Traditional Arabic" pitchFamily="18" charset="-78"/>
                <a:cs typeface="Traditional Arabic" pitchFamily="18" charset="-78"/>
              </a:rPr>
              <a:t>: هُوَّ عُمَرُ بْنُ الْخَطَّابِ، ثَانِي خُلَفَاءِ الْإِسْلَامِ وَأَحَدُ الْعَشَرَةِ الْمُبَشِّرَةِ بِالْجَنَّةِ، وَكَانَ مِثَالًا لِلشَّجَاعَةِ وَالشَّهَامَةِ وَالْعَدْلِ </a:t>
            </a:r>
            <a:r>
              <a:rPr lang="ar-SA" sz="3000" b="1" dirty="0" smtClean="0">
                <a:solidFill>
                  <a:srgbClr val="C00000"/>
                </a:solidFill>
                <a:latin typeface="Traditional Arabic" pitchFamily="18" charset="-78"/>
                <a:cs typeface="Traditional Arabic" pitchFamily="18" charset="-78"/>
              </a:rPr>
              <a:t>وَالْإِنْصَافِ</a:t>
            </a:r>
            <a:endParaRPr lang="en-US" sz="3000" b="1" dirty="0">
              <a:solidFill>
                <a:srgbClr val="C00000"/>
              </a:solidFill>
              <a:latin typeface="Traditional Arabic" pitchFamily="18" charset="-78"/>
              <a:cs typeface="Traditional Arabic" pitchFamily="18" charset="-78"/>
            </a:endParaRPr>
          </a:p>
        </p:txBody>
      </p:sp>
      <p:grpSp>
        <p:nvGrpSpPr>
          <p:cNvPr id="23" name="Group 22"/>
          <p:cNvGrpSpPr/>
          <p:nvPr/>
        </p:nvGrpSpPr>
        <p:grpSpPr>
          <a:xfrm>
            <a:off x="233434" y="2701678"/>
            <a:ext cx="13092119" cy="2666999"/>
            <a:chOff x="254219" y="2743201"/>
            <a:chExt cx="13092119" cy="2666999"/>
          </a:xfrm>
        </p:grpSpPr>
        <p:grpSp>
          <p:nvGrpSpPr>
            <p:cNvPr id="8" name="Group 7"/>
            <p:cNvGrpSpPr/>
            <p:nvPr/>
          </p:nvGrpSpPr>
          <p:grpSpPr>
            <a:xfrm>
              <a:off x="254219" y="2743201"/>
              <a:ext cx="6329143" cy="1513578"/>
              <a:chOff x="-529272" y="32743"/>
              <a:chExt cx="3992178" cy="1896932"/>
            </a:xfrm>
          </p:grpSpPr>
          <p:sp>
            <p:nvSpPr>
              <p:cNvPr id="9" name="Round Single Corner Rectangle 8"/>
              <p:cNvSpPr/>
              <p:nvPr/>
            </p:nvSpPr>
            <p:spPr>
              <a:xfrm rot="16200000">
                <a:off x="518352" y="-1014879"/>
                <a:ext cx="1896932" cy="3992176"/>
              </a:xfrm>
              <a:prstGeom prst="round1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ound Single Corner Rectangle 4"/>
              <p:cNvSpPr/>
              <p:nvPr/>
            </p:nvSpPr>
            <p:spPr>
              <a:xfrm>
                <a:off x="-529272" y="32743"/>
                <a:ext cx="3992177" cy="11677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ar-SA" sz="2200" b="1" kern="1200" dirty="0" smtClean="0">
                    <a:latin typeface="Traditional Arabic" pitchFamily="18" charset="-78"/>
                    <a:cs typeface="Traditional Arabic" pitchFamily="18" charset="-78"/>
                  </a:rPr>
                  <a:t>إِ</a:t>
                </a:r>
                <a:r>
                  <a:rPr lang="ar-SA" sz="2800" b="1" kern="1200" dirty="0" smtClean="0">
                    <a:latin typeface="Traditional Arabic" pitchFamily="18" charset="-78"/>
                    <a:cs typeface="Traditional Arabic" pitchFamily="18" charset="-78"/>
                  </a:rPr>
                  <a:t>نَّهُ لَمْ يُهَاجِرُ خَفْيًا، بَلْ لَيْسَ أَسْلِحَتَهُ وَتَحَدَّى الْكُفَّارَ أَنْ يَلْقَوْهُ، فَمَا تَبِعَهُ أَحَدٌ</a:t>
                </a:r>
                <a:r>
                  <a:rPr lang="ar-SA" sz="2200" b="1" kern="1200" dirty="0" smtClean="0">
                    <a:latin typeface="Traditional Arabic" pitchFamily="18" charset="-78"/>
                    <a:cs typeface="Traditional Arabic" pitchFamily="18" charset="-78"/>
                  </a:rPr>
                  <a:t> </a:t>
                </a:r>
                <a:endParaRPr lang="en-US" sz="2200" kern="1200" dirty="0"/>
              </a:p>
            </p:txBody>
          </p:sp>
        </p:grpSp>
        <p:grpSp>
          <p:nvGrpSpPr>
            <p:cNvPr id="11" name="Group 10"/>
            <p:cNvGrpSpPr/>
            <p:nvPr/>
          </p:nvGrpSpPr>
          <p:grpSpPr>
            <a:xfrm>
              <a:off x="7315420" y="2743201"/>
              <a:ext cx="6030918" cy="1361602"/>
              <a:chOff x="3350878" y="109373"/>
              <a:chExt cx="3579125" cy="2157740"/>
            </a:xfrm>
          </p:grpSpPr>
          <p:sp>
            <p:nvSpPr>
              <p:cNvPr id="12" name="Round Single Corner Rectangle 11"/>
              <p:cNvSpPr/>
              <p:nvPr/>
            </p:nvSpPr>
            <p:spPr>
              <a:xfrm>
                <a:off x="3350878" y="109373"/>
                <a:ext cx="3579125" cy="2157740"/>
              </a:xfrm>
              <a:prstGeom prst="round1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ound Single Corner Rectangle 4"/>
              <p:cNvSpPr/>
              <p:nvPr/>
            </p:nvSpPr>
            <p:spPr>
              <a:xfrm>
                <a:off x="3350878" y="109373"/>
                <a:ext cx="3579125" cy="16183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ar-SA" sz="2400" b="1" kern="1200" dirty="0" smtClean="0">
                    <a:latin typeface="Traditional Arabic" pitchFamily="18" charset="-78"/>
                    <a:cs typeface="Traditional Arabic" pitchFamily="18" charset="-78"/>
                  </a:rPr>
                  <a:t>خَرَجَ الْمُسْلِمُونَ لِأَوَّلِ مَرَّةٍ عَلَى قِيَادَتِهِ يُكَبِّرُونَ وَيَهْلِلُونَ حَتَّى طَافُوا بِالْكَعْبَةِ</a:t>
                </a:r>
                <a:endParaRPr lang="en-US" sz="2400" kern="1200" dirty="0"/>
              </a:p>
            </p:txBody>
          </p:sp>
        </p:grpSp>
        <p:grpSp>
          <p:nvGrpSpPr>
            <p:cNvPr id="14" name="Group 13"/>
            <p:cNvGrpSpPr/>
            <p:nvPr/>
          </p:nvGrpSpPr>
          <p:grpSpPr>
            <a:xfrm>
              <a:off x="980165" y="4437095"/>
              <a:ext cx="5600700" cy="895099"/>
              <a:chOff x="8" y="1856110"/>
              <a:chExt cx="3486150" cy="1792933"/>
            </a:xfrm>
          </p:grpSpPr>
          <p:sp>
            <p:nvSpPr>
              <p:cNvPr id="15" name="Round Single Corner Rectangle 14"/>
              <p:cNvSpPr/>
              <p:nvPr/>
            </p:nvSpPr>
            <p:spPr>
              <a:xfrm rot="10800000">
                <a:off x="8" y="1856110"/>
                <a:ext cx="3486150" cy="1792932"/>
              </a:xfrm>
              <a:prstGeom prst="round1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 Single Corner Rectangle 4"/>
              <p:cNvSpPr/>
              <p:nvPr/>
            </p:nvSpPr>
            <p:spPr>
              <a:xfrm rot="21600000">
                <a:off x="8" y="2304344"/>
                <a:ext cx="3486150" cy="13446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ar-SA" sz="2800" b="1" kern="1200" dirty="0" smtClean="0">
                    <a:latin typeface="Traditional Arabic" pitchFamily="18" charset="-78"/>
                    <a:cs typeface="Traditional Arabic" pitchFamily="18" charset="-78"/>
                  </a:rPr>
                  <a:t>بَعْدَ قَبُوْلِ الْإِسْلَامِ كَانَ لَا يَخْشَى إِلَّا اللَّهَ </a:t>
                </a:r>
                <a:endParaRPr lang="en-US" sz="2800" kern="1200" dirty="0"/>
              </a:p>
            </p:txBody>
          </p:sp>
        </p:grpSp>
        <p:grpSp>
          <p:nvGrpSpPr>
            <p:cNvPr id="17" name="Group 16"/>
            <p:cNvGrpSpPr/>
            <p:nvPr/>
          </p:nvGrpSpPr>
          <p:grpSpPr>
            <a:xfrm>
              <a:off x="7315421" y="4500312"/>
              <a:ext cx="5131571" cy="909888"/>
              <a:chOff x="3448325" y="1846508"/>
              <a:chExt cx="3486150" cy="2107977"/>
            </a:xfrm>
          </p:grpSpPr>
          <p:sp>
            <p:nvSpPr>
              <p:cNvPr id="18" name="Round Single Corner Rectangle 17"/>
              <p:cNvSpPr/>
              <p:nvPr/>
            </p:nvSpPr>
            <p:spPr>
              <a:xfrm rot="5400000">
                <a:off x="4238887" y="1055946"/>
                <a:ext cx="1905026" cy="3486150"/>
              </a:xfrm>
              <a:prstGeom prst="round1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dirty="0" smtClean="0"/>
                  <a:t> </a:t>
                </a:r>
                <a:endParaRPr lang="en-US" dirty="0"/>
              </a:p>
            </p:txBody>
          </p:sp>
          <p:sp>
            <p:nvSpPr>
              <p:cNvPr id="19" name="Round Single Corner Rectangle 4"/>
              <p:cNvSpPr/>
              <p:nvPr/>
            </p:nvSpPr>
            <p:spPr>
              <a:xfrm>
                <a:off x="3448325" y="2525717"/>
                <a:ext cx="3486150" cy="1428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ar-SA" sz="2800" kern="1200" dirty="0" smtClean="0">
                    <a:latin typeface="Traditional Arabic" pitchFamily="18" charset="-78"/>
                    <a:cs typeface="Traditional Arabic" pitchFamily="18" charset="-78"/>
                  </a:rPr>
                  <a:t>قَبْلَ</a:t>
                </a:r>
                <a:r>
                  <a:rPr lang="ar-SA" sz="2800" b="1" kern="1200" dirty="0" smtClean="0">
                    <a:latin typeface="Traditional Arabic" pitchFamily="18" charset="-78"/>
                    <a:cs typeface="Traditional Arabic" pitchFamily="18" charset="-78"/>
                  </a:rPr>
                  <a:t> قَبُوْلِ الْإِسْلَامِ قَرَّرَ قَتْلَ مُحَمَّدٍ ﷺ </a:t>
                </a:r>
                <a:endParaRPr lang="en-US" sz="2800" kern="1200" dirty="0"/>
              </a:p>
            </p:txBody>
          </p:sp>
        </p:grpSp>
        <p:grpSp>
          <p:nvGrpSpPr>
            <p:cNvPr id="20" name="Group 19"/>
            <p:cNvGrpSpPr/>
            <p:nvPr/>
          </p:nvGrpSpPr>
          <p:grpSpPr>
            <a:xfrm>
              <a:off x="6100031" y="3764403"/>
              <a:ext cx="1905006" cy="995059"/>
              <a:chOff x="2305045" y="1371602"/>
              <a:chExt cx="1905006" cy="995059"/>
            </a:xfrm>
          </p:grpSpPr>
          <p:sp>
            <p:nvSpPr>
              <p:cNvPr id="21" name="Rounded Rectangle 20"/>
              <p:cNvSpPr/>
              <p:nvPr/>
            </p:nvSpPr>
            <p:spPr>
              <a:xfrm>
                <a:off x="2305045" y="1371602"/>
                <a:ext cx="1905006" cy="995059"/>
              </a:xfrm>
              <a:prstGeom prst="roundRect">
                <a:avLst/>
              </a:prstGeom>
              <a:blipFill rotWithShape="0">
                <a:blip r:embed="rId2"/>
                <a:stretch>
                  <a:fillRect/>
                </a:stretch>
              </a:blipFill>
            </p:spPr>
            <p:style>
              <a:lnRef idx="2">
                <a:schemeClr val="lt1">
                  <a:hueOff val="0"/>
                  <a:satOff val="0"/>
                  <a:lumOff val="0"/>
                  <a:alphaOff val="0"/>
                </a:schemeClr>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22" name="Rounded Rectangle 4"/>
              <p:cNvSpPr/>
              <p:nvPr/>
            </p:nvSpPr>
            <p:spPr>
              <a:xfrm>
                <a:off x="2353620" y="1420177"/>
                <a:ext cx="1807856" cy="8979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US" sz="2400" kern="1200" dirty="0"/>
              </a:p>
            </p:txBody>
          </p:sp>
        </p:grpSp>
      </p:grpSp>
      <p:sp>
        <p:nvSpPr>
          <p:cNvPr id="24" name="Rectangle 23"/>
          <p:cNvSpPr/>
          <p:nvPr/>
        </p:nvSpPr>
        <p:spPr>
          <a:xfrm>
            <a:off x="4297362" y="5368677"/>
            <a:ext cx="6979796" cy="584775"/>
          </a:xfrm>
          <a:prstGeom prst="rect">
            <a:avLst/>
          </a:prstGeom>
          <a:solidFill>
            <a:srgbClr val="00B0F0"/>
          </a:solidFill>
          <a:ln w="76200">
            <a:solidFill>
              <a:schemeClr val="accent2">
                <a:lumMod val="75000"/>
              </a:schemeClr>
            </a:solidFill>
          </a:ln>
        </p:spPr>
        <p:txBody>
          <a:bodyPr wrap="none">
            <a:spAutoFit/>
          </a:bodyPr>
          <a:lstStyle/>
          <a:p>
            <a:pPr lvl="0" rtl="1"/>
            <a:r>
              <a:rPr lang="ar-SA" sz="3200" b="1" dirty="0">
                <a:solidFill>
                  <a:srgbClr val="C00000"/>
                </a:solidFill>
                <a:latin typeface="Traditional Arabic" pitchFamily="18" charset="-78"/>
                <a:cs typeface="Traditional Arabic" pitchFamily="18" charset="-78"/>
              </a:rPr>
              <a:t>٢. السَّؤَالُ : لِمَاذَا أَرَادَ عُمَرُ الْفَارُوْقِ أَنْ يَقْتُلَ نَبِيِّنَا مُحَمَّدًا ﷺ؟</a:t>
            </a:r>
            <a:endParaRPr lang="en-US" sz="3200" dirty="0">
              <a:solidFill>
                <a:srgbClr val="C00000"/>
              </a:solidFill>
              <a:latin typeface="Traditional Arabic" pitchFamily="18" charset="-78"/>
              <a:cs typeface="Traditional Arabic" pitchFamily="18" charset="-78"/>
            </a:endParaRPr>
          </a:p>
        </p:txBody>
      </p:sp>
      <p:sp>
        <p:nvSpPr>
          <p:cNvPr id="25" name="Rectangle 24"/>
          <p:cNvSpPr/>
          <p:nvPr/>
        </p:nvSpPr>
        <p:spPr>
          <a:xfrm>
            <a:off x="673629" y="6096000"/>
            <a:ext cx="12573000" cy="1077218"/>
          </a:xfrm>
          <a:prstGeom prst="rect">
            <a:avLst/>
          </a:prstGeom>
          <a:solidFill>
            <a:srgbClr val="0070C0"/>
          </a:solidFill>
          <a:ln w="76200">
            <a:solidFill>
              <a:schemeClr val="accent3">
                <a:lumMod val="75000"/>
              </a:schemeClr>
            </a:solidFill>
          </a:ln>
        </p:spPr>
        <p:txBody>
          <a:bodyPr wrap="square">
            <a:spAutoFit/>
          </a:bodyPr>
          <a:lstStyle/>
          <a:p>
            <a:pPr lvl="0" algn="r"/>
            <a:r>
              <a:rPr lang="ar-SA" sz="3200" b="1" dirty="0">
                <a:latin typeface="Traditional Arabic" pitchFamily="18" charset="-78"/>
                <a:cs typeface="Traditional Arabic" pitchFamily="18" charset="-78"/>
              </a:rPr>
              <a:t>الْجَوَابُ : اجْتَمَعَ كُفَّارُ مَكَّةَ بِدَارِ النَّدْوَةِ لِلْمُشَاوَرَةِ فِي دِفَاعِ مُحَمَّدٍ وَدَعْوَتِهِ، فَأَشَارَ الْبَعْضُ بِسِفْيَ وَأَشَارَ الْبَعْضُ بِقَتْلِهِ، وَحَضَرَ فِيهَا الشَّيْطَانُ بِصُورَةِ شَيْخٍ نَجْدِي وَأَيَّدَ رَأَى الْقَتْلِ، فَقَامَ عُمَرُ بِتَنْفِيذِ الرَّأْيِ الْمَذْكُورِ وَخَرَجَ لِقَتْلِهِ ﷺ</a:t>
            </a:r>
            <a:r>
              <a:rPr lang="en-US" sz="3200" b="1" dirty="0">
                <a:solidFill>
                  <a:srgbClr val="C00000"/>
                </a:solidFill>
                <a:latin typeface="Traditional Arabic" pitchFamily="18" charset="-78"/>
                <a:cs typeface="Traditional Arabic" pitchFamily="18" charset="-78"/>
              </a:rPr>
              <a:t>.</a:t>
            </a:r>
            <a:endParaRPr lang="en-US" sz="3200" dirty="0">
              <a:solidFill>
                <a:srgbClr val="C00000"/>
              </a:solidFill>
              <a:latin typeface="Traditional Arabic" pitchFamily="18" charset="-78"/>
              <a:cs typeface="Traditional Arabic" pitchFamily="18" charset="-78"/>
            </a:endParaRPr>
          </a:p>
        </p:txBody>
      </p:sp>
      <p:sp>
        <p:nvSpPr>
          <p:cNvPr id="26" name="Rectangle 25"/>
          <p:cNvSpPr/>
          <p:nvPr/>
        </p:nvSpPr>
        <p:spPr>
          <a:xfrm>
            <a:off x="403414" y="7371546"/>
            <a:ext cx="1047664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90407252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24"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solidFill>
            <a:schemeClr val="accent1">
              <a:lumMod val="40000"/>
              <a:lumOff val="60000"/>
            </a:schemeClr>
          </a:solid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Rectangle 4"/>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6" name="Rectangle 5"/>
          <p:cNvSpPr/>
          <p:nvPr/>
        </p:nvSpPr>
        <p:spPr>
          <a:xfrm>
            <a:off x="3754885" y="381000"/>
            <a:ext cx="6454011" cy="584775"/>
          </a:xfrm>
          <a:prstGeom prst="rect">
            <a:avLst/>
          </a:prstGeom>
          <a:solidFill>
            <a:srgbClr val="00B0F0"/>
          </a:solidFill>
          <a:ln w="76200">
            <a:solidFill>
              <a:schemeClr val="accent2">
                <a:lumMod val="75000"/>
              </a:schemeClr>
            </a:solidFill>
          </a:ln>
        </p:spPr>
        <p:txBody>
          <a:bodyPr wrap="none">
            <a:spAutoFit/>
          </a:bodyPr>
          <a:lstStyle/>
          <a:p>
            <a:pPr lvl="0"/>
            <a:r>
              <a:rPr lang="ar-SA" sz="3200" b="1" dirty="0">
                <a:solidFill>
                  <a:srgbClr val="C00000"/>
                </a:solidFill>
                <a:latin typeface="Traditional Arabic" pitchFamily="18" charset="-78"/>
                <a:cs typeface="Traditional Arabic" pitchFamily="18" charset="-78"/>
              </a:rPr>
              <a:t>السؤال (٣): مَا اسْمُ أُخْتِ عُمَرَ بْنِ الْخَطَّابِ ﷺ وَزَوْجِهَا؟</a:t>
            </a:r>
            <a:endParaRPr lang="en-US" sz="3200" dirty="0">
              <a:solidFill>
                <a:srgbClr val="C00000"/>
              </a:solidFill>
              <a:latin typeface="Traditional Arabic" pitchFamily="18" charset="-78"/>
              <a:cs typeface="Traditional Arabic" pitchFamily="18" charset="-78"/>
            </a:endParaRPr>
          </a:p>
        </p:txBody>
      </p:sp>
      <p:sp>
        <p:nvSpPr>
          <p:cNvPr id="8" name="Rectangle 7"/>
          <p:cNvSpPr/>
          <p:nvPr/>
        </p:nvSpPr>
        <p:spPr>
          <a:xfrm>
            <a:off x="3078162" y="1091625"/>
            <a:ext cx="7924800" cy="584775"/>
          </a:xfrm>
          <a:prstGeom prst="rect">
            <a:avLst/>
          </a:prstGeom>
          <a:solidFill>
            <a:srgbClr val="FFFF00"/>
          </a:solidFill>
          <a:ln w="76200">
            <a:solidFill>
              <a:srgbClr val="7030A0"/>
            </a:solidFill>
          </a:ln>
        </p:spPr>
        <p:txBody>
          <a:bodyPr wrap="square">
            <a:spAutoFit/>
          </a:bodyPr>
          <a:lstStyle/>
          <a:p>
            <a:r>
              <a:rPr lang="ar-SA" sz="3200" b="1" dirty="0">
                <a:solidFill>
                  <a:srgbClr val="0070C0"/>
                </a:solidFill>
                <a:latin typeface="Traditional Arabic" pitchFamily="18" charset="-78"/>
                <a:cs typeface="Traditional Arabic" pitchFamily="18" charset="-78"/>
              </a:rPr>
              <a:t>الجواب:</a:t>
            </a:r>
            <a:r>
              <a:rPr lang="ar-SA" sz="3200" dirty="0">
                <a:solidFill>
                  <a:srgbClr val="0070C0"/>
                </a:solidFill>
                <a:latin typeface="Traditional Arabic" pitchFamily="18" charset="-78"/>
                <a:cs typeface="Traditional Arabic" pitchFamily="18" charset="-78"/>
              </a:rPr>
              <a:t> اسْمُ أُخْتِ عُمَرَ بْنِ الْخَطَّابِ قَاطِمَةُ، وَاسْمُ زَوْجِهَا سَعِيدُ بْنُ زَيْدٍ.</a:t>
            </a:r>
            <a:endParaRPr lang="en-US" sz="3200" dirty="0">
              <a:solidFill>
                <a:srgbClr val="0070C0"/>
              </a:solidFill>
              <a:latin typeface="Traditional Arabic" pitchFamily="18" charset="-78"/>
              <a:cs typeface="Traditional Arabic" pitchFamily="18" charset="-78"/>
            </a:endParaRPr>
          </a:p>
        </p:txBody>
      </p:sp>
      <p:sp>
        <p:nvSpPr>
          <p:cNvPr id="9" name="Rectangle 8"/>
          <p:cNvSpPr/>
          <p:nvPr/>
        </p:nvSpPr>
        <p:spPr>
          <a:xfrm>
            <a:off x="2934148" y="1777425"/>
            <a:ext cx="7274748" cy="584775"/>
          </a:xfrm>
          <a:prstGeom prst="rect">
            <a:avLst/>
          </a:prstGeom>
          <a:solidFill>
            <a:srgbClr val="00B050"/>
          </a:solidFill>
          <a:ln w="76200">
            <a:solidFill>
              <a:srgbClr val="C00000"/>
            </a:solidFill>
          </a:ln>
        </p:spPr>
        <p:txBody>
          <a:bodyPr wrap="none">
            <a:spAutoFit/>
          </a:bodyPr>
          <a:lstStyle/>
          <a:p>
            <a:r>
              <a:rPr lang="ar-SA" sz="3200" b="1" dirty="0">
                <a:latin typeface="Traditional Arabic" pitchFamily="18" charset="-78"/>
                <a:cs typeface="Traditional Arabic" pitchFamily="18" charset="-78"/>
              </a:rPr>
              <a:t>السُّؤَالُ </a:t>
            </a:r>
            <a:r>
              <a:rPr lang="ar-SA" sz="3200" b="1" dirty="0" smtClean="0">
                <a:latin typeface="Traditional Arabic" pitchFamily="18" charset="-78"/>
                <a:cs typeface="Traditional Arabic" pitchFamily="18" charset="-78"/>
              </a:rPr>
              <a:t>٤:</a:t>
            </a:r>
            <a:r>
              <a:rPr lang="ar-SA" sz="3200" dirty="0" smtClean="0">
                <a:latin typeface="Traditional Arabic" pitchFamily="18" charset="-78"/>
                <a:cs typeface="Traditional Arabic" pitchFamily="18" charset="-78"/>
              </a:rPr>
              <a:t> </a:t>
            </a:r>
            <a:r>
              <a:rPr lang="ar-SA" sz="3200" dirty="0">
                <a:latin typeface="Traditional Arabic" pitchFamily="18" charset="-78"/>
                <a:cs typeface="Traditional Arabic" pitchFamily="18" charset="-78"/>
              </a:rPr>
              <a:t>أَيْنَ كَانَ يَمْكُثُ رَسُولُ اللَّهِ ﷺ حِينَ كَانَ عُمَرُ ذَاهِبًا إِلَيْهِ</a:t>
            </a:r>
            <a:r>
              <a:rPr lang="ar-SA" dirty="0"/>
              <a:t>؟</a:t>
            </a:r>
            <a:endParaRPr lang="en-US" dirty="0"/>
          </a:p>
        </p:txBody>
      </p:sp>
      <p:sp>
        <p:nvSpPr>
          <p:cNvPr id="11" name="Rectangle 10"/>
          <p:cNvSpPr/>
          <p:nvPr/>
        </p:nvSpPr>
        <p:spPr>
          <a:xfrm>
            <a:off x="1782762" y="2463225"/>
            <a:ext cx="10105415" cy="584775"/>
          </a:xfrm>
          <a:prstGeom prst="rect">
            <a:avLst/>
          </a:prstGeom>
          <a:solidFill>
            <a:srgbClr val="FFC000"/>
          </a:solidFill>
          <a:ln w="76200">
            <a:solidFill>
              <a:srgbClr val="0070C0"/>
            </a:solidFill>
          </a:ln>
        </p:spPr>
        <p:txBody>
          <a:bodyPr wrap="square">
            <a:spAutoFit/>
          </a:bodyPr>
          <a:lstStyle/>
          <a:p>
            <a:r>
              <a:rPr lang="ar-SA" sz="3200" b="1" dirty="0">
                <a:solidFill>
                  <a:srgbClr val="0070C0"/>
                </a:solidFill>
                <a:latin typeface="Traditional Arabic" pitchFamily="18" charset="-78"/>
                <a:cs typeface="Traditional Arabic" pitchFamily="18" charset="-78"/>
              </a:rPr>
              <a:t>الْجَوَابُ:</a:t>
            </a:r>
            <a:r>
              <a:rPr lang="ar-SA" sz="3200" dirty="0">
                <a:solidFill>
                  <a:srgbClr val="0070C0"/>
                </a:solidFill>
                <a:latin typeface="Traditional Arabic" pitchFamily="18" charset="-78"/>
                <a:cs typeface="Traditional Arabic" pitchFamily="18" charset="-78"/>
              </a:rPr>
              <a:t> عِنْدَمَا ذَهَبَ عُمَرُ بْنُ الْخَطَّابِ إِلَى رَسُولِ اللَّهِ ﷺ، كَانَ الرَّسُولُ ﷺيَمْكُثُ فِي دَارِ الْأَرْقَمِ</a:t>
            </a:r>
            <a:endParaRPr lang="en-US" sz="3200" dirty="0">
              <a:solidFill>
                <a:srgbClr val="0070C0"/>
              </a:solidFill>
              <a:latin typeface="Traditional Arabic" pitchFamily="18" charset="-78"/>
              <a:cs typeface="Traditional Arabic" pitchFamily="18" charset="-78"/>
            </a:endParaRPr>
          </a:p>
        </p:txBody>
      </p:sp>
      <p:sp>
        <p:nvSpPr>
          <p:cNvPr id="12" name="Rectangle 11"/>
          <p:cNvSpPr/>
          <p:nvPr/>
        </p:nvSpPr>
        <p:spPr>
          <a:xfrm>
            <a:off x="4329815" y="3180546"/>
            <a:ext cx="5011308" cy="477054"/>
          </a:xfrm>
          <a:prstGeom prst="rect">
            <a:avLst/>
          </a:prstGeom>
          <a:solidFill>
            <a:srgbClr val="FF0000"/>
          </a:solidFill>
          <a:ln w="76200">
            <a:solidFill>
              <a:srgbClr val="00B050"/>
            </a:solidFill>
          </a:ln>
        </p:spPr>
        <p:txBody>
          <a:bodyPr wrap="none">
            <a:spAutoFit/>
          </a:bodyPr>
          <a:lstStyle/>
          <a:p>
            <a:pPr lvl="0"/>
            <a:r>
              <a:rPr lang="ar-SA" b="1" dirty="0">
                <a:solidFill>
                  <a:srgbClr val="FFFF00"/>
                </a:solidFill>
                <a:latin typeface="Traditional Arabic" pitchFamily="18" charset="-78"/>
                <a:cs typeface="Traditional Arabic" pitchFamily="18" charset="-78"/>
              </a:rPr>
              <a:t>السؤال (٥): مَاذَا فَعَلَ عُمَرُ الْفَارُوقُ بَعْدَ قَبُولِ الْإِسْلَامِ؟</a:t>
            </a:r>
            <a:endParaRPr lang="en-US" dirty="0">
              <a:solidFill>
                <a:srgbClr val="FFFF00"/>
              </a:solidFill>
              <a:latin typeface="Traditional Arabic" pitchFamily="18" charset="-78"/>
              <a:cs typeface="Traditional Arabic" pitchFamily="18" charset="-78"/>
            </a:endParaRPr>
          </a:p>
        </p:txBody>
      </p:sp>
      <p:sp>
        <p:nvSpPr>
          <p:cNvPr id="13" name="Rectangle 12"/>
          <p:cNvSpPr/>
          <p:nvPr/>
        </p:nvSpPr>
        <p:spPr>
          <a:xfrm>
            <a:off x="790259" y="3799582"/>
            <a:ext cx="12420600" cy="1077218"/>
          </a:xfrm>
          <a:prstGeom prst="rect">
            <a:avLst/>
          </a:prstGeom>
          <a:solidFill>
            <a:schemeClr val="bg2"/>
          </a:solidFill>
          <a:ln w="76200">
            <a:solidFill>
              <a:schemeClr val="accent6">
                <a:lumMod val="75000"/>
              </a:schemeClr>
            </a:solidFill>
            <a:prstDash val="solid"/>
          </a:ln>
        </p:spPr>
        <p:txBody>
          <a:bodyPr wrap="square">
            <a:spAutoFit/>
          </a:bodyPr>
          <a:lstStyle/>
          <a:p>
            <a:pPr algn="r"/>
            <a:r>
              <a:rPr lang="ar-SA" sz="3200" b="1" dirty="0">
                <a:solidFill>
                  <a:srgbClr val="FF0000"/>
                </a:solidFill>
                <a:latin typeface="Traditional Arabic" pitchFamily="18" charset="-78"/>
                <a:cs typeface="Traditional Arabic" pitchFamily="18" charset="-78"/>
              </a:rPr>
              <a:t>الجواب:</a:t>
            </a:r>
            <a:r>
              <a:rPr lang="ar-SA" sz="3200" dirty="0">
                <a:solidFill>
                  <a:srgbClr val="FF0000"/>
                </a:solidFill>
                <a:latin typeface="Traditional Arabic" pitchFamily="18" charset="-78"/>
                <a:cs typeface="Traditional Arabic" pitchFamily="18" charset="-78"/>
              </a:rPr>
              <a:t> بَعْدَ قَبُولِ الْإِسْلَامِ اسْتَأْذَنَ عُمَرُ الرَّسُولَ ﷺ فِي الْخُرُوجِ وَالطَّوَافِ بِالْبَيْتِ عَلَنًا. فَلَمَّا أَذِنَ الرَّسُولُ خَرَجَ عُمَرُ مَعَ الْمُسْلِمِينَ وَطَافَ بِالْبَيْتِ.</a:t>
            </a:r>
            <a:endParaRPr lang="en-US" sz="3200" dirty="0">
              <a:solidFill>
                <a:srgbClr val="FF0000"/>
              </a:solidFill>
              <a:latin typeface="Traditional Arabic" pitchFamily="18" charset="-78"/>
              <a:cs typeface="Traditional Arabic" pitchFamily="18" charset="-78"/>
            </a:endParaRPr>
          </a:p>
        </p:txBody>
      </p:sp>
      <p:sp>
        <p:nvSpPr>
          <p:cNvPr id="14" name="Rectangle 13"/>
          <p:cNvSpPr/>
          <p:nvPr/>
        </p:nvSpPr>
        <p:spPr>
          <a:xfrm>
            <a:off x="3633219" y="5029200"/>
            <a:ext cx="6814686" cy="584775"/>
          </a:xfrm>
          <a:prstGeom prst="rect">
            <a:avLst/>
          </a:prstGeom>
          <a:solidFill>
            <a:srgbClr val="FFFF00"/>
          </a:solidFill>
          <a:ln w="76200">
            <a:solidFill>
              <a:srgbClr val="7030A0"/>
            </a:solidFill>
          </a:ln>
        </p:spPr>
        <p:txBody>
          <a:bodyPr wrap="none">
            <a:spAutoFit/>
          </a:bodyPr>
          <a:lstStyle/>
          <a:p>
            <a:r>
              <a:rPr lang="ar-SA" sz="3200" dirty="0">
                <a:solidFill>
                  <a:srgbClr val="002060"/>
                </a:solidFill>
                <a:latin typeface="Traditional Arabic" pitchFamily="18" charset="-78"/>
                <a:cs typeface="Traditional Arabic" pitchFamily="18" charset="-78"/>
              </a:rPr>
              <a:t>السؤال (٦): كَيْفَ هَاجَرَ عُمَرُ الْفَارُوقُ ﷺ إِلَى الْمَدِينَةِ الْمُنَوَّرَةِ؟</a:t>
            </a:r>
            <a:endParaRPr lang="en-US" sz="3200" dirty="0">
              <a:solidFill>
                <a:srgbClr val="002060"/>
              </a:solidFill>
              <a:latin typeface="Traditional Arabic" pitchFamily="18" charset="-78"/>
              <a:cs typeface="Traditional Arabic" pitchFamily="18" charset="-78"/>
            </a:endParaRPr>
          </a:p>
        </p:txBody>
      </p:sp>
      <p:sp>
        <p:nvSpPr>
          <p:cNvPr id="15" name="Rectangle 14"/>
          <p:cNvSpPr/>
          <p:nvPr/>
        </p:nvSpPr>
        <p:spPr>
          <a:xfrm>
            <a:off x="431747" y="5780782"/>
            <a:ext cx="12807444" cy="1077218"/>
          </a:xfrm>
          <a:prstGeom prst="rect">
            <a:avLst/>
          </a:prstGeom>
          <a:solidFill>
            <a:srgbClr val="FFC000"/>
          </a:solidFill>
          <a:ln w="76200">
            <a:solidFill>
              <a:schemeClr val="tx1"/>
            </a:solidFill>
          </a:ln>
        </p:spPr>
        <p:txBody>
          <a:bodyPr wrap="square">
            <a:spAutoFit/>
          </a:bodyPr>
          <a:lstStyle/>
          <a:p>
            <a:r>
              <a:rPr lang="ar-SA" sz="3200" b="1" dirty="0">
                <a:latin typeface="Traditional Arabic" pitchFamily="18" charset="-78"/>
                <a:cs typeface="Traditional Arabic" pitchFamily="18" charset="-78"/>
              </a:rPr>
              <a:t>الْجَوَابُ: خَرَجَ عُمَرُ بِنِيَّةِ الْهِجْرَةِ لَابِسًا السَّيْفَ وَوَاضِعًا الْقَوْسَ عَلَى كَتِفِهِ وَحَامِلًا أَسْهُمَهَا، فَتَقَدَّمَ إِلَى الْكَعْبَةِ وَطَافَ بِهَا، وَصَلَّى فِي مَقَامِ إِبْرَاهِيمَ، ثُمَّ تَحَدَّى الْكُفَّارَ أَنْ يَلْقَوْهُ، ثُمَّ هَاجَرَ إِلَى الْمَدِينَة</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64897539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0" y="91440"/>
            <a:ext cx="13963782" cy="7955280"/>
            <a:chOff x="122833" y="109182"/>
            <a:chExt cx="11928142" cy="6646460"/>
          </a:xfrm>
          <a:noFill/>
          <a:effectLst>
            <a:glow rad="63500">
              <a:schemeClr val="accent3">
                <a:satMod val="175000"/>
                <a:alpha val="40000"/>
              </a:schemeClr>
            </a:glow>
          </a:effectLst>
        </p:grpSpPr>
        <p:sp>
          <p:nvSpPr>
            <p:cNvPr id="3" name="Rectangle 2"/>
            <p:cNvSpPr/>
            <p:nvPr/>
          </p:nvSpPr>
          <p:spPr>
            <a:xfrm>
              <a:off x="122833" y="109182"/>
              <a:ext cx="11928142" cy="6646460"/>
            </a:xfrm>
            <a:prstGeom prst="rect">
              <a:avLst/>
            </a:prstGeom>
            <a:grpFill/>
            <a:ln w="228600" cmpd="thickThin">
              <a:solidFill>
                <a:schemeClr val="accent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05771" y="307160"/>
              <a:ext cx="11525088" cy="6250502"/>
            </a:xfrm>
            <a:prstGeom prst="rect">
              <a:avLst/>
            </a:prstGeom>
            <a:grpFill/>
            <a:ln w="38100" cmpd="thickThin">
              <a:solidFill>
                <a:schemeClr val="accent5"/>
              </a:solidFill>
            </a:ln>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p:cNvSpPr/>
          <p:nvPr/>
        </p:nvSpPr>
        <p:spPr>
          <a:xfrm>
            <a:off x="403414" y="7371546"/>
            <a:ext cx="11713363" cy="477054"/>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grpSp>
        <p:nvGrpSpPr>
          <p:cNvPr id="7" name="Group 6"/>
          <p:cNvGrpSpPr/>
          <p:nvPr/>
        </p:nvGrpSpPr>
        <p:grpSpPr>
          <a:xfrm>
            <a:off x="145111" y="233395"/>
            <a:ext cx="13982694" cy="2205005"/>
            <a:chOff x="145111" y="-1"/>
            <a:chExt cx="13982694" cy="2205005"/>
          </a:xfrm>
        </p:grpSpPr>
        <p:pic>
          <p:nvPicPr>
            <p:cNvPr id="8" name="Picture 7">
              <a:extLst>
                <a:ext uri="{FF2B5EF4-FFF2-40B4-BE49-F238E27FC236}">
                  <a16:creationId xmlns="" xmlns:a16="http://schemas.microsoft.com/office/drawing/2014/main" id="{7FA48F06-FF9A-01B7-C775-9800B6A9FF12}"/>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938" b="100000" l="4128" r="99587"/>
                      </a14:imgEffect>
                    </a14:imgLayer>
                  </a14:imgProps>
                </a:ext>
                <a:ext uri="{28A0092B-C50C-407E-A947-70E740481C1C}">
                  <a14:useLocalDpi xmlns:a14="http://schemas.microsoft.com/office/drawing/2010/main"/>
                </a:ext>
              </a:extLst>
            </a:blip>
            <a:stretch>
              <a:fillRect/>
            </a:stretch>
          </p:blipFill>
          <p:spPr>
            <a:xfrm>
              <a:off x="145111" y="-1"/>
              <a:ext cx="3923651" cy="2205005"/>
            </a:xfrm>
            <a:prstGeom prst="rect">
              <a:avLst/>
            </a:prstGeom>
          </p:spPr>
        </p:pic>
        <p:sp>
          <p:nvSpPr>
            <p:cNvPr id="9" name="Rectangle 8"/>
            <p:cNvSpPr/>
            <p:nvPr/>
          </p:nvSpPr>
          <p:spPr>
            <a:xfrm>
              <a:off x="5592762" y="61501"/>
              <a:ext cx="2911374" cy="923330"/>
            </a:xfrm>
            <a:prstGeom prst="rect">
              <a:avLst/>
            </a:prstGeom>
            <a:solidFill>
              <a:srgbClr val="FFC000"/>
            </a:solidFill>
            <a:ln w="76200">
              <a:solidFill>
                <a:srgbClr val="0070C0"/>
              </a:solidFill>
            </a:ln>
          </p:spPr>
          <p:txBody>
            <a:bodyPr wrap="none">
              <a:spAutoFit/>
            </a:bodyPr>
            <a:lstStyle/>
            <a:p>
              <a:r>
                <a:rPr lang="ar-SA" dirty="0"/>
                <a:t>ا</a:t>
              </a:r>
              <a:r>
                <a:rPr lang="ar-SA" sz="5400" dirty="0">
                  <a:latin typeface="Traditional Arabic" pitchFamily="18" charset="-78"/>
                  <a:cs typeface="Traditional Arabic" pitchFamily="18" charset="-78"/>
                </a:rPr>
                <a:t>لعمل الانفرادي</a:t>
              </a:r>
              <a:endParaRPr lang="en-US" sz="5400" dirty="0">
                <a:latin typeface="Traditional Arabic" pitchFamily="18" charset="-78"/>
                <a:cs typeface="Traditional Arabic" pitchFamily="18" charset="-78"/>
              </a:endParaRPr>
            </a:p>
          </p:txBody>
        </p:sp>
        <p:pic>
          <p:nvPicPr>
            <p:cNvPr id="10" name="Picture 9">
              <a:extLst>
                <a:ext uri="{FF2B5EF4-FFF2-40B4-BE49-F238E27FC236}">
                  <a16:creationId xmlns="" xmlns:a16="http://schemas.microsoft.com/office/drawing/2014/main" id="{7FA48F06-FF9A-01B7-C775-9800B6A9FF12}"/>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938" b="100000" l="4128" r="99587"/>
                      </a14:imgEffect>
                    </a14:imgLayer>
                  </a14:imgProps>
                </a:ext>
                <a:ext uri="{28A0092B-C50C-407E-A947-70E740481C1C}">
                  <a14:useLocalDpi xmlns:a14="http://schemas.microsoft.com/office/drawing/2010/main"/>
                </a:ext>
              </a:extLst>
            </a:blip>
            <a:stretch>
              <a:fillRect/>
            </a:stretch>
          </p:blipFill>
          <p:spPr>
            <a:xfrm flipH="1">
              <a:off x="10164760" y="0"/>
              <a:ext cx="3963045" cy="2205004"/>
            </a:xfrm>
            <a:prstGeom prst="rect">
              <a:avLst/>
            </a:prstGeom>
          </p:spPr>
        </p:pic>
      </p:grpSp>
      <p:grpSp>
        <p:nvGrpSpPr>
          <p:cNvPr id="11" name="Group 10"/>
          <p:cNvGrpSpPr/>
          <p:nvPr/>
        </p:nvGrpSpPr>
        <p:grpSpPr>
          <a:xfrm>
            <a:off x="4082595" y="2205005"/>
            <a:ext cx="5224021" cy="4531186"/>
            <a:chOff x="4088472" y="2262841"/>
            <a:chExt cx="5224021" cy="4531186"/>
          </a:xfrm>
        </p:grpSpPr>
        <p:sp>
          <p:nvSpPr>
            <p:cNvPr id="12" name="Oval 11"/>
            <p:cNvSpPr/>
            <p:nvPr/>
          </p:nvSpPr>
          <p:spPr>
            <a:xfrm>
              <a:off x="5440362" y="3652805"/>
              <a:ext cx="2438400" cy="1828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6600" dirty="0" smtClean="0">
                  <a:latin typeface="Traditional Arabic" pitchFamily="18" charset="-78"/>
                  <a:cs typeface="Traditional Arabic" pitchFamily="18" charset="-78"/>
                </a:rPr>
                <a:t>عَبْقَرِيَّةُ</a:t>
              </a:r>
              <a:endParaRPr lang="en-US" sz="6600" dirty="0"/>
            </a:p>
          </p:txBody>
        </p:sp>
        <p:sp>
          <p:nvSpPr>
            <p:cNvPr id="13" name="Down Arrow 12"/>
            <p:cNvSpPr/>
            <p:nvPr/>
          </p:nvSpPr>
          <p:spPr>
            <a:xfrm rot="9934529" flipH="1">
              <a:off x="6107117" y="2262841"/>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rot="12406735" flipH="1">
              <a:off x="7271877" y="2429211"/>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rot="13906590" flipH="1">
              <a:off x="8077508" y="3093949"/>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rot="16033696" flipH="1">
              <a:off x="8433785" y="4118300"/>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17438630" flipH="1">
              <a:off x="7989880" y="5182131"/>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20581808" flipH="1">
              <a:off x="6813797" y="5646210"/>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954730" flipH="1">
              <a:off x="5586028" y="5643813"/>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3822275" flipH="1">
              <a:off x="4486014" y="4934911"/>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p:cNvSpPr/>
            <p:nvPr/>
          </p:nvSpPr>
          <p:spPr>
            <a:xfrm rot="5830265" flipH="1">
              <a:off x="4357581" y="3795565"/>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rot="8777392" flipH="1">
              <a:off x="4929647" y="2624873"/>
              <a:ext cx="609600" cy="1147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0882001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Presentation2</Template>
  <TotalTime>132</TotalTime>
  <Words>1240</Words>
  <Application>Microsoft Office PowerPoint</Application>
  <PresentationFormat>Custom</PresentationFormat>
  <Paragraphs>167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Presentation2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17</cp:revision>
  <dcterms:created xsi:type="dcterms:W3CDTF">2026-08-24T19:25:44Z</dcterms:created>
  <dcterms:modified xsi:type="dcterms:W3CDTF">2026-08-25T18:14:44Z</dcterms:modified>
</cp:coreProperties>
</file>