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57" r:id="rId9"/>
    <p:sldId id="270" r:id="rId10"/>
    <p:sldId id="258" r:id="rId11"/>
    <p:sldId id="259" r:id="rId12"/>
    <p:sldId id="271" r:id="rId13"/>
    <p:sldId id="272" r:id="rId14"/>
    <p:sldId id="273" r:id="rId15"/>
    <p:sldId id="260" r:id="rId16"/>
    <p:sldId id="262" r:id="rId17"/>
    <p:sldId id="274" r:id="rId18"/>
    <p:sldId id="275" r:id="rId19"/>
    <p:sldId id="279" r:id="rId20"/>
    <p:sldId id="280" r:id="rId21"/>
    <p:sldId id="276" r:id="rId22"/>
    <p:sldId id="277" r:id="rId23"/>
    <p:sldId id="263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224A7C-7911-44CD-BB48-5330B6A9E060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66D93-62E7-4AEE-B931-DB4D15D59A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CB1A4-C5B7-457F-86FB-24DAE2D20E7A}" type="datetimeFigureOut">
              <a:rPr lang="en-US" smtClean="0"/>
              <a:pPr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718DB-9733-4D0A-8458-6C935428B6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718DB-9733-4D0A-8458-6C935428B6A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718DB-9733-4D0A-8458-6C935428B6A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097610B-10F6-4CAB-86AE-ED5E88DF953C}" type="datetime4">
              <a:rPr lang="en-US" smtClean="0"/>
              <a:t>August 25, 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B739AA-6F29-4508-B050-274083E98FCB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1B836-99DF-41C9-A796-F7044584A4F2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E4EA6C-3A74-4733-A46E-B2DB77836C4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59C7BD-C0E2-4943-BFE4-EDD3BFB5D4F6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661F85-8DC2-4893-A601-6335E46FD9FD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D338443-30C3-4958-A88D-804901A7DED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6030C74-5330-44F2-9103-C05726D78A61}" type="datetime4">
              <a:rPr lang="en-US" smtClean="0"/>
              <a:t>August 25,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DD8947-54B0-43D6-B35B-869865ACC445}" type="datetime4">
              <a:rPr lang="en-US" smtClean="0"/>
              <a:t>August 25,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C28BE46-7AA6-4CD5-B97D-826660866082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05F101-4E23-4963-BC74-D615C52D04C8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050CCF0-EF1C-4D6D-8BF5-90A326DEDB22}" type="datetime4">
              <a:rPr lang="en-US" smtClean="0"/>
              <a:t>August 25, 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00139"/>
            <a:ext cx="7772400" cy="2000249"/>
          </a:xfrm>
        </p:spPr>
        <p:txBody>
          <a:bodyPr>
            <a:noAutofit/>
          </a:bodyPr>
          <a:lstStyle/>
          <a:p>
            <a:pPr algn="ctr"/>
            <a:r>
              <a:rPr lang="as-IN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</a:t>
            </a:r>
            <a:r>
              <a:rPr lang="en-US" sz="4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য়ঃ</a:t>
            </a:r>
            <a:r>
              <a:rPr lang="as-IN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তথ্য ও যোগাযোগ প্রযুক্তি </a:t>
            </a:r>
            <a:r>
              <a:rPr lang="as-IN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3200" dirty="0" smtClean="0">
                <a:solidFill>
                  <a:srgbClr val="00B050"/>
                </a:solidFill>
                <a:effectLst/>
                <a:latin typeface="NikoshBAN" pitchFamily="2" charset="0"/>
                <a:cs typeface="NikoshBAN" pitchFamily="2" charset="0"/>
              </a:rPr>
              <a:t>ICT</a:t>
            </a:r>
            <a:r>
              <a:rPr lang="en-US" sz="4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400" dirty="0" smtClean="0">
                <a:latin typeface="NikoshBAN" pitchFamily="2" charset="0"/>
                <a:cs typeface="NikoshBAN" pitchFamily="2" charset="0"/>
              </a:rPr>
            </a:br>
            <a:r>
              <a:rPr lang="as-IN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অধ্যা</a:t>
            </a:r>
            <a:r>
              <a:rPr lang="en-US" sz="40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য়ঃ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r>
              <a:rPr lang="as-IN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প্রোগ্রামিংয়ের মাধ্যমে সমস্যা সমাধান </a:t>
            </a:r>
            <a:r>
              <a:rPr lang="as-IN" sz="44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as-IN" sz="44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</a:br>
            <a:r>
              <a:rPr lang="as-IN" sz="4000" dirty="0" smtClean="0">
                <a:solidFill>
                  <a:schemeClr val="accent1">
                    <a:lumMod val="50000"/>
                  </a:schemeClr>
                </a:solidFill>
                <a:effectLst/>
                <a:latin typeface="NikoshBAN" pitchFamily="2" charset="0"/>
                <a:cs typeface="NikoshBAN" pitchFamily="2" charset="0"/>
              </a:rPr>
              <a:t>শ্রেণি: নবম-দশম</a:t>
            </a:r>
            <a:endParaRPr sz="4400">
              <a:solidFill>
                <a:schemeClr val="accent1">
                  <a:lumMod val="50000"/>
                </a:schemeClr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Md.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Mortuzar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Rahman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</a:rPr>
              <a:t>Sobuz</a:t>
            </a:r>
            <a:endParaRPr lang="en-US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Asst. Teacher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(ICT)</a:t>
            </a:r>
          </a:p>
          <a:p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Golmunda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Fazil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 (Degree) </a:t>
            </a:r>
            <a:r>
              <a:rPr lang="en-US" b="1" dirty="0" err="1" smtClean="0">
                <a:solidFill>
                  <a:schemeClr val="accent6">
                    <a:lumMod val="50000"/>
                  </a:schemeClr>
                </a:solidFill>
              </a:rPr>
              <a:t>Madrasha</a:t>
            </a:r>
            <a:endParaRPr lang="en-US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 smtClean="0"/>
          </a:p>
          <a:p>
            <a:endParaRPr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সহজে শেখা যায় </a:t>
            </a:r>
            <a:endParaRPr lang="en-US" dirty="0" smtClean="0"/>
          </a:p>
          <a:p>
            <a:r>
              <a:rPr lang="as-IN" dirty="0" smtClean="0"/>
              <a:t>সহজ ও পরিষ্কার </a:t>
            </a:r>
            <a:r>
              <a:rPr lang="en-US" dirty="0" smtClean="0"/>
              <a:t>Syntax </a:t>
            </a:r>
          </a:p>
          <a:p>
            <a:r>
              <a:rPr lang="as-IN" dirty="0" smtClean="0"/>
              <a:t>কম কোডে কাজ করা যায় </a:t>
            </a:r>
            <a:endParaRPr lang="en-US" dirty="0" smtClean="0"/>
          </a:p>
          <a:p>
            <a:r>
              <a:rPr lang="as-IN" dirty="0" smtClean="0"/>
              <a:t>বহুমুখী ব্যবহার রয়েছে </a:t>
            </a:r>
            <a:endParaRPr lang="en-US" dirty="0" smtClean="0"/>
          </a:p>
          <a:p>
            <a:r>
              <a:rPr lang="as-IN" dirty="0" smtClean="0"/>
              <a:t>জনপ্রিয় </a:t>
            </a:r>
            <a:r>
              <a:rPr lang="en-US" dirty="0" smtClean="0"/>
              <a:t>Programming Language</a:t>
            </a:r>
          </a:p>
          <a:p>
            <a:r>
              <a:rPr lang="as-IN" dirty="0" smtClean="0"/>
              <a:t>বিভিন্ন ধরনের কাজে ব্যবহার করা যায়</a:t>
            </a:r>
            <a:r>
              <a:rPr lang="en-US" dirty="0" smtClean="0"/>
              <a:t> 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>
                <a:solidFill>
                  <a:srgbClr val="00B050"/>
                </a:solidFill>
                <a:effectLst/>
              </a:rPr>
              <a:t>পাইথনের বৈশিষ্ট্য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CAB4E-B0B1-4B65-AECB-C9A2FDB07C4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mtClean="0"/>
              <a:t>ওয়েব </a:t>
            </a:r>
            <a:r>
              <a:t>ডেভেলপমেন্ট</a:t>
            </a:r>
          </a:p>
          <a:p>
            <a:r>
              <a:rPr smtClean="0"/>
              <a:t>গেম </a:t>
            </a:r>
            <a:r>
              <a:t>তৈরি</a:t>
            </a:r>
          </a:p>
          <a:p>
            <a:r>
              <a:rPr smtClean="0"/>
              <a:t>কৃত্রিম </a:t>
            </a:r>
            <a:r>
              <a:t>বুদ্ধিমত্তা (AI)</a:t>
            </a:r>
          </a:p>
          <a:p>
            <a:r>
              <a:rPr smtClean="0"/>
              <a:t>ডেটা </a:t>
            </a:r>
            <a:r>
              <a:t>বিশ্লেষণ</a:t>
            </a:r>
          </a:p>
          <a:p>
            <a:r>
              <a:rPr smtClean="0"/>
              <a:t>সফটওয়্যার </a:t>
            </a:r>
            <a:r>
              <a:t>ডেভেলপমেন্ট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>
                <a:solidFill>
                  <a:srgbClr val="00B050"/>
                </a:solidFill>
                <a:effectLst/>
              </a:rPr>
              <a:t>পাইথন কেন ব্যবহার করা হয়?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910DE-40AE-4547-96D4-969FDDE2CF5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1500189" y="900112"/>
            <a:ext cx="6457950" cy="4300537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“সহজ ভাষায় লেখা প্রোগ্রাম শেখা কি </a:t>
            </a: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কঠিন নাকি সহজ?”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0C16A-446E-483F-92B5-9C649F12921E}" type="datetime4">
              <a:rPr lang="en-US" smtClean="0"/>
              <a:t>August 25,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285875" y="839500"/>
            <a:ext cx="6943725" cy="149701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effectLst/>
              </a:rPr>
              <a:t>Python-</a:t>
            </a:r>
            <a:r>
              <a:rPr lang="as-IN" sz="3600" dirty="0" smtClean="0">
                <a:solidFill>
                  <a:srgbClr val="00B050"/>
                </a:solidFill>
                <a:effectLst/>
              </a:rPr>
              <a:t>এর একটি সহজ উদাহরণ</a:t>
            </a:r>
            <a:endParaRPr lang="en-US" sz="3600" dirty="0">
              <a:solidFill>
                <a:srgbClr val="00B050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0312" y="3115688"/>
            <a:ext cx="4009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print("Hello World")</a:t>
            </a:r>
            <a:endParaRPr lang="en-US" sz="32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3D68-CB05-44B5-A5C1-6C68B32AB1F8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</a:t>
            </a:r>
            <a:r>
              <a:rPr lang="as-IN" dirty="0" smtClean="0"/>
              <a:t>ব্যবহার করা হয় কারণ—</a:t>
            </a:r>
          </a:p>
          <a:p>
            <a:r>
              <a:rPr lang="as-IN" dirty="0" smtClean="0"/>
              <a:t>সহজে শেখা যায় </a:t>
            </a:r>
          </a:p>
          <a:p>
            <a:r>
              <a:rPr lang="as-IN" dirty="0" smtClean="0"/>
              <a:t>সহজে প্রোগ্রাম লেখা যায় </a:t>
            </a:r>
          </a:p>
          <a:p>
            <a:r>
              <a:rPr lang="as-IN" dirty="0" smtClean="0"/>
              <a:t>কম কোডে বেশি কাজ করা যায় </a:t>
            </a:r>
          </a:p>
          <a:p>
            <a:r>
              <a:rPr lang="as-IN" dirty="0" smtClean="0"/>
              <a:t>বিভিন্ন ক্ষেত্রে ব্যবহার করা যায় </a:t>
            </a:r>
          </a:p>
          <a:p>
            <a:r>
              <a:rPr lang="as-IN" dirty="0" smtClean="0"/>
              <a:t>বড় বড় সফটওয়্যার ও প্রকল্পে ব্যবহার করা যায় </a:t>
            </a:r>
            <a:endParaRPr lang="en-US" dirty="0" smtClean="0"/>
          </a:p>
          <a:p>
            <a:r>
              <a:rPr lang="en-US" dirty="0" smtClean="0"/>
              <a:t>Automation-</a:t>
            </a:r>
            <a:r>
              <a:rPr lang="as-IN" dirty="0" smtClean="0"/>
              <a:t>এর কাজে ব্যবহার করা যায়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  <a:effectLst/>
              </a:rPr>
              <a:t>Python </a:t>
            </a:r>
            <a:r>
              <a:rPr lang="as-IN" dirty="0" smtClean="0">
                <a:solidFill>
                  <a:srgbClr val="00B050"/>
                </a:solidFill>
                <a:effectLst/>
              </a:rPr>
              <a:t>কেন ব্যবহার করা হয়?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4729-0CB6-4DA7-9F5F-3032611B35FE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833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79227">
                <a:tc>
                  <a:txBody>
                    <a:bodyPr/>
                    <a:lstStyle/>
                    <a:p>
                      <a:pPr algn="ctr"/>
                      <a:r>
                        <a:rPr lang="as-IN" dirty="0" smtClean="0"/>
                        <a:t>ক্ষেত্র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 smtClean="0"/>
                        <a:t>ব্যবহার</a:t>
                      </a:r>
                      <a:endParaRPr lang="en-US" dirty="0"/>
                    </a:p>
                  </a:txBody>
                  <a:tcPr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🌐 Web Development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ওয়েবসাইট ও ওয়েব অ্যাপ তৈরি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🤖 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Artificial Intelligence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📊 Data Science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তথ্য বিশ্লেষণ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smtClean="0"/>
                        <a:t>⚙</a:t>
                      </a:r>
                      <a:r>
                        <a:rPr lang="en-US" baseline="0" smtClean="0"/>
                        <a:t>  </a:t>
                      </a:r>
                      <a:r>
                        <a:rPr lang="en-US" smtClean="0"/>
                        <a:t>Automation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কাজ স্বয়ংক্রিয় করা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🎮 Game Development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গেম তৈরি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/>
                        <a:t>🔬 Scientific Computing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বৈজ্ঞানিক গবেষণা</a:t>
                      </a:r>
                    </a:p>
                  </a:txBody>
                  <a:tcPr anchor="ctr"/>
                </a:tc>
              </a:tr>
              <a:tr h="479227">
                <a:tc>
                  <a:txBody>
                    <a:bodyPr/>
                    <a:lstStyle/>
                    <a:p>
                      <a:r>
                        <a:rPr lang="en-US" dirty="0" smtClean="0"/>
                        <a:t>🖥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Software </a:t>
                      </a:r>
                      <a:r>
                        <a:rPr lang="en-US" dirty="0"/>
                        <a:t>Development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সফটওয়্যার তৈরি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Python-</a:t>
            </a:r>
            <a:r>
              <a:rPr lang="as-IN" dirty="0" smtClean="0">
                <a:solidFill>
                  <a:srgbClr val="00B050"/>
                </a:solidFill>
              </a:rPr>
              <a:t>এর ব্যবহারক্ষেত্র</a:t>
            </a:r>
            <a:endParaRPr>
              <a:solidFill>
                <a:srgbClr val="00B05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5D90-52E2-4252-A9B2-65775BD9F088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সহজ </a:t>
            </a:r>
            <a:r>
              <a:rPr lang="en-US" dirty="0" smtClean="0"/>
              <a:t>Syntax</a:t>
            </a:r>
          </a:p>
          <a:p>
            <a:r>
              <a:rPr lang="en-US" dirty="0" smtClean="0"/>
              <a:t>Beginner-friendly</a:t>
            </a:r>
          </a:p>
          <a:p>
            <a:r>
              <a:rPr lang="as-IN" dirty="0" smtClean="0"/>
              <a:t>দ্রুত প্রোগ্রাম তৈরি করা যায়</a:t>
            </a:r>
            <a:endParaRPr lang="en-US" dirty="0" smtClean="0"/>
          </a:p>
          <a:p>
            <a:r>
              <a:rPr lang="as-IN" dirty="0" smtClean="0"/>
              <a:t>বিশাল </a:t>
            </a:r>
            <a:r>
              <a:rPr lang="en-US" dirty="0" smtClean="0"/>
              <a:t>Library </a:t>
            </a:r>
            <a:r>
              <a:rPr lang="as-IN" dirty="0" smtClean="0"/>
              <a:t>ও </a:t>
            </a:r>
            <a:r>
              <a:rPr lang="en-US" dirty="0" smtClean="0"/>
              <a:t>Framework </a:t>
            </a:r>
            <a:r>
              <a:rPr lang="as-IN" dirty="0" smtClean="0"/>
              <a:t>রয়েছে</a:t>
            </a:r>
            <a:endParaRPr lang="en-US" dirty="0" smtClean="0"/>
          </a:p>
          <a:p>
            <a:r>
              <a:rPr lang="as-IN" dirty="0" smtClean="0"/>
              <a:t>বিভিন্ন ক্ষেত্রে ব্যবহার করা যায়</a:t>
            </a:r>
            <a:endParaRPr lang="en-US" dirty="0" smtClean="0"/>
          </a:p>
          <a:p>
            <a:r>
              <a:rPr lang="as-IN" dirty="0" smtClean="0"/>
              <a:t>ভবিষ্যৎ প্রযুক্তির সঙ্গে সম্পর্কিত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B050"/>
                </a:solidFill>
                <a:effectLst/>
              </a:rPr>
              <a:t>Python-</a:t>
            </a:r>
            <a:r>
              <a:rPr lang="as-IN" dirty="0" smtClean="0">
                <a:solidFill>
                  <a:srgbClr val="00B050"/>
                </a:solidFill>
                <a:effectLst/>
              </a:rPr>
              <a:t>এর সুবিধা</a:t>
            </a:r>
            <a:endParaRPr>
              <a:solidFill>
                <a:srgbClr val="00B050"/>
              </a:solidFill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DAA17-FD32-4F36-A1C1-2D7E45A0B57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2000250" y="1214438"/>
            <a:ext cx="5643563" cy="4129087"/>
          </a:xfrm>
          <a:prstGeom prst="vertic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“তোমার মতে 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Python-</a:t>
            </a:r>
            <a:r>
              <a:rPr lang="as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as-IN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সবচেয়ে গুরুত্বপূর্ণ সুবিধা কোনটি?”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B01-4C1E-4EC9-8F8E-8C28971701E9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7250"/>
            <a:ext cx="8229600" cy="5826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B050"/>
                </a:solidFill>
                <a:effectLst/>
                <a:latin typeface="NikoshBAN" pitchFamily="2" charset="0"/>
                <a:cs typeface="NikoshBAN" pitchFamily="2" charset="0"/>
              </a:rPr>
              <a:t>Python </a:t>
            </a:r>
            <a:r>
              <a:rPr lang="as-IN" dirty="0" smtClean="0">
                <a:solidFill>
                  <a:srgbClr val="00B050"/>
                </a:solidFill>
                <a:effectLst/>
                <a:latin typeface="NikoshBAN" pitchFamily="2" charset="0"/>
                <a:cs typeface="NikoshBAN" pitchFamily="2" charset="0"/>
              </a:rPr>
              <a:t>বনাম সাধারণ ভাষা</a:t>
            </a:r>
            <a:endParaRPr lang="en-US" dirty="0">
              <a:solidFill>
                <a:srgbClr val="00B05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85938"/>
          <a:ext cx="8229601" cy="28479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863"/>
                <a:gridCol w="2814637"/>
                <a:gridCol w="3086101"/>
              </a:tblGrid>
              <a:tr h="497374"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বিষয়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dirty="0"/>
                        <a:t>সাধারণ ভাষা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Python</a:t>
                      </a:r>
                    </a:p>
                  </a:txBody>
                  <a:tcPr anchor="ctr"/>
                </a:tc>
              </a:tr>
              <a:tr h="858481">
                <a:tc>
                  <a:txBody>
                    <a:bodyPr/>
                    <a:lstStyle/>
                    <a:p>
                      <a:r>
                        <a:rPr lang="as-IN"/>
                        <a:t>উদ্দেশ্য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মানুষের যোগাযোগ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কম্পিউটারকে নির্দেশ দেওয়া</a:t>
                      </a:r>
                    </a:p>
                  </a:txBody>
                  <a:tcPr anchor="ctr"/>
                </a:tc>
              </a:tr>
              <a:tr h="497374">
                <a:tc>
                  <a:txBody>
                    <a:bodyPr/>
                    <a:lstStyle/>
                    <a:p>
                      <a:r>
                        <a:rPr lang="as-IN"/>
                        <a:t>ব্যবহারকারী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মানুষ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Programmer</a:t>
                      </a:r>
                    </a:p>
                  </a:txBody>
                  <a:tcPr anchor="ctr"/>
                </a:tc>
              </a:tr>
              <a:tr h="497374">
                <a:tc>
                  <a:txBody>
                    <a:bodyPr/>
                    <a:lstStyle/>
                    <a:p>
                      <a:r>
                        <a:rPr lang="as-IN"/>
                        <a:t>নির্দেশ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সাধারণ বাক্য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Programming Syntax</a:t>
                      </a:r>
                    </a:p>
                  </a:txBody>
                  <a:tcPr anchor="ctr"/>
                </a:tc>
              </a:tr>
              <a:tr h="497374">
                <a:tc>
                  <a:txBody>
                    <a:bodyPr/>
                    <a:lstStyle/>
                    <a:p>
                      <a:r>
                        <a:rPr lang="as-IN"/>
                        <a:t>ফলাফল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ভাব/অর্থ প্রকাশ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নির্দিষ্ট কাজ সম্পন্ন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F0D9A-0A26-48D7-8CC2-721455F4490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671513"/>
            <a:ext cx="8229600" cy="92551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  <a:effectLst/>
              </a:rPr>
              <a:t>Python </a:t>
            </a:r>
            <a:r>
              <a:rPr lang="as-IN" sz="3600" dirty="0" smtClean="0">
                <a:solidFill>
                  <a:srgbClr val="00B050"/>
                </a:solidFill>
                <a:effectLst/>
              </a:rPr>
              <a:t>কী?</a:t>
            </a:r>
            <a:endParaRPr lang="en-US" sz="3600" dirty="0">
              <a:solidFill>
                <a:srgbClr val="00B050"/>
              </a:solidFill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14525" y="1597025"/>
            <a:ext cx="5857876" cy="201910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A. Operating System</a:t>
            </a:r>
            <a:br>
              <a:rPr lang="en-US" dirty="0" smtClean="0"/>
            </a:br>
            <a:r>
              <a:rPr lang="en-US" dirty="0" smtClean="0"/>
              <a:t>B. Programming Language</a:t>
            </a:r>
            <a:br>
              <a:rPr lang="en-US" dirty="0" smtClean="0"/>
            </a:br>
            <a:r>
              <a:rPr lang="en-US" dirty="0" smtClean="0"/>
              <a:t>C. Web Browser</a:t>
            </a:r>
            <a:br>
              <a:rPr lang="en-US" dirty="0" smtClean="0"/>
            </a:br>
            <a:r>
              <a:rPr lang="en-US" dirty="0" smtClean="0"/>
              <a:t>D. Antivirus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14488" y="3616134"/>
            <a:ext cx="7072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Correct Answer: B. Programming Language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875" y="4872037"/>
            <a:ext cx="2443163" cy="369332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Show Answer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8FDBF-26C2-4555-8E09-C2477F20BB4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build="p"/>
      <p:bldP spid="4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2271713" y="1285875"/>
            <a:ext cx="4500562" cy="3771900"/>
          </a:xfrm>
          <a:prstGeom prst="frame">
            <a:avLst/>
          </a:prstGeom>
          <a:gradFill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 যদি কম্পিউটারকে বলি—</a:t>
            </a:r>
          </a:p>
          <a:p>
            <a:pPr algn="ctr"/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“দুটি সংখ্যা যোগ করো এবং ফলাফল দেখাও।”</a:t>
            </a:r>
          </a:p>
          <a:p>
            <a:pPr algn="ctr"/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CB351-B99C-4479-95C5-E37316DA77E8}" type="datetime4">
              <a:rPr lang="en-US" smtClean="0"/>
              <a:t>August 25,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1051719"/>
            <a:ext cx="8229600" cy="731838"/>
          </a:xfrm>
        </p:spPr>
        <p:txBody>
          <a:bodyPr>
            <a:noAutofit/>
          </a:bodyPr>
          <a:lstStyle/>
          <a:p>
            <a:pPr algn="ctr"/>
            <a:r>
              <a:rPr lang="as-IN" sz="3200" dirty="0" smtClean="0">
                <a:solidFill>
                  <a:srgbClr val="00B050"/>
                </a:solidFill>
                <a:effectLst/>
              </a:rPr>
              <a:t>নিচের কোনটি </a:t>
            </a:r>
            <a:r>
              <a:rPr lang="en-US" sz="3200" dirty="0" smtClean="0">
                <a:solidFill>
                  <a:srgbClr val="00B050"/>
                </a:solidFill>
                <a:effectLst/>
              </a:rPr>
              <a:t>Python-</a:t>
            </a:r>
            <a:r>
              <a:rPr lang="as-IN" sz="3200" dirty="0" smtClean="0">
                <a:solidFill>
                  <a:srgbClr val="00B050"/>
                </a:solidFill>
                <a:effectLst/>
              </a:rPr>
              <a:t>এর ব্যবহারক্ষেত্র?</a:t>
            </a:r>
            <a:endParaRPr lang="en-US" sz="3200" dirty="0">
              <a:solidFill>
                <a:srgbClr val="00B050"/>
              </a:solidFill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57388" y="2171700"/>
            <a:ext cx="4843462" cy="2019109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A. Artificial Intelligence</a:t>
            </a:r>
            <a:br>
              <a:rPr lang="en-US" dirty="0" smtClean="0"/>
            </a:br>
            <a:r>
              <a:rPr lang="en-US" dirty="0" smtClean="0"/>
              <a:t>B. Data Science</a:t>
            </a:r>
            <a:br>
              <a:rPr lang="en-US" dirty="0" smtClean="0"/>
            </a:br>
            <a:r>
              <a:rPr lang="en-US" dirty="0" smtClean="0"/>
              <a:t>C. Web Development</a:t>
            </a:r>
            <a:br>
              <a:rPr lang="en-US" dirty="0" smtClean="0"/>
            </a:br>
            <a:r>
              <a:rPr lang="en-US" dirty="0" smtClean="0"/>
              <a:t>D. </a:t>
            </a:r>
            <a:r>
              <a:rPr lang="as-IN" dirty="0" smtClean="0"/>
              <a:t>উপরের সবগুলো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14488" y="4077799"/>
            <a:ext cx="6715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Correct Answer: D. </a:t>
            </a:r>
            <a:r>
              <a:rPr lang="as-IN" sz="2400" b="1" dirty="0" smtClean="0">
                <a:solidFill>
                  <a:srgbClr val="0070C0"/>
                </a:solidFill>
              </a:rPr>
              <a:t>উপরের সবগুলো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14662" y="5056704"/>
            <a:ext cx="2757487" cy="369332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Show Answer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93DB-66A4-49D5-93AB-BF8F242493C3}" type="datetime4">
              <a:rPr lang="en-US" smtClean="0"/>
              <a:t>August 25, 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build="p"/>
      <p:bldP spid="4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dirty="0" smtClean="0"/>
              <a:t>Python </a:t>
            </a:r>
            <a:r>
              <a:rPr lang="as-IN" sz="2400" b="1" dirty="0" smtClean="0"/>
              <a:t>একটি </a:t>
            </a:r>
            <a:r>
              <a:rPr lang="en-US" sz="2400" b="1" dirty="0" smtClean="0"/>
              <a:t>High-Level Programming Language।</a:t>
            </a: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Python-</a:t>
            </a:r>
            <a:r>
              <a:rPr lang="as-IN" sz="2400" dirty="0" smtClean="0"/>
              <a:t>এর </a:t>
            </a:r>
            <a:r>
              <a:rPr lang="en-US" sz="2400" dirty="0" smtClean="0"/>
              <a:t>Syntax </a:t>
            </a:r>
            <a:r>
              <a:rPr lang="as-IN" sz="2400" dirty="0" smtClean="0"/>
              <a:t>তুলনামূলকভাবে </a:t>
            </a:r>
            <a:r>
              <a:rPr lang="as-IN" sz="2400" b="1" dirty="0" smtClean="0"/>
              <a:t>সহজ ও পরিষ্কার</a:t>
            </a:r>
            <a:r>
              <a:rPr lang="as-IN" sz="2400" dirty="0" smtClean="0"/>
              <a:t>। 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Python </a:t>
            </a:r>
            <a:r>
              <a:rPr lang="as-IN" sz="2400" dirty="0" smtClean="0"/>
              <a:t>দিয়ে বিভিন্ন ধরনের </a:t>
            </a:r>
            <a:r>
              <a:rPr lang="as-IN" sz="2400" b="1" dirty="0" smtClean="0"/>
              <a:t>প্রোগ্রাম ও সফটওয়্যার</a:t>
            </a:r>
            <a:r>
              <a:rPr lang="as-IN" sz="2400" dirty="0" smtClean="0"/>
              <a:t> তৈরি করা যায়। 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Web Development, AI, Data Science, Automation </a:t>
            </a:r>
            <a:r>
              <a:rPr lang="as-IN" sz="2400" dirty="0" smtClean="0"/>
              <a:t>ইত্যাদি ক্ষেত্রে </a:t>
            </a:r>
            <a:r>
              <a:rPr lang="en-US" sz="2400" dirty="0" smtClean="0"/>
              <a:t>Python </a:t>
            </a:r>
            <a:r>
              <a:rPr lang="as-IN" sz="2400" dirty="0" smtClean="0"/>
              <a:t>ব্যবহৃত হয়।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Python </a:t>
            </a:r>
            <a:r>
              <a:rPr lang="as-IN" sz="2400" dirty="0" smtClean="0"/>
              <a:t>শেখার মাধ্যমে </a:t>
            </a:r>
            <a:r>
              <a:rPr lang="en-US" sz="2400" b="1" dirty="0" smtClean="0"/>
              <a:t>Programming-</a:t>
            </a:r>
            <a:r>
              <a:rPr lang="as-IN" sz="2400" b="1" dirty="0" smtClean="0"/>
              <a:t>এর মৌলিক ধারণা</a:t>
            </a:r>
            <a:r>
              <a:rPr lang="as-IN" sz="2400" dirty="0" smtClean="0"/>
              <a:t> সহজে শেখা যায়।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00062"/>
            <a:ext cx="8229600" cy="917575"/>
          </a:xfrm>
        </p:spPr>
        <p:txBody>
          <a:bodyPr/>
          <a:lstStyle/>
          <a:p>
            <a:pPr algn="ctr"/>
            <a:r>
              <a:rPr lang="as-IN" dirty="0" smtClean="0">
                <a:solidFill>
                  <a:srgbClr val="00B050"/>
                </a:solidFill>
                <a:effectLst/>
              </a:rPr>
              <a:t>আজ আমরা যা শিখলাম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37B4F-738C-4AB3-8179-29AE69837A16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500062" y="500063"/>
            <a:ext cx="8229600" cy="868362"/>
          </a:xfrm>
        </p:spPr>
        <p:txBody>
          <a:bodyPr/>
          <a:lstStyle/>
          <a:p>
            <a:pPr algn="ctr"/>
            <a:r>
              <a:rPr lang="as-IN" dirty="0" smtClean="0">
                <a:effectLst/>
              </a:rPr>
              <a:t>বাড়ির কাজ</a:t>
            </a:r>
            <a:endParaRPr lang="en-US" dirty="0">
              <a:effectLst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328738" y="1743075"/>
            <a:ext cx="6757987" cy="3429000"/>
          </a:xfrm>
          <a:prstGeom prst="wedgeRoundRectCallou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”Python-</a:t>
            </a:r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 ব্যবহার” বিষয়টি নিয়ে 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৫টি ব্যবহারক্ষেত্রের নাম</a:t>
            </a:r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লিখ এবং প্রতিটির পাশে 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Python </a:t>
            </a:r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 কাজে ব্যবহৃত হয় তা </a:t>
            </a:r>
            <a:r>
              <a:rPr lang="as-IN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 করে বাক্যে</a:t>
            </a:r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লেখ।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B993-948A-4B60-ADDF-EBCD64CE85BA}" type="datetime4">
              <a:rPr lang="en-US" smtClean="0"/>
              <a:t>August 25, 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2912" y="2586038"/>
            <a:ext cx="8229600" cy="1143000"/>
          </a:xfr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 smtClean="0">
                <a:effectLst/>
                <a:latin typeface="Amazone BT" pitchFamily="66" charset="0"/>
              </a:rPr>
              <a:t>Thank you</a:t>
            </a:r>
            <a:endParaRPr sz="6600">
              <a:effectLst/>
              <a:latin typeface="Amazone BT" pitchFamily="66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9A3E0-8C8E-4482-B89E-DC5395FA6CA4}" type="datetime4">
              <a:rPr lang="en-US" smtClean="0"/>
              <a:t>August 25,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4488" y="2757488"/>
            <a:ext cx="5815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0178D-87C6-4CF3-90BA-989161E4675C}" type="datetime4">
              <a:rPr lang="en-US" smtClean="0"/>
              <a:t>August 25,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2271713" y="1285875"/>
            <a:ext cx="4972050" cy="3771900"/>
          </a:xfrm>
          <a:prstGeom prst="frame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 কি আমাদের সাধারণ বাংলা/ইংরেজি ভাষা বুঝতে পারবে?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810A-7A2C-4D68-A515-21FA3A3CB81E}" type="datetime4">
              <a:rPr lang="en-US" smtClean="0"/>
              <a:t>August 25, 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edefined Process 3"/>
          <p:cNvSpPr/>
          <p:nvPr/>
        </p:nvSpPr>
        <p:spPr>
          <a:xfrm>
            <a:off x="1157288" y="1285875"/>
            <a:ext cx="7086600" cy="3543300"/>
          </a:xfrm>
          <a:prstGeom prst="flowChartPredefinedProcess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কম্পিউটারকে নির্দেশ দেওয়ার জন্য আমাদের 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Programming Language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as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 করতে হয়।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339FA-BDE6-4722-975C-EDEF4F42CE6B}" type="datetime4">
              <a:rPr lang="en-US" smtClean="0"/>
              <a:t>August 25, 2026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/>
          <p:cNvSpPr/>
          <p:nvPr/>
        </p:nvSpPr>
        <p:spPr>
          <a:xfrm>
            <a:off x="1085850" y="714375"/>
            <a:ext cx="7343775" cy="5200650"/>
          </a:xfrm>
          <a:prstGeom prst="flowChartMulti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এমন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প্রোগ্রামিং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ভাষা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অর্থ্যা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ৎ </a:t>
            </a:r>
            <a:r>
              <a:rPr lang="as-IN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পাইথন (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Python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জানব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7B0BF-4BAF-4DEF-A097-DE09A1B2D7CD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9775"/>
          </a:xfrm>
        </p:spPr>
        <p:txBody>
          <a:bodyPr/>
          <a:lstStyle/>
          <a:p>
            <a:pPr algn="ctr"/>
            <a:r>
              <a:rPr lang="as-IN" dirty="0" smtClean="0">
                <a:solidFill>
                  <a:srgbClr val="00B050"/>
                </a:solidFill>
              </a:rPr>
              <a:t>শিখনফল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পাঠ শেষে শিক্ষার্থীরা—</a:t>
            </a:r>
          </a:p>
          <a:p>
            <a:r>
              <a:rPr lang="en-US" dirty="0" smtClean="0"/>
              <a:t>Python </a:t>
            </a:r>
            <a:r>
              <a:rPr lang="as-IN" dirty="0" smtClean="0"/>
              <a:t>কী তা বলতে পারবে। </a:t>
            </a:r>
          </a:p>
          <a:p>
            <a:r>
              <a:rPr lang="en-US" dirty="0" smtClean="0"/>
              <a:t>Python-</a:t>
            </a:r>
            <a:r>
              <a:rPr lang="as-IN" dirty="0" smtClean="0"/>
              <a:t>এর বৈশিষ্ট্য ব্যাখ্যা করতে পারবে। </a:t>
            </a:r>
          </a:p>
          <a:p>
            <a:r>
              <a:rPr lang="en-US" dirty="0" smtClean="0"/>
              <a:t>Python </a:t>
            </a:r>
            <a:r>
              <a:rPr lang="as-IN" dirty="0" smtClean="0"/>
              <a:t>কেন ব্যবহার করা হয় তা বলতে পারবে। </a:t>
            </a:r>
          </a:p>
          <a:p>
            <a:r>
              <a:rPr lang="en-US" dirty="0" smtClean="0"/>
              <a:t>Python-</a:t>
            </a:r>
            <a:r>
              <a:rPr lang="as-IN" dirty="0" smtClean="0"/>
              <a:t>এর ব্যবহারক্ষেত্রের উদাহরণ দিতে পারবে।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670FF-3774-4C1B-BE76-A4CEC666F14C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ve 3"/>
          <p:cNvSpPr/>
          <p:nvPr/>
        </p:nvSpPr>
        <p:spPr>
          <a:xfrm>
            <a:off x="700088" y="857250"/>
            <a:ext cx="7772399" cy="4572000"/>
          </a:xfrm>
          <a:prstGeom prst="wave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তোমরা কি কোনো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Programming Language-</a:t>
            </a:r>
            <a:r>
              <a:rPr lang="as-IN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 নাম জানো?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DDE65-0067-4C06-8545-699234E0FDB0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28663" y="274638"/>
            <a:ext cx="8229600" cy="954087"/>
          </a:xfrm>
        </p:spPr>
        <p:txBody>
          <a:bodyPr/>
          <a:lstStyle/>
          <a:p>
            <a:pPr algn="ctr"/>
            <a:r>
              <a:rPr>
                <a:solidFill>
                  <a:srgbClr val="00B050"/>
                </a:solidFill>
              </a:rPr>
              <a:t>পাইথন কী?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8663" y="2763023"/>
            <a:ext cx="8000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s-IN" sz="2400" dirty="0" smtClean="0"/>
              <a:t>সহজভাবে বলা যায়— </a:t>
            </a:r>
            <a:r>
              <a:rPr lang="en-US" sz="2400" dirty="0" smtClean="0"/>
              <a:t>Python </a:t>
            </a:r>
            <a:r>
              <a:rPr lang="as-IN" sz="2400" dirty="0" smtClean="0"/>
              <a:t>হলো এমন একটি প্রোগ্রামিং ভাষা, যার সাহায্যে কম্পিউটারকে বিভিন্ন কাজ করার জন্য নির্দেশ দেওয়া যায়।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28776" y="4471988"/>
            <a:ext cx="5798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s-IN" sz="2400" dirty="0" smtClean="0"/>
              <a:t>তৈরি করেন : </a:t>
            </a:r>
            <a:r>
              <a:rPr lang="en-US" sz="2400" dirty="0" smtClean="0"/>
              <a:t>Guido van </a:t>
            </a:r>
            <a:r>
              <a:rPr lang="en-US" sz="2400" dirty="0" err="1" smtClean="0"/>
              <a:t>Rossum</a:t>
            </a:r>
            <a:r>
              <a:rPr lang="en-US" sz="2400" dirty="0" smtClean="0"/>
              <a:t> (1991)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0104" y="1417638"/>
            <a:ext cx="7629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Python </a:t>
            </a:r>
            <a:r>
              <a:rPr lang="as-IN" sz="2400" dirty="0" smtClean="0"/>
              <a:t>হলো একটি উচ্চস্তরের (</a:t>
            </a:r>
            <a:r>
              <a:rPr lang="en-US" sz="2400" dirty="0" smtClean="0"/>
              <a:t>High-Level) Programming Language।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28DA1-63C5-4CF9-826D-E5A6C35A0E67}" type="datetime4">
              <a:rPr lang="en-US" smtClean="0"/>
              <a:t>August 25, 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b="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Python-</a:t>
            </a:r>
            <a:r>
              <a:rPr lang="as-IN" b="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এর মাধ্যমে আমরা সহজে—</a:t>
            </a:r>
            <a:endParaRPr lang="en-US" b="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s-IN" dirty="0" smtClean="0"/>
              <a:t>প্রোগ্রাম তৈরি করতে পারি </a:t>
            </a:r>
            <a:endParaRPr lang="en-US" dirty="0" smtClean="0"/>
          </a:p>
          <a:p>
            <a:r>
              <a:rPr lang="as-IN" dirty="0" smtClean="0"/>
              <a:t>হিসাব করতে পারি </a:t>
            </a:r>
            <a:endParaRPr lang="en-US" dirty="0" smtClean="0"/>
          </a:p>
          <a:p>
            <a:r>
              <a:rPr lang="as-IN" dirty="0" smtClean="0"/>
              <a:t>তথ্য বিশ্লেষণ করতে পারি </a:t>
            </a:r>
            <a:endParaRPr lang="en-US" dirty="0" smtClean="0"/>
          </a:p>
          <a:p>
            <a:r>
              <a:rPr lang="as-IN" dirty="0" smtClean="0"/>
              <a:t>ওয়েব অ্যাপ্লিকেশন তৈরি করতে পারি </a:t>
            </a:r>
            <a:endParaRPr lang="en-US" dirty="0" smtClean="0"/>
          </a:p>
          <a:p>
            <a:r>
              <a:rPr lang="as-IN" dirty="0" smtClean="0"/>
              <a:t>বিভিন্ন কাজ স্বয়ংক্রিয় করতে পারি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1A82-F223-4AF3-B478-2ED71301534F}" type="datetime4">
              <a:rPr lang="en-US" smtClean="0"/>
              <a:t>August 25, 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</TotalTime>
  <Words>575</Words>
  <Application>Microsoft Macintosh PowerPoint</Application>
  <PresentationFormat>On-screen Show (4:3)</PresentationFormat>
  <Paragraphs>163</Paragraphs>
  <Slides>24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Concourse</vt:lpstr>
      <vt:lpstr>বিষয়ঃ তথ্য ও যোগাযোগ প্রযুক্তি (ICT) অধ্যায়ঃ প্রোগ্রামিংয়ের মাধ্যমে সমস্যা সমাধান  শ্রেণি: নবম-দশম</vt:lpstr>
      <vt:lpstr>Slide 2</vt:lpstr>
      <vt:lpstr>Slide 3</vt:lpstr>
      <vt:lpstr>Slide 4</vt:lpstr>
      <vt:lpstr>Slide 5</vt:lpstr>
      <vt:lpstr>শিখনফল </vt:lpstr>
      <vt:lpstr>Slide 7</vt:lpstr>
      <vt:lpstr>পাইথন কী?</vt:lpstr>
      <vt:lpstr>Python-এর মাধ্যমে আমরা সহজে—</vt:lpstr>
      <vt:lpstr>পাইথনের বৈশিষ্ট্য</vt:lpstr>
      <vt:lpstr>পাইথন কেন ব্যবহার করা হয়?</vt:lpstr>
      <vt:lpstr>Slide 12</vt:lpstr>
      <vt:lpstr>Python-এর একটি সহজ উদাহরণ</vt:lpstr>
      <vt:lpstr>Python কেন ব্যবহার করা হয়?</vt:lpstr>
      <vt:lpstr>Python-এর ব্যবহারক্ষেত্র</vt:lpstr>
      <vt:lpstr>Python-এর সুবিধা</vt:lpstr>
      <vt:lpstr>Slide 17</vt:lpstr>
      <vt:lpstr>Python বনাম সাধারণ ভাষা</vt:lpstr>
      <vt:lpstr>Python কী?</vt:lpstr>
      <vt:lpstr>নিচের কোনটি Python-এর ব্যবহারক্ষেত্র?</vt:lpstr>
      <vt:lpstr>আজ আমরা যা শিখলাম</vt:lpstr>
      <vt:lpstr>বাড়ির কাজ</vt:lpstr>
      <vt:lpstr>Thank you</vt:lpstr>
      <vt:lpstr>Slide 24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পাইথন কী এবং কেন ব্যবহার করা হয়</dc:title>
  <dc:subject/>
  <dc:creator/>
  <cp:keywords/>
  <dc:description>generated using python-pptx</dc:description>
  <cp:lastModifiedBy>User</cp:lastModifiedBy>
  <cp:revision>81</cp:revision>
  <dcterms:created xsi:type="dcterms:W3CDTF">2013-01-27T09:14:16Z</dcterms:created>
  <dcterms:modified xsi:type="dcterms:W3CDTF">2026-08-25T04:30:54Z</dcterms:modified>
  <cp:category/>
</cp:coreProperties>
</file>