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4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4" d="100"/>
          <a:sy n="104" d="100"/>
        </p:scale>
        <p:origin x="74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0400" y="1835177"/>
            <a:ext cx="11074400" cy="29546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600" b="1" i="0" u="none" dirty="0" err="1">
                <a:solidFill>
                  <a:srgbClr val="FF0000"/>
                </a:solidFill>
                <a:latin typeface="Hind Siliguri"/>
              </a:rPr>
              <a:t>স্বাগতম</a:t>
            </a:r>
            <a:r>
              <a:rPr sz="9600" b="1" i="0" u="none" dirty="0">
                <a:solidFill>
                  <a:srgbClr val="FF0000"/>
                </a:solidFill>
                <a:latin typeface="Hind Siliguri"/>
              </a:rPr>
              <a:t> ও </a:t>
            </a:r>
            <a:r>
              <a:rPr sz="9600" b="1" i="0" u="none" dirty="0" err="1">
                <a:solidFill>
                  <a:srgbClr val="FF0000"/>
                </a:solidFill>
                <a:latin typeface="Hind Siliguri"/>
              </a:rPr>
              <a:t>ডিজিটাল</a:t>
            </a:r>
            <a:r>
              <a:rPr sz="96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9600" b="1" i="0" u="none" dirty="0" err="1">
                <a:solidFill>
                  <a:srgbClr val="FF0000"/>
                </a:solidFill>
                <a:latin typeface="Hind Siliguri"/>
              </a:rPr>
              <a:t>শুভেচ্ছা</a:t>
            </a:r>
            <a:r>
              <a:rPr sz="9600" b="1" i="0" u="none" dirty="0">
                <a:solidFill>
                  <a:srgbClr val="FF0000"/>
                </a:solidFill>
                <a:latin typeface="Hind Siliguri"/>
              </a:rPr>
              <a:t>! </a:t>
            </a:r>
            <a:endParaRPr lang="en-US" sz="9600" b="1" i="0" u="none" dirty="0" smtClean="0">
              <a:solidFill>
                <a:srgbClr val="FF0000"/>
              </a:solidFill>
              <a:latin typeface="Hind Siligu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06984"/>
            <a:ext cx="3524250" cy="327258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875" y="2306984"/>
            <a:ext cx="3524250" cy="3272581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250" y="2306984"/>
            <a:ext cx="3524250" cy="32725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8675" y="3349972"/>
            <a:ext cx="3009900" cy="4873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47"/>
              </a:lnSpc>
            </a:pPr>
            <a:r>
              <a:rPr sz="2850" b="1" i="0" u="none" dirty="0">
                <a:solidFill>
                  <a:srgbClr val="0F172A"/>
                </a:solidFill>
                <a:latin typeface="Hind Siliguri"/>
              </a:rPr>
              <a:t>১. </a:t>
            </a:r>
            <a:r>
              <a:rPr sz="2850" b="1" i="0" u="none" dirty="0" err="1">
                <a:solidFill>
                  <a:srgbClr val="0F172A"/>
                </a:solidFill>
                <a:latin typeface="Hind Siliguri"/>
              </a:rPr>
              <a:t>মোড</a:t>
            </a:r>
            <a:r>
              <a:rPr sz="285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2850" b="1" i="0" u="none" dirty="0" err="1">
                <a:solidFill>
                  <a:srgbClr val="0F172A"/>
                </a:solidFill>
                <a:latin typeface="Hind Siliguri"/>
              </a:rPr>
              <a:t>পরিবর্তন</a:t>
            </a:r>
            <a:endParaRPr sz="2850" b="1" i="0" u="none" dirty="0">
              <a:solidFill>
                <a:srgbClr val="0F172A"/>
              </a:solidFill>
              <a:latin typeface="Hind Siligu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4405" y="3933825"/>
            <a:ext cx="3190875" cy="13885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645"/>
              </a:lnSpc>
            </a:pP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কী-বোর্ডে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1" i="0" u="none" dirty="0">
                <a:solidFill>
                  <a:srgbClr val="334155"/>
                </a:solidFill>
                <a:latin typeface="Hind Siliguri"/>
              </a:rPr>
              <a:t>Ctrl + Alt + B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চেপে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বাংলা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মোড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চালু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করতে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হবে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56902" y="3349972"/>
            <a:ext cx="2678196" cy="4873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47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২. ফন্ট নির্বাচন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91050" y="3933825"/>
            <a:ext cx="3009900" cy="13885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645"/>
              </a:lnSpc>
            </a:pPr>
            <a:r>
              <a:rPr sz="2700" b="0" i="0" u="none">
                <a:solidFill>
                  <a:srgbClr val="334155"/>
                </a:solidFill>
                <a:latin typeface="Hind Siliguri"/>
              </a:rPr>
              <a:t>ফন্ট অপশন থেকে </a:t>
            </a:r>
            <a:r>
              <a:rPr sz="2700" b="1" i="0" u="none">
                <a:solidFill>
                  <a:srgbClr val="334155"/>
                </a:solidFill>
                <a:latin typeface="Hind Siliguri"/>
              </a:rPr>
              <a:t>SutonnyMJ</a:t>
            </a:r>
            <a:r>
              <a:rPr sz="2700" b="0" i="0" u="none">
                <a:solidFill>
                  <a:srgbClr val="334155"/>
                </a:solidFill>
                <a:latin typeface="Hind Siliguri"/>
              </a:rPr>
              <a:t> ফন্ট নির্বাচন করতে হবে।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82420" y="3349972"/>
            <a:ext cx="2751909" cy="4886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47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৩. যুক্তাক্ষর কী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53425" y="3933825"/>
            <a:ext cx="3009900" cy="13885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645"/>
              </a:lnSpc>
            </a:pPr>
            <a:r>
              <a:rPr sz="2700" b="0" i="0" u="none">
                <a:solidFill>
                  <a:srgbClr val="334155"/>
                </a:solidFill>
                <a:latin typeface="Hind Siliguri"/>
              </a:rPr>
              <a:t>দুটি বর্ণ যুক্ত করতে মাঝে ইংরেজি </a:t>
            </a:r>
            <a:r>
              <a:rPr sz="2700" b="1" i="0" u="none">
                <a:solidFill>
                  <a:srgbClr val="334155"/>
                </a:solidFill>
                <a:latin typeface="Hind Siliguri"/>
              </a:rPr>
              <a:t>'g'</a:t>
            </a:r>
            <a:r>
              <a:rPr sz="2700" b="0" i="0" u="none">
                <a:solidFill>
                  <a:srgbClr val="334155"/>
                </a:solidFill>
                <a:latin typeface="Hind Siliguri"/>
              </a:rPr>
              <a:t> কী চাপতে হয়।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5500" y="2611784"/>
            <a:ext cx="476250" cy="4762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6450" y="2611784"/>
            <a:ext cx="419100" cy="4762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58337" y="2611784"/>
            <a:ext cx="600075" cy="4762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71500" y="381000"/>
            <a:ext cx="11601450" cy="695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175"/>
              </a:lnSpc>
            </a:pPr>
            <a:r>
              <a:rPr sz="4500" b="1" i="0" u="none">
                <a:solidFill>
                  <a:srgbClr val="1E293B"/>
                </a:solidFill>
                <a:latin typeface="Hind Siliguri"/>
              </a:rPr>
              <a:t>বিজয় বাংলা টাইপিং নিয়ম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1500" y="1133475"/>
            <a:ext cx="110490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71500" y="2393751"/>
          <a:ext cx="11048999" cy="3099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41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78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4799">
                <a:tc>
                  <a:txBody>
                    <a:bodyPr/>
                    <a:lstStyle/>
                    <a:p>
                      <a:pPr algn="ctr"/>
                      <a:r>
                        <a:rPr sz="2700" b="1" i="0" u="none">
                          <a:solidFill>
                            <a:srgbClr val="FFFFFF"/>
                          </a:solidFill>
                          <a:latin typeface="Hind Siliguri"/>
                        </a:rPr>
                        <a:t>যুক্তাক্ষর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700" b="1" i="0" u="none">
                          <a:solidFill>
                            <a:srgbClr val="FFFFFF"/>
                          </a:solidFill>
                          <a:latin typeface="Hind Siliguri"/>
                        </a:rPr>
                        <a:t>টাইপিং কৌশল (বিজয় কী)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700" b="1" i="0" u="none">
                          <a:solidFill>
                            <a:srgbClr val="FFFFFF"/>
                          </a:solidFill>
                          <a:latin typeface="Hind Siliguri"/>
                        </a:rPr>
                        <a:t>উদাহরণ শব্দ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4799">
                <a:tc>
                  <a:txBody>
                    <a:bodyPr/>
                    <a:lstStyle/>
                    <a:p>
                      <a:pPr algn="ctr"/>
                      <a:r>
                        <a:rPr sz="2700" b="1" i="0" u="none">
                          <a:solidFill>
                            <a:srgbClr val="334155"/>
                          </a:solidFill>
                          <a:latin typeface="Hind Siliguri"/>
                        </a:rPr>
                        <a:t>ক্ষ</a:t>
                      </a:r>
                      <a:r>
                        <a:rPr sz="27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 (ক্ + ষ)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7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k + g + Shift + 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7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শিক্ষক, পরীক্ষা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4799">
                <a:tc>
                  <a:txBody>
                    <a:bodyPr/>
                    <a:lstStyle/>
                    <a:p>
                      <a:pPr algn="ctr"/>
                      <a:r>
                        <a:rPr sz="2700" b="1" i="0" u="none">
                          <a:solidFill>
                            <a:srgbClr val="334155"/>
                          </a:solidFill>
                          <a:latin typeface="Hind Siliguri"/>
                        </a:rPr>
                        <a:t>জ্ঞ</a:t>
                      </a:r>
                      <a:r>
                        <a:rPr sz="27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 (জ্ + ঞ)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7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j + g + Shift + I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7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বিজ্ঞান, জ্ঞান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4799">
                <a:tc>
                  <a:txBody>
                    <a:bodyPr/>
                    <a:lstStyle/>
                    <a:p>
                      <a:pPr algn="ctr"/>
                      <a:r>
                        <a:rPr sz="2700" b="1" i="0" u="none">
                          <a:solidFill>
                            <a:srgbClr val="334155"/>
                          </a:solidFill>
                          <a:latin typeface="Hind Siliguri"/>
                        </a:rPr>
                        <a:t>ষ্ণ</a:t>
                      </a:r>
                      <a:r>
                        <a:rPr sz="27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 (ষ্ + ণ্)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7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Shift + N + g + Shift + B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7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উষ্ণ, তৃষ্ণা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71500" y="3924300"/>
            <a:ext cx="257413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145631" y="3924300"/>
            <a:ext cx="526702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8412658" y="3924300"/>
            <a:ext cx="320784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71500" y="4701480"/>
            <a:ext cx="257413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145631" y="4701480"/>
            <a:ext cx="526702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8412658" y="4701480"/>
            <a:ext cx="320784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71500" y="5478660"/>
            <a:ext cx="257413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3145631" y="5478660"/>
            <a:ext cx="526702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412658" y="5478660"/>
            <a:ext cx="320784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71500" y="381000"/>
            <a:ext cx="11601450" cy="695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175"/>
              </a:lnSpc>
            </a:pPr>
            <a:r>
              <a:rPr sz="4500" b="1" i="0" u="none">
                <a:solidFill>
                  <a:srgbClr val="1E293B"/>
                </a:solidFill>
                <a:latin typeface="Hind Siliguri"/>
              </a:rPr>
              <a:t>বিশেষ যুক্তাক্ষর গঠন (বিজয়)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1500" y="1133475"/>
            <a:ext cx="110490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75" y="2038350"/>
            <a:ext cx="5381625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2411908"/>
            <a:ext cx="5381625" cy="13885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45"/>
              </a:lnSpc>
            </a:pPr>
            <a:r>
              <a:rPr sz="2700" b="1" i="0" u="none" dirty="0" err="1">
                <a:solidFill>
                  <a:srgbClr val="334155"/>
                </a:solidFill>
                <a:latin typeface="Hind Siliguri"/>
              </a:rPr>
              <a:t>অভ্র</a:t>
            </a:r>
            <a:r>
              <a:rPr sz="2700" b="1" i="0" u="none" dirty="0">
                <a:solidFill>
                  <a:srgbClr val="334155"/>
                </a:solidFill>
                <a:latin typeface="Hind Siliguri"/>
              </a:rPr>
              <a:t> (Avro):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এটি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একটি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উচ্চারণ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ভিত্তিক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জনপ্রিয়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বাংলা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সফটওয়্যার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(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যেমন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: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amra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=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আমরা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)।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3943350"/>
            <a:ext cx="5381625" cy="4628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45"/>
              </a:lnSpc>
            </a:pPr>
            <a:r>
              <a:rPr sz="2700" b="1" i="0" u="none">
                <a:solidFill>
                  <a:srgbClr val="334155"/>
                </a:solidFill>
                <a:latin typeface="Hind Siliguri"/>
              </a:rPr>
              <a:t>অভ্র সচল করার কী:</a:t>
            </a:r>
            <a:r>
              <a:rPr sz="2700" b="0" i="0" u="none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1" i="0" u="none">
                <a:solidFill>
                  <a:srgbClr val="334155"/>
                </a:solidFill>
                <a:latin typeface="Hind Siliguri"/>
              </a:rPr>
              <a:t>F12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4549080"/>
            <a:ext cx="5381625" cy="9257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45"/>
              </a:lnSpc>
            </a:pPr>
            <a:r>
              <a:rPr sz="2700" b="1" i="0" u="none">
                <a:solidFill>
                  <a:srgbClr val="334155"/>
                </a:solidFill>
                <a:latin typeface="Hind Siliguri"/>
              </a:rPr>
              <a:t>অভ্র ফন্ট:</a:t>
            </a:r>
            <a:r>
              <a:rPr sz="2700" b="0" i="0" u="none">
                <a:solidFill>
                  <a:srgbClr val="334155"/>
                </a:solidFill>
                <a:latin typeface="Hind Siliguri"/>
              </a:rPr>
              <a:t> NikoshBAN বা যেকোনো ইউনিকোড ফন্ট।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038350"/>
            <a:ext cx="5381625" cy="3810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381000"/>
            <a:ext cx="11601450" cy="695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175"/>
              </a:lnSpc>
            </a:pPr>
            <a:r>
              <a:rPr sz="4500" b="1" i="0" u="none">
                <a:solidFill>
                  <a:srgbClr val="1E293B"/>
                </a:solidFill>
                <a:latin typeface="Hind Siliguri"/>
              </a:rPr>
              <a:t>উচ্চারণ ভিত্তিক (ফোনেটিক) কী-বোর্ড</a:t>
            </a:r>
          </a:p>
        </p:txBody>
      </p:sp>
      <p:sp>
        <p:nvSpPr>
          <p:cNvPr id="9" name="Rectangle 8"/>
          <p:cNvSpPr/>
          <p:nvPr/>
        </p:nvSpPr>
        <p:spPr>
          <a:xfrm>
            <a:off x="571500" y="1133475"/>
            <a:ext cx="110490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648991"/>
            <a:ext cx="5381625" cy="258871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75" y="2648991"/>
            <a:ext cx="5381625" cy="25887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33450" y="2934741"/>
            <a:ext cx="4970621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050"/>
              </a:lnSpc>
            </a:pPr>
            <a:r>
              <a:rPr sz="3000" b="1" i="0" u="none">
                <a:solidFill>
                  <a:srgbClr val="1E3A8A"/>
                </a:solidFill>
                <a:latin typeface="Hind Siliguri"/>
              </a:rPr>
              <a:t>⏎ Enter Key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3450" y="3563391"/>
            <a:ext cx="4733925" cy="13885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45"/>
              </a:lnSpc>
            </a:pP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কার্সরকে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এক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লাইন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নিচে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নামাতে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নতুন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প্যারাগ্রাফ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তৈরি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করতে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1" i="0" u="none" dirty="0">
                <a:solidFill>
                  <a:srgbClr val="334155"/>
                </a:solidFill>
                <a:latin typeface="Hind Siliguri"/>
              </a:rPr>
              <a:t>Enter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কী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ব্যবহার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করা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00825" y="2934741"/>
            <a:ext cx="4970621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050"/>
              </a:lnSpc>
            </a:pPr>
            <a:r>
              <a:rPr sz="3000" b="1" i="0" u="none">
                <a:solidFill>
                  <a:srgbClr val="1E3A8A"/>
                </a:solidFill>
                <a:latin typeface="Hind Siliguri"/>
              </a:rPr>
              <a:t>⇧ Shift Key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00825" y="3563391"/>
            <a:ext cx="4733925" cy="13885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45"/>
              </a:lnSpc>
            </a:pPr>
            <a:r>
              <a:rPr sz="2700" b="0" i="0" u="none">
                <a:solidFill>
                  <a:srgbClr val="334155"/>
                </a:solidFill>
                <a:latin typeface="Hind Siliguri"/>
              </a:rPr>
              <a:t>উপরের অক্ষরের জন্য এবং বাংলায় যুক্তাক্ষর বা যুক্ত বর্ণমালা লিখতে </a:t>
            </a:r>
            <a:r>
              <a:rPr sz="2700" b="1" i="0" u="none">
                <a:solidFill>
                  <a:srgbClr val="334155"/>
                </a:solidFill>
                <a:latin typeface="Hind Siliguri"/>
              </a:rPr>
              <a:t>Shift</a:t>
            </a:r>
            <a:r>
              <a:rPr sz="2700" b="0" i="0" u="none">
                <a:solidFill>
                  <a:srgbClr val="334155"/>
                </a:solidFill>
                <a:latin typeface="Hind Siliguri"/>
              </a:rPr>
              <a:t> কী চেপে ধরতে হয়।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381000"/>
            <a:ext cx="11601450" cy="695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175"/>
              </a:lnSpc>
            </a:pPr>
            <a:r>
              <a:rPr sz="4500" b="1" i="0" u="none">
                <a:solidFill>
                  <a:srgbClr val="1E293B"/>
                </a:solidFill>
                <a:latin typeface="Hind Siliguri"/>
              </a:rPr>
              <a:t>কী-বোর্ডের বিশেষ কী (পার্ট-১)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1133475"/>
            <a:ext cx="110490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365" y="2306984"/>
            <a:ext cx="3756385" cy="327258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875" y="2306984"/>
            <a:ext cx="3524250" cy="3272581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250" y="2306984"/>
            <a:ext cx="3524250" cy="32725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06231" y="3349972"/>
            <a:ext cx="2126981" cy="4886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47"/>
              </a:lnSpc>
            </a:pPr>
            <a:r>
              <a:rPr sz="2850" b="1" i="0" u="none" dirty="0">
                <a:solidFill>
                  <a:srgbClr val="0F172A"/>
                </a:solidFill>
                <a:latin typeface="Hind Siliguri"/>
              </a:rPr>
              <a:t>Spacebar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0786" y="3933825"/>
            <a:ext cx="3526752" cy="13849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645"/>
              </a:lnSpc>
            </a:pP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শব্দগুলোর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মাঝে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ফাঁকা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জায়গা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স্পেস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দেওয়ার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জন্য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ব্যবহৃত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হয়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47447" y="3349972"/>
            <a:ext cx="2273399" cy="4886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47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Backspace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68305" y="3933825"/>
            <a:ext cx="3132645" cy="13885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645"/>
              </a:lnSpc>
            </a:pP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কার্সরের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1" i="0" u="none" dirty="0" err="1">
                <a:solidFill>
                  <a:srgbClr val="334155"/>
                </a:solidFill>
                <a:latin typeface="Hind Siliguri"/>
              </a:rPr>
              <a:t>বাম</a:t>
            </a:r>
            <a:r>
              <a:rPr sz="2700" b="1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1" i="0" u="none" dirty="0" err="1">
                <a:solidFill>
                  <a:srgbClr val="334155"/>
                </a:solidFill>
                <a:latin typeface="Hind Siliguri"/>
              </a:rPr>
              <a:t>দিকের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অক্ষর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মুছে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ফেলার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জন্য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ব্যবহৃত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হয়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68203" y="3349972"/>
            <a:ext cx="2349179" cy="4886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47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Delete Key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48454" y="3933825"/>
            <a:ext cx="3114871" cy="13885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645"/>
              </a:lnSpc>
            </a:pP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কার্সরের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1" i="0" u="none" dirty="0" err="1">
                <a:solidFill>
                  <a:srgbClr val="334155"/>
                </a:solidFill>
                <a:latin typeface="Hind Siliguri"/>
              </a:rPr>
              <a:t>ডান</a:t>
            </a:r>
            <a:r>
              <a:rPr sz="2700" b="1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1" i="0" u="none" dirty="0" err="1">
                <a:solidFill>
                  <a:srgbClr val="334155"/>
                </a:solidFill>
                <a:latin typeface="Hind Siliguri"/>
              </a:rPr>
              <a:t>দিকের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অক্ষর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মুছে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ফেলার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জন্য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ব্যবহৃত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হয়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3587" y="2611784"/>
            <a:ext cx="600075" cy="4762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29300" y="2611784"/>
            <a:ext cx="533400" cy="4762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8825" y="2611784"/>
            <a:ext cx="419100" cy="4762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71500" y="381000"/>
            <a:ext cx="11601450" cy="695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175"/>
              </a:lnSpc>
            </a:pPr>
            <a:r>
              <a:rPr sz="4500" b="1" i="0" u="none">
                <a:solidFill>
                  <a:srgbClr val="1E293B"/>
                </a:solidFill>
                <a:latin typeface="Hind Siliguri"/>
              </a:rPr>
              <a:t>কী-বোর্ডের বিশেষ কী (পার্ট-২)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1500" y="1133475"/>
            <a:ext cx="110490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648991"/>
            <a:ext cx="5381625" cy="2922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75" y="2648991"/>
            <a:ext cx="5381625" cy="29222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33450" y="2934741"/>
            <a:ext cx="4970621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050"/>
              </a:lnSpc>
            </a:pPr>
            <a:r>
              <a:rPr sz="3000" b="1" i="0" u="none">
                <a:solidFill>
                  <a:srgbClr val="1E3A8A"/>
                </a:solidFill>
                <a:latin typeface="Hind Siliguri"/>
              </a:rPr>
              <a:t>🔤 Caps Lock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3450" y="3563391"/>
            <a:ext cx="4733925" cy="13885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45"/>
              </a:lnSpc>
            </a:pPr>
            <a:r>
              <a:rPr sz="2700" b="0" i="0" u="none">
                <a:solidFill>
                  <a:srgbClr val="334155"/>
                </a:solidFill>
                <a:latin typeface="Hind Siliguri"/>
              </a:rPr>
              <a:t>ইংরেজিতে একটানা বড় হাতের অক্ষর (Capital Letters) টাইপ করার জন্য এটি অন করতে হয়।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00825" y="2934741"/>
            <a:ext cx="4970621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050"/>
              </a:lnSpc>
            </a:pPr>
            <a:r>
              <a:rPr sz="3000" b="1" i="0" u="none">
                <a:solidFill>
                  <a:srgbClr val="1E3A8A"/>
                </a:solidFill>
                <a:latin typeface="Hind Siliguri"/>
              </a:rPr>
              <a:t>⇥ Tab Key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00825" y="3563391"/>
            <a:ext cx="4733925" cy="13885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45"/>
              </a:lnSpc>
            </a:pP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কার্সরকে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একবারে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নির্দিষ্ট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পরিমাণ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সামনে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এগিয়ে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নেওয়া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প্যারাগ্রাফ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ইনডেন্ট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করতে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ব্যবহার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করা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381000"/>
            <a:ext cx="11601450" cy="695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175"/>
              </a:lnSpc>
            </a:pPr>
            <a:r>
              <a:rPr sz="4500" b="1" i="0" u="none">
                <a:solidFill>
                  <a:srgbClr val="1E293B"/>
                </a:solidFill>
                <a:latin typeface="Hind Siliguri"/>
              </a:rPr>
              <a:t>কী-বোর্ডের বিশেষ কী (পার্ট-৩)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1133475"/>
            <a:ext cx="110490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71500" y="2393751"/>
          <a:ext cx="11048998" cy="349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91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56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4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4799">
                <a:tc>
                  <a:txBody>
                    <a:bodyPr/>
                    <a:lstStyle/>
                    <a:p>
                      <a:pPr algn="ctr"/>
                      <a:r>
                        <a:rPr sz="2700" b="1" i="0" u="none">
                          <a:solidFill>
                            <a:srgbClr val="FFFFFF"/>
                          </a:solidFill>
                          <a:latin typeface="Hind Siliguri"/>
                        </a:rPr>
                        <a:t>সম্পাদনা কাজ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700" b="1" i="0" u="none">
                          <a:solidFill>
                            <a:srgbClr val="FFFFFF"/>
                          </a:solidFill>
                          <a:latin typeface="Hind Siliguri"/>
                        </a:rPr>
                        <a:t>কী-বোর্ড শর্টকাট (Shortcut Key)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700" b="1" i="0" u="none">
                          <a:solidFill>
                            <a:srgbClr val="FFFFFF"/>
                          </a:solidFill>
                          <a:latin typeface="Hind Siliguri"/>
                        </a:rPr>
                        <a:t>কাজের বিবরণ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4799">
                <a:tc>
                  <a:txBody>
                    <a:bodyPr/>
                    <a:lstStyle/>
                    <a:p>
                      <a:pPr algn="ctr"/>
                      <a:r>
                        <a:rPr sz="2700" b="1" i="0" u="none">
                          <a:solidFill>
                            <a:srgbClr val="334155"/>
                          </a:solidFill>
                          <a:latin typeface="Hind Siliguri"/>
                        </a:rPr>
                        <a:t>কপি (Copy)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7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Ctrl + C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7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নির্বাচিত অংশ অনুলিপি করা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4799">
                <a:tc>
                  <a:txBody>
                    <a:bodyPr/>
                    <a:lstStyle/>
                    <a:p>
                      <a:pPr algn="ctr"/>
                      <a:r>
                        <a:rPr sz="2700" b="1" i="0" u="none">
                          <a:solidFill>
                            <a:srgbClr val="334155"/>
                          </a:solidFill>
                          <a:latin typeface="Hind Siliguri"/>
                        </a:rPr>
                        <a:t>কাট (Cut)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7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Ctrl + X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7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লেখা এক স্থান থেকে সরানো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4799">
                <a:tc>
                  <a:txBody>
                    <a:bodyPr/>
                    <a:lstStyle/>
                    <a:p>
                      <a:pPr algn="ctr"/>
                      <a:r>
                        <a:rPr sz="2700" b="1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পেস্ট</a:t>
                      </a:r>
                      <a:r>
                        <a:rPr sz="2700" b="1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(Paste)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7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Ctrl + V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7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কপি</a:t>
                      </a:r>
                      <a:r>
                        <a:rPr sz="27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/</a:t>
                      </a:r>
                      <a:r>
                        <a:rPr sz="27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কাট</a:t>
                      </a:r>
                      <a:r>
                        <a:rPr sz="27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7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করা</a:t>
                      </a:r>
                      <a:r>
                        <a:rPr sz="27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7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অংশ</a:t>
                      </a:r>
                      <a:r>
                        <a:rPr sz="27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7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বসানো</a:t>
                      </a:r>
                      <a:endParaRPr sz="2700" b="0" i="0" u="none" dirty="0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71500" y="3924300"/>
            <a:ext cx="222914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2800647" y="3924300"/>
            <a:ext cx="485566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656314" y="3924300"/>
            <a:ext cx="396418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71500" y="4701480"/>
            <a:ext cx="222914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800647" y="4701480"/>
            <a:ext cx="485566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7656314" y="4701480"/>
            <a:ext cx="396418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71500" y="5478660"/>
            <a:ext cx="222914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2800647" y="5478660"/>
            <a:ext cx="485566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7656314" y="5478660"/>
            <a:ext cx="396418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71500" y="381000"/>
            <a:ext cx="11601450" cy="695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175"/>
              </a:lnSpc>
            </a:pPr>
            <a:r>
              <a:rPr sz="4500" b="1" i="0" u="none">
                <a:solidFill>
                  <a:srgbClr val="1E293B"/>
                </a:solidFill>
                <a:latin typeface="Hind Siliguri"/>
              </a:rPr>
              <a:t>ডকুমেন্ট সম্পাদনা শর্টকাট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1500" y="1133475"/>
            <a:ext cx="110490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287934"/>
            <a:ext cx="5405437" cy="331068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062" y="2287934"/>
            <a:ext cx="5405437" cy="33106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11927" y="3369022"/>
            <a:ext cx="2755299" cy="4886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47"/>
              </a:lnSpc>
            </a:pPr>
            <a:r>
              <a:rPr sz="2850" b="1" i="0" u="none" dirty="0">
                <a:solidFill>
                  <a:srgbClr val="0F172A"/>
                </a:solidFill>
                <a:latin typeface="Hind Siliguri"/>
              </a:rPr>
              <a:t>ক-</a:t>
            </a:r>
            <a:r>
              <a:rPr sz="2850" b="1" i="0" u="none" dirty="0" err="1">
                <a:solidFill>
                  <a:srgbClr val="0F172A"/>
                </a:solidFill>
                <a:latin typeface="Hind Siliguri"/>
              </a:rPr>
              <a:t>দল</a:t>
            </a:r>
            <a:r>
              <a:rPr sz="2850" b="1" i="0" u="none" dirty="0">
                <a:solidFill>
                  <a:srgbClr val="0F172A"/>
                </a:solidFill>
                <a:latin typeface="Hind Siliguri"/>
              </a:rPr>
              <a:t> (</a:t>
            </a:r>
            <a:r>
              <a:rPr sz="2850" b="1" i="0" u="none" dirty="0" err="1">
                <a:solidFill>
                  <a:srgbClr val="0F172A"/>
                </a:solidFill>
                <a:latin typeface="Hind Siliguri"/>
              </a:rPr>
              <a:t>বিজয়</a:t>
            </a:r>
            <a:r>
              <a:rPr sz="2850" b="1" i="0" u="none" dirty="0">
                <a:solidFill>
                  <a:srgbClr val="0F172A"/>
                </a:solidFill>
                <a:latin typeface="Hind Siliguri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8675" y="3952875"/>
            <a:ext cx="4891087" cy="13885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645"/>
              </a:lnSpc>
            </a:pPr>
            <a:r>
              <a:rPr sz="2700" b="0" i="0" u="none">
                <a:solidFill>
                  <a:srgbClr val="334155"/>
                </a:solidFill>
                <a:latin typeface="Hind Siliguri"/>
              </a:rPr>
              <a:t>বিজয় সফটওয়্যার ব্যবহার করে </a:t>
            </a:r>
            <a:r>
              <a:rPr sz="2700" b="1" i="0" u="none">
                <a:solidFill>
                  <a:srgbClr val="334155"/>
                </a:solidFill>
                <a:latin typeface="Hind Siliguri"/>
              </a:rPr>
              <a:t>"বিজ্ঞান"</a:t>
            </a:r>
            <a:r>
              <a:rPr sz="2700" b="0" i="0" u="none">
                <a:solidFill>
                  <a:srgbClr val="334155"/>
                </a:solidFill>
                <a:latin typeface="Hind Siliguri"/>
              </a:rPr>
              <a:t> ও </a:t>
            </a:r>
            <a:r>
              <a:rPr sz="2700" b="1" i="0" u="none">
                <a:solidFill>
                  <a:srgbClr val="334155"/>
                </a:solidFill>
                <a:latin typeface="Hind Siliguri"/>
              </a:rPr>
              <a:t>"শিক্ষক"</a:t>
            </a:r>
            <a:r>
              <a:rPr sz="2700" b="0" i="0" u="none">
                <a:solidFill>
                  <a:srgbClr val="334155"/>
                </a:solidFill>
                <a:latin typeface="Hind Siliguri"/>
              </a:rPr>
              <a:t> শব্দ দুটি টাইপ করো।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5214" y="3369022"/>
            <a:ext cx="2310895" cy="4886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47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খ-দল (অভ্র)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72237" y="3952875"/>
            <a:ext cx="4891087" cy="13885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645"/>
              </a:lnSpc>
            </a:pPr>
            <a:r>
              <a:rPr sz="2700" b="0" i="0" u="none">
                <a:solidFill>
                  <a:srgbClr val="334155"/>
                </a:solidFill>
                <a:latin typeface="Hind Siliguri"/>
              </a:rPr>
              <a:t>অভ্র ফোনেটিক ব্যবহার করে </a:t>
            </a:r>
            <a:r>
              <a:rPr sz="2700" b="1" i="0" u="none">
                <a:solidFill>
                  <a:srgbClr val="334155"/>
                </a:solidFill>
                <a:latin typeface="Hind Siliguri"/>
              </a:rPr>
              <a:t>"bangladesh"</a:t>
            </a:r>
            <a:r>
              <a:rPr sz="2700" b="0" i="0" u="none">
                <a:solidFill>
                  <a:srgbClr val="334155"/>
                </a:solidFill>
                <a:latin typeface="Hind Siliguri"/>
              </a:rPr>
              <a:t> টাইপ করে </a:t>
            </a:r>
            <a:r>
              <a:rPr sz="2700" b="1" i="0" u="none">
                <a:solidFill>
                  <a:srgbClr val="334155"/>
                </a:solidFill>
                <a:latin typeface="Hind Siliguri"/>
              </a:rPr>
              <a:t>"বাংলাদেশ"</a:t>
            </a:r>
            <a:r>
              <a:rPr sz="2700" b="0" i="0" u="none">
                <a:solidFill>
                  <a:srgbClr val="334155"/>
                </a:solidFill>
                <a:latin typeface="Hind Siliguri"/>
              </a:rPr>
              <a:t> আনো।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4181" y="2630834"/>
            <a:ext cx="600075" cy="4762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7743" y="2630834"/>
            <a:ext cx="600075" cy="4762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500" y="381000"/>
            <a:ext cx="11601450" cy="695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175"/>
              </a:lnSpc>
            </a:pPr>
            <a:r>
              <a:rPr sz="4500" b="1" i="0" u="none">
                <a:solidFill>
                  <a:srgbClr val="1E293B"/>
                </a:solidFill>
                <a:latin typeface="Hind Siliguri"/>
              </a:rPr>
              <a:t>দলগত কাজ (ব্যবহারিক)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133475"/>
            <a:ext cx="110490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95375" y="2731889"/>
            <a:ext cx="11077575" cy="4628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45"/>
              </a:lnSpc>
            </a:pP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১.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মুনীর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চৌধুরী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কত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সালে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প্রথম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বিজ্ঞানসম্মত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বাংলা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কীবোর্ড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ডিজাইন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করেন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5375" y="3385244"/>
            <a:ext cx="10525125" cy="4628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45"/>
              </a:lnSpc>
            </a:pPr>
            <a:r>
              <a:rPr sz="2700" b="0" i="0" u="none">
                <a:solidFill>
                  <a:srgbClr val="334155"/>
                </a:solidFill>
                <a:latin typeface="Hind Siliguri"/>
              </a:rPr>
              <a:t>২. বিজয় সফটওয়্যারে বাংলা চালু করতে কোন শর্টকাট চাপতে হয়?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5375" y="4038600"/>
            <a:ext cx="10525125" cy="4628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45"/>
              </a:lnSpc>
            </a:pP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৩.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কার্সরের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ডান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দিকের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অক্ষর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মুছতে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কোন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কী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ব্যবহৃত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5375" y="4691955"/>
            <a:ext cx="10525125" cy="4628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45"/>
              </a:lnSpc>
            </a:pPr>
            <a:r>
              <a:rPr sz="2700" b="0" i="0" u="none">
                <a:solidFill>
                  <a:srgbClr val="334155"/>
                </a:solidFill>
                <a:latin typeface="Hind Siliguri"/>
              </a:rPr>
              <a:t>৪. অভ্র ফোনেটিক চালুর জন্য কোন ফাংশন (F) কী চাপতে হয়?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69989"/>
            <a:ext cx="361950" cy="3810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423344"/>
            <a:ext cx="361950" cy="3810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076700"/>
            <a:ext cx="361950" cy="3810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730055"/>
            <a:ext cx="361950" cy="381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500" y="381000"/>
            <a:ext cx="11601450" cy="695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175"/>
              </a:lnSpc>
            </a:pPr>
            <a:r>
              <a:rPr sz="4500" b="1" i="0" u="none">
                <a:solidFill>
                  <a:srgbClr val="1E293B"/>
                </a:solidFill>
                <a:latin typeface="Hind Siliguri"/>
              </a:rPr>
              <a:t>পাঠ মূল্যায়ন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133475"/>
            <a:ext cx="110490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217434"/>
            <a:ext cx="12122870" cy="637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800" b="1" i="0" u="none" dirty="0" err="1">
                <a:solidFill>
                  <a:srgbClr val="FF0000"/>
                </a:solidFill>
                <a:latin typeface="Hind Siliguri"/>
              </a:rPr>
              <a:t>সকলকে</a:t>
            </a:r>
            <a:r>
              <a:rPr sz="13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13800" b="1" i="0" u="none" dirty="0" err="1">
                <a:solidFill>
                  <a:srgbClr val="FF0000"/>
                </a:solidFill>
                <a:latin typeface="Hind Siliguri"/>
              </a:rPr>
              <a:t>অনেক</a:t>
            </a:r>
            <a:r>
              <a:rPr sz="13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13800" b="1" i="0" u="none" dirty="0" err="1">
                <a:solidFill>
                  <a:srgbClr val="FF0000"/>
                </a:solidFill>
                <a:latin typeface="Hind Siliguri"/>
              </a:rPr>
              <a:t>ধন্যবাদ</a:t>
            </a:r>
            <a:r>
              <a:rPr sz="13800" b="1" i="0" u="none" dirty="0">
                <a:solidFill>
                  <a:srgbClr val="FF0000"/>
                </a:solidFill>
                <a:latin typeface="Hind Siliguri"/>
              </a:rPr>
              <a:t>! 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ghtScreen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2446" y="1669417"/>
            <a:ext cx="5416536" cy="4158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91275" y="1669417"/>
            <a:ext cx="5422042" cy="4158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884396" y="1955168"/>
            <a:ext cx="4970621" cy="514350"/>
          </a:xfrm>
          <a:prstGeom prst="rect">
            <a:avLst/>
          </a:prstGeom>
          <a:noFill/>
        </p:spPr>
        <p:txBody>
          <a:bodyPr wrap="square" lIns="333375" tIns="0" rIns="0" bIns="0" anchor="t">
            <a:spAutoFit/>
          </a:bodyPr>
          <a:lstStyle/>
          <a:p>
            <a:pPr algn="l">
              <a:lnSpc>
                <a:spcPts val="4050"/>
              </a:lnSpc>
            </a:pPr>
            <a:r>
              <a:rPr sz="3000" b="1" i="0" u="none">
                <a:solidFill>
                  <a:srgbClr val="1E3A8A"/>
                </a:solidFill>
                <a:latin typeface="Hind Siliguri"/>
              </a:rPr>
              <a:t>শিক্ষক পরিচিতি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4396" y="2487646"/>
            <a:ext cx="5054586" cy="25853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as-IN" sz="2800" dirty="0">
                <a:solidFill>
                  <a:srgbClr val="FFFF00"/>
                </a:solidFill>
                <a:latin typeface="Hind Siliguri"/>
              </a:rPr>
              <a:t>এস.এম. সাইফুল ইসলাম</a:t>
            </a:r>
          </a:p>
          <a:p>
            <a:pPr>
              <a:lnSpc>
                <a:spcPct val="150000"/>
              </a:lnSpc>
            </a:pPr>
            <a:r>
              <a:rPr lang="as-IN" sz="2800" dirty="0" smtClean="0">
                <a:solidFill>
                  <a:srgbClr val="FFFF00"/>
                </a:solidFill>
                <a:latin typeface="Hind Siliguri"/>
              </a:rPr>
              <a:t>সহকারী </a:t>
            </a:r>
            <a:r>
              <a:rPr lang="as-IN" sz="2800" dirty="0">
                <a:solidFill>
                  <a:srgbClr val="FFFF00"/>
                </a:solidFill>
                <a:latin typeface="Hind Siliguri"/>
              </a:rPr>
              <a:t>শিক্ষক (</a:t>
            </a:r>
            <a:r>
              <a:rPr lang="en-US" sz="2800" dirty="0">
                <a:solidFill>
                  <a:srgbClr val="FFFF00"/>
                </a:solidFill>
                <a:latin typeface="Hind Siliguri"/>
              </a:rPr>
              <a:t>ICT) </a:t>
            </a:r>
            <a:r>
              <a:rPr lang="en-US" sz="2800" dirty="0" err="1">
                <a:solidFill>
                  <a:srgbClr val="FFFF00"/>
                </a:solidFill>
                <a:latin typeface="Hind Siliguri"/>
              </a:rPr>
              <a:t>পানিকাউরিয়া</a:t>
            </a:r>
            <a:r>
              <a:rPr lang="en-US" sz="2800" dirty="0">
                <a:solidFill>
                  <a:srgbClr val="FFFF00"/>
                </a:solidFill>
                <a:latin typeface="Hind Siliguri"/>
              </a:rPr>
              <a:t> </a:t>
            </a:r>
            <a:r>
              <a:rPr lang="en-US" sz="2800" b="0" i="0" u="none" dirty="0" err="1" smtClean="0">
                <a:solidFill>
                  <a:srgbClr val="FFFF00"/>
                </a:solidFill>
                <a:latin typeface="Hind Siliguri"/>
              </a:rPr>
              <a:t>মাধ্যমিক</a:t>
            </a:r>
            <a:r>
              <a:rPr sz="2800" b="0" i="0" u="none" dirty="0" smtClean="0">
                <a:solidFill>
                  <a:srgbClr val="FFFF0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FFFF00"/>
                </a:solidFill>
                <a:latin typeface="Hind Siliguri"/>
              </a:rPr>
              <a:t>বিদ্যালয়</a:t>
            </a:r>
            <a:endParaRPr lang="en-US" sz="2800" b="0" i="0" u="none" dirty="0" smtClean="0">
              <a:solidFill>
                <a:srgbClr val="FFFF00"/>
              </a:solidFill>
              <a:latin typeface="Hind Siliguri"/>
            </a:endParaRPr>
          </a:p>
          <a:p>
            <a:pPr algn="l">
              <a:lnSpc>
                <a:spcPct val="150000"/>
              </a:lnSpc>
            </a:pPr>
            <a:r>
              <a:rPr lang="en-US" sz="2800" dirty="0" err="1" smtClean="0">
                <a:solidFill>
                  <a:srgbClr val="FFFF00"/>
                </a:solidFill>
                <a:latin typeface="Hind Siliguri"/>
              </a:rPr>
              <a:t>কলারোয়া</a:t>
            </a:r>
            <a:r>
              <a:rPr lang="en-US" sz="2800" dirty="0" smtClean="0">
                <a:solidFill>
                  <a:srgbClr val="FFFF00"/>
                </a:solidFill>
                <a:latin typeface="Hind Siliguri"/>
              </a:rPr>
              <a:t>, </a:t>
            </a:r>
            <a:r>
              <a:rPr lang="en-US" sz="2800" dirty="0" err="1" smtClean="0">
                <a:solidFill>
                  <a:srgbClr val="FFFF00"/>
                </a:solidFill>
                <a:latin typeface="Hind Siliguri"/>
              </a:rPr>
              <a:t>সাতক্ষীরা</a:t>
            </a:r>
            <a:r>
              <a:rPr lang="en-US" sz="2800" dirty="0" smtClean="0">
                <a:solidFill>
                  <a:srgbClr val="FFFF00"/>
                </a:solidFill>
                <a:latin typeface="Hind Siliguri"/>
              </a:rPr>
              <a:t>।</a:t>
            </a:r>
            <a:endParaRPr sz="2800" b="0" i="0" u="none" dirty="0">
              <a:solidFill>
                <a:srgbClr val="FFFF00"/>
              </a:solidFill>
              <a:latin typeface="Hind Siligu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72277" y="1955168"/>
            <a:ext cx="4970621" cy="514350"/>
          </a:xfrm>
          <a:prstGeom prst="rect">
            <a:avLst/>
          </a:prstGeom>
          <a:noFill/>
        </p:spPr>
        <p:txBody>
          <a:bodyPr wrap="square" lIns="476250" tIns="0" rIns="0" bIns="0" anchor="t">
            <a:spAutoFit/>
          </a:bodyPr>
          <a:lstStyle/>
          <a:p>
            <a:pPr algn="l">
              <a:lnSpc>
                <a:spcPts val="4050"/>
              </a:lnSpc>
            </a:pPr>
            <a:r>
              <a:rPr sz="3000" b="1" i="0" u="none" dirty="0" err="1">
                <a:solidFill>
                  <a:srgbClr val="1E3A8A"/>
                </a:solidFill>
                <a:latin typeface="Hind Siliguri"/>
              </a:rPr>
              <a:t>পাঠ</a:t>
            </a:r>
            <a:r>
              <a:rPr sz="3000" b="1" i="0" u="none" dirty="0">
                <a:solidFill>
                  <a:srgbClr val="1E3A8A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1E3A8A"/>
                </a:solidFill>
                <a:latin typeface="Hind Siliguri"/>
              </a:rPr>
              <a:t>পরিচিতি</a:t>
            </a:r>
            <a:endParaRPr sz="3000" b="1" i="0" u="none" dirty="0">
              <a:solidFill>
                <a:srgbClr val="1E3A8A"/>
              </a:solidFill>
              <a:latin typeface="Hind Siligu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35333" y="2552591"/>
            <a:ext cx="5077984" cy="323165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50000"/>
              </a:lnSpc>
            </a:pPr>
            <a:r>
              <a:rPr sz="2800" b="1" i="0" u="none" dirty="0" err="1" smtClean="0">
                <a:solidFill>
                  <a:srgbClr val="FF0000"/>
                </a:solidFill>
                <a:latin typeface="Hind Siliguri"/>
              </a:rPr>
              <a:t>শ্রেণি</a:t>
            </a:r>
            <a:r>
              <a:rPr sz="2800" b="1" i="0" u="none" dirty="0" smtClean="0">
                <a:solidFill>
                  <a:srgbClr val="FF0000"/>
                </a:solidFill>
                <a:latin typeface="Hind Siliguri"/>
              </a:rPr>
              <a:t>:</a:t>
            </a:r>
            <a:r>
              <a:rPr sz="2800" b="0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FF0000"/>
                </a:solidFill>
                <a:latin typeface="Hind Siliguri"/>
              </a:rPr>
              <a:t>সপ্তম</a:t>
            </a:r>
            <a:r>
              <a:rPr sz="2800" b="0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FF0000"/>
                </a:solidFill>
                <a:latin typeface="Hind Siliguri"/>
              </a:rPr>
              <a:t>শ্রেণি</a:t>
            </a:r>
            <a:endParaRPr lang="en-US" sz="2800" b="0" i="0" u="none" dirty="0" smtClean="0">
              <a:solidFill>
                <a:srgbClr val="FF0000"/>
              </a:solidFill>
              <a:latin typeface="Hind Siliguri"/>
            </a:endParaRPr>
          </a:p>
          <a:p>
            <a:pPr>
              <a:lnSpc>
                <a:spcPct val="150000"/>
              </a:lnSpc>
            </a:pPr>
            <a:r>
              <a:rPr lang="as-IN" sz="2800" b="1" dirty="0" smtClean="0">
                <a:solidFill>
                  <a:srgbClr val="FF0000"/>
                </a:solidFill>
                <a:latin typeface="Hind Siliguri"/>
              </a:rPr>
              <a:t>বিষয়</a:t>
            </a:r>
            <a:r>
              <a:rPr lang="as-IN" sz="2800" b="1" dirty="0">
                <a:solidFill>
                  <a:srgbClr val="FF0000"/>
                </a:solidFill>
                <a:latin typeface="Hind Siliguri"/>
              </a:rPr>
              <a:t>:</a:t>
            </a:r>
            <a:r>
              <a:rPr lang="as-IN" sz="2800" dirty="0">
                <a:solidFill>
                  <a:srgbClr val="FF0000"/>
                </a:solidFill>
                <a:latin typeface="Hind Siliguri"/>
              </a:rPr>
              <a:t> তথ্য ও যোগাযোগ </a:t>
            </a:r>
            <a:r>
              <a:rPr lang="as-IN" sz="2800" dirty="0" smtClean="0">
                <a:solidFill>
                  <a:srgbClr val="FF0000"/>
                </a:solidFill>
                <a:latin typeface="Hind Siliguri"/>
              </a:rPr>
              <a:t>প্রযুক্তি</a:t>
            </a:r>
            <a:endParaRPr lang="en-US" sz="2800" dirty="0" smtClean="0">
              <a:solidFill>
                <a:srgbClr val="FF0000"/>
              </a:solidFill>
              <a:latin typeface="Hind Siliguri"/>
            </a:endParaRPr>
          </a:p>
          <a:p>
            <a:pPr>
              <a:lnSpc>
                <a:spcPct val="150000"/>
              </a:lnSpc>
            </a:pPr>
            <a:r>
              <a:rPr lang="as-IN" sz="2800" b="1" dirty="0" smtClean="0">
                <a:solidFill>
                  <a:srgbClr val="FF0000"/>
                </a:solidFill>
                <a:latin typeface="Hind Siliguri"/>
              </a:rPr>
              <a:t>অধ্যায়</a:t>
            </a:r>
            <a:r>
              <a:rPr lang="as-IN" sz="2800" b="1" dirty="0">
                <a:solidFill>
                  <a:srgbClr val="FF0000"/>
                </a:solidFill>
                <a:latin typeface="Hind Siliguri"/>
              </a:rPr>
              <a:t>:</a:t>
            </a:r>
            <a:r>
              <a:rPr lang="as-IN" sz="2800" dirty="0">
                <a:solidFill>
                  <a:srgbClr val="FF0000"/>
                </a:solidFill>
                <a:latin typeface="Hind Siliguri"/>
              </a:rPr>
              <a:t> ৩ (পাঠ ২৭-৫৪</a:t>
            </a:r>
            <a:r>
              <a:rPr lang="as-IN" sz="2800" dirty="0" smtClean="0">
                <a:solidFill>
                  <a:srgbClr val="FF0000"/>
                </a:solidFill>
                <a:latin typeface="Hind Siliguri"/>
              </a:rPr>
              <a:t>)</a:t>
            </a:r>
            <a:endParaRPr lang="en-US" sz="2800" dirty="0" smtClean="0">
              <a:solidFill>
                <a:srgbClr val="FF0000"/>
              </a:solidFill>
              <a:latin typeface="Hind Siliguri"/>
            </a:endParaRPr>
          </a:p>
          <a:p>
            <a:pPr>
              <a:lnSpc>
                <a:spcPct val="150000"/>
              </a:lnSpc>
            </a:pPr>
            <a:r>
              <a:rPr lang="as-IN" sz="2800" b="1" dirty="0">
                <a:solidFill>
                  <a:srgbClr val="FF0000"/>
                </a:solidFill>
                <a:latin typeface="Hind Siliguri"/>
              </a:rPr>
              <a:t>সময়:</a:t>
            </a:r>
            <a:r>
              <a:rPr lang="as-IN" sz="2800" dirty="0">
                <a:solidFill>
                  <a:srgbClr val="FF0000"/>
                </a:solidFill>
                <a:latin typeface="Hind Siliguri"/>
              </a:rPr>
              <a:t> ৫০ মিনিট, </a:t>
            </a:r>
          </a:p>
          <a:p>
            <a:pPr>
              <a:lnSpc>
                <a:spcPct val="150000"/>
              </a:lnSpc>
            </a:pPr>
            <a:r>
              <a:rPr lang="as-IN" sz="2800" dirty="0">
                <a:solidFill>
                  <a:srgbClr val="FF0000"/>
                </a:solidFill>
                <a:latin typeface="Hind Siliguri"/>
              </a:rPr>
              <a:t>তারিখ: </a:t>
            </a:r>
            <a:r>
              <a:rPr lang="en-US" sz="2800" dirty="0" smtClean="0">
                <a:solidFill>
                  <a:srgbClr val="FF0000"/>
                </a:solidFill>
                <a:latin typeface="Hind Siliguri"/>
              </a:rPr>
              <a:t>০০</a:t>
            </a:r>
            <a:r>
              <a:rPr lang="as-IN" sz="2800" dirty="0" smtClean="0">
                <a:solidFill>
                  <a:srgbClr val="FF0000"/>
                </a:solidFill>
                <a:latin typeface="Hind Siliguri"/>
              </a:rPr>
              <a:t>/০৮/</a:t>
            </a:r>
            <a:r>
              <a:rPr lang="en-US" sz="2800" dirty="0" smtClean="0">
                <a:solidFill>
                  <a:srgbClr val="FF0000"/>
                </a:solidFill>
                <a:latin typeface="Hind Siliguri"/>
              </a:rPr>
              <a:t>২০</a:t>
            </a:r>
            <a:r>
              <a:rPr lang="as-IN" sz="2800" dirty="0" smtClean="0">
                <a:solidFill>
                  <a:srgbClr val="FF0000"/>
                </a:solidFill>
                <a:latin typeface="Hind Siliguri"/>
              </a:rPr>
              <a:t>২৬</a:t>
            </a:r>
            <a:r>
              <a:rPr lang="en-US" sz="2800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Hind Siliguri"/>
              </a:rPr>
              <a:t>খ্রি</a:t>
            </a:r>
            <a:r>
              <a:rPr lang="en-US" sz="2800" dirty="0" smtClean="0">
                <a:solidFill>
                  <a:srgbClr val="FF0000"/>
                </a:solidFill>
                <a:latin typeface="Hind Siliguri"/>
              </a:rPr>
              <a:t>.</a:t>
            </a:r>
            <a:endParaRPr lang="as-IN" sz="2800" dirty="0">
              <a:solidFill>
                <a:srgbClr val="FF0000"/>
              </a:solidFill>
              <a:latin typeface="Hind Siliguri"/>
            </a:endParaRP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087" y="1956324"/>
            <a:ext cx="333375" cy="3810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5333" y="1993268"/>
            <a:ext cx="476250" cy="381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90550" y="392175"/>
            <a:ext cx="11601450" cy="6668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175"/>
              </a:lnSpc>
            </a:pPr>
            <a:r>
              <a:rPr sz="4500" b="1" i="0" u="none" dirty="0" err="1">
                <a:solidFill>
                  <a:srgbClr val="00B050"/>
                </a:solidFill>
                <a:latin typeface="Hind Siliguri"/>
              </a:rPr>
              <a:t>পরিচিতি</a:t>
            </a:r>
            <a:endParaRPr sz="4500" b="1" i="0" u="none" dirty="0">
              <a:solidFill>
                <a:srgbClr val="00B050"/>
              </a:solidFill>
              <a:latin typeface="Hind Siliguri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71500" y="1133475"/>
            <a:ext cx="110490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07007" y="744055"/>
            <a:ext cx="1072770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solidFill>
                  <a:srgbClr val="FF0000"/>
                </a:solidFill>
              </a:rPr>
              <a:t>গল্পটি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পড়ো</a:t>
            </a:r>
            <a:r>
              <a:rPr lang="en-US" sz="2800" b="1" dirty="0" smtClean="0">
                <a:solidFill>
                  <a:srgbClr val="FF0000"/>
                </a:solidFill>
              </a:rPr>
              <a:t>-</a:t>
            </a:r>
          </a:p>
          <a:p>
            <a:pPr algn="just"/>
            <a:r>
              <a:rPr lang="as-IN" sz="2800" dirty="0" smtClean="0"/>
              <a:t>গ্রামের</a:t>
            </a:r>
            <a:r>
              <a:rPr lang="en-US" sz="2800" dirty="0" smtClean="0"/>
              <a:t> </a:t>
            </a:r>
            <a:r>
              <a:rPr lang="as-IN" sz="2800" dirty="0" smtClean="0"/>
              <a:t>ছেলে </a:t>
            </a:r>
            <a:r>
              <a:rPr lang="as-IN" sz="2800" dirty="0"/>
              <a:t>সিয়াম </a:t>
            </a:r>
            <a:r>
              <a:rPr lang="as-IN" sz="2800" dirty="0" smtClean="0"/>
              <a:t>কম্পিউটারে </a:t>
            </a:r>
            <a:r>
              <a:rPr lang="as-IN" sz="2800" dirty="0"/>
              <a:t>বাংলা লেখার সহজ কৌশল শিখতে খুব আগ্রহী ছিল</a:t>
            </a:r>
            <a:r>
              <a:rPr lang="as-IN" sz="2800" dirty="0" smtClean="0"/>
              <a:t>।</a:t>
            </a:r>
            <a:r>
              <a:rPr lang="en-US" sz="2800" dirty="0" smtClean="0"/>
              <a:t> </a:t>
            </a:r>
            <a:r>
              <a:rPr lang="as-IN" sz="2800" dirty="0" smtClean="0"/>
              <a:t>কম্পিউটার </a:t>
            </a:r>
            <a:r>
              <a:rPr lang="as-IN" sz="2800" dirty="0"/>
              <a:t>ক্লাসে শিক্ষক তাকে বললেন, "ওয়ার্ড প্রসেসিং হলো এমন এক পদ্ধতি, যার মাধ্যমে ডিজিটাল মাধ্যমে লেখা টাইপ, সম্পাদনা ও পরিবর্তন করা যায়</a:t>
            </a:r>
            <a:r>
              <a:rPr lang="as-IN" sz="2800" dirty="0" smtClean="0"/>
              <a:t>।</a:t>
            </a:r>
            <a:r>
              <a:rPr lang="en-US" sz="2800" dirty="0" smtClean="0"/>
              <a:t> </a:t>
            </a:r>
            <a:r>
              <a:rPr lang="as-IN" sz="2800" dirty="0" smtClean="0"/>
              <a:t>সিয়াম দেখল </a:t>
            </a:r>
            <a:r>
              <a:rPr lang="as-IN" sz="2800" dirty="0"/>
              <a:t>কীভাবে অনুচ্ছেদ সাজানো, </a:t>
            </a:r>
            <a:r>
              <a:rPr lang="en-US" sz="2800" dirty="0" err="1" smtClean="0"/>
              <a:t>লেখার</a:t>
            </a:r>
            <a:r>
              <a:rPr lang="as-IN" sz="2800" dirty="0" smtClean="0"/>
              <a:t> </a:t>
            </a:r>
            <a:r>
              <a:rPr lang="as-IN" sz="2800" dirty="0"/>
              <a:t>আকার পরিবর্তন ও লেখা বোল্ড করা যায়</a:t>
            </a:r>
            <a:r>
              <a:rPr lang="as-IN" sz="2800" dirty="0" smtClean="0"/>
              <a:t>।</a:t>
            </a:r>
            <a:r>
              <a:rPr lang="en-US" sz="2800" dirty="0" smtClean="0"/>
              <a:t> </a:t>
            </a:r>
            <a:r>
              <a:rPr lang="as-IN" sz="2800" dirty="0" smtClean="0"/>
              <a:t>শিক্ষক </a:t>
            </a:r>
            <a:r>
              <a:rPr lang="as-IN" sz="2800" dirty="0"/>
              <a:t>জানালেন, কম্পিউটারে সুন্দরভাবে বাংলা লিখতে হলে বাংলা কী-বোর্ডের সঠিক ব্যবহার জানা আবশ্যক</a:t>
            </a:r>
            <a:r>
              <a:rPr lang="as-IN" sz="2800" dirty="0" smtClean="0"/>
              <a:t>।</a:t>
            </a:r>
            <a:r>
              <a:rPr lang="en-US" sz="2800" dirty="0" smtClean="0"/>
              <a:t> </a:t>
            </a:r>
            <a:r>
              <a:rPr lang="as-IN" sz="2800" dirty="0" smtClean="0"/>
              <a:t>তিনি সিয়ামকে </a:t>
            </a:r>
            <a:r>
              <a:rPr lang="as-IN" sz="2800" dirty="0"/>
              <a:t>বিজয় ও অভ্র কী-বোর্ড লেআউট সম্পর্কে প্রাথমিক ধারণা দিলেন</a:t>
            </a:r>
            <a:r>
              <a:rPr lang="as-IN" sz="2800" dirty="0" smtClean="0"/>
              <a:t>।</a:t>
            </a:r>
            <a:r>
              <a:rPr lang="en-US" sz="2800" dirty="0" smtClean="0"/>
              <a:t> </a:t>
            </a:r>
            <a:r>
              <a:rPr lang="as-IN" sz="2800" dirty="0" smtClean="0"/>
              <a:t>সিয়াম </a:t>
            </a:r>
            <a:r>
              <a:rPr lang="as-IN" sz="2800" dirty="0"/>
              <a:t>অভ্র ফোনেটিক কী-বোর্ডে '</a:t>
            </a:r>
            <a:r>
              <a:rPr lang="en-US" sz="2800" dirty="0" err="1"/>
              <a:t>bangla</a:t>
            </a:r>
            <a:r>
              <a:rPr lang="en-US" sz="2800" dirty="0"/>
              <a:t>' </a:t>
            </a:r>
            <a:r>
              <a:rPr lang="as-IN" sz="2800" dirty="0"/>
              <a:t>টাইপ করতেই পর্দায় চমৎকার ভেসে উঠল 'বাংলা</a:t>
            </a:r>
            <a:r>
              <a:rPr lang="as-IN" sz="2800" dirty="0" smtClean="0"/>
              <a:t>'।</a:t>
            </a:r>
            <a:r>
              <a:rPr lang="en-US" sz="2800" dirty="0" smtClean="0"/>
              <a:t> </a:t>
            </a:r>
            <a:r>
              <a:rPr lang="as-IN" sz="2800" dirty="0" smtClean="0"/>
              <a:t>কঠিন </a:t>
            </a:r>
            <a:r>
              <a:rPr lang="as-IN" sz="2800" dirty="0"/>
              <a:t>যুক্তবর্ণগুলো কীভাবে টাইপ করতে হয়, তা শিক্ষক তাকে যত্ন সহকারে দেখিয়ে দিলেন</a:t>
            </a:r>
            <a:r>
              <a:rPr lang="as-IN" sz="2800" dirty="0" smtClean="0"/>
              <a:t>।</a:t>
            </a:r>
            <a:r>
              <a:rPr lang="en-US" sz="2800" dirty="0" smtClean="0"/>
              <a:t> </a:t>
            </a:r>
            <a:r>
              <a:rPr lang="as-IN" sz="2800" dirty="0" smtClean="0"/>
              <a:t>কয়েক </a:t>
            </a:r>
            <a:r>
              <a:rPr lang="as-IN" sz="2800" dirty="0"/>
              <a:t>ঘণ্টার অনুশীলনে </a:t>
            </a:r>
            <a:r>
              <a:rPr lang="as-IN" sz="2800" dirty="0" smtClean="0"/>
              <a:t>সিয়াম </a:t>
            </a:r>
            <a:r>
              <a:rPr lang="as-IN" sz="2800" dirty="0"/>
              <a:t>অনায়াসে টাইপ করার দক্ষতা অর্জন করল</a:t>
            </a:r>
            <a:r>
              <a:rPr lang="as-IN" sz="2800" dirty="0" smtClean="0"/>
              <a:t>।</a:t>
            </a:r>
            <a:endParaRPr lang="as-IN" sz="2800" dirty="0"/>
          </a:p>
        </p:txBody>
      </p:sp>
    </p:spTree>
    <p:extLst>
      <p:ext uri="{BB962C8B-B14F-4D97-AF65-F5344CB8AC3E}">
        <p14:creationId xmlns:p14="http://schemas.microsoft.com/office/powerpoint/2010/main" val="369231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25963" y="807931"/>
            <a:ext cx="8506691" cy="8335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480"/>
              </a:lnSpc>
            </a:pPr>
            <a:r>
              <a:rPr sz="4800" b="1" i="0" u="none" dirty="0" err="1">
                <a:solidFill>
                  <a:srgbClr val="1E293B"/>
                </a:solidFill>
                <a:latin typeface="Hind Siliguri"/>
              </a:rPr>
              <a:t>আজকের</a:t>
            </a:r>
            <a:r>
              <a:rPr sz="4800" b="1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4800" b="1" i="0" u="none" dirty="0" err="1">
                <a:solidFill>
                  <a:srgbClr val="1E293B"/>
                </a:solidFill>
                <a:latin typeface="Hind Siliguri"/>
              </a:rPr>
              <a:t>পাঠ</a:t>
            </a:r>
            <a:r>
              <a:rPr sz="4800" b="1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4800" b="1" i="0" u="none" dirty="0" err="1">
                <a:solidFill>
                  <a:srgbClr val="1E293B"/>
                </a:solidFill>
                <a:latin typeface="Hind Siliguri"/>
              </a:rPr>
              <a:t>শিরোনাম</a:t>
            </a:r>
            <a:endParaRPr sz="4800" b="1" i="0" u="none" dirty="0">
              <a:solidFill>
                <a:srgbClr val="1E293B"/>
              </a:solidFill>
              <a:latin typeface="Hind Siligu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1534" y="2156440"/>
            <a:ext cx="10520313" cy="406265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8800" b="1" i="0" u="none" dirty="0" err="1" smtClean="0">
                <a:solidFill>
                  <a:srgbClr val="FF0000"/>
                </a:solidFill>
                <a:latin typeface="Hind Siliguri"/>
              </a:rPr>
              <a:t>ওয়ার্ড</a:t>
            </a:r>
            <a:r>
              <a:rPr lang="en-US" sz="8800" b="1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lang="en-US" sz="8800" b="1" i="0" u="none" dirty="0" err="1" smtClean="0">
                <a:solidFill>
                  <a:srgbClr val="FF0000"/>
                </a:solidFill>
                <a:latin typeface="Hind Siliguri"/>
              </a:rPr>
              <a:t>প্রসেসিং</a:t>
            </a:r>
            <a:r>
              <a:rPr lang="en-US" sz="8800" b="1" i="0" u="none" dirty="0" smtClean="0">
                <a:solidFill>
                  <a:srgbClr val="FF0000"/>
                </a:solidFill>
                <a:latin typeface="Hind Siliguri"/>
              </a:rPr>
              <a:t> ও </a:t>
            </a:r>
            <a:r>
              <a:rPr lang="en-US" sz="8800" b="1" i="0" u="none" dirty="0" err="1" smtClean="0">
                <a:solidFill>
                  <a:srgbClr val="FF0000"/>
                </a:solidFill>
                <a:latin typeface="Hind Siliguri"/>
              </a:rPr>
              <a:t>বাংলা</a:t>
            </a:r>
            <a:r>
              <a:rPr lang="en-US" sz="8800" b="1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lang="en-US" sz="8800" b="1" i="0" u="none" dirty="0" err="1" smtClean="0">
                <a:solidFill>
                  <a:srgbClr val="FF0000"/>
                </a:solidFill>
                <a:latin typeface="Hind Siliguri"/>
              </a:rPr>
              <a:t>কী-বোর্ডের</a:t>
            </a:r>
            <a:r>
              <a:rPr lang="en-US" sz="8800" b="1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lang="en-US" sz="8800" b="1" i="0" u="none" dirty="0" err="1" smtClean="0">
                <a:solidFill>
                  <a:srgbClr val="FF0000"/>
                </a:solidFill>
                <a:latin typeface="Hind Siliguri"/>
              </a:rPr>
              <a:t>ব্যবহার</a:t>
            </a:r>
            <a:endParaRPr sz="8800" b="1" i="0" u="none" dirty="0">
              <a:solidFill>
                <a:srgbClr val="FF0000"/>
              </a:solidFill>
              <a:latin typeface="Hind Siligu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95375" y="2731889"/>
            <a:ext cx="10525125" cy="4628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45"/>
              </a:lnSpc>
            </a:pPr>
            <a:r>
              <a:rPr sz="2700" b="1" i="0" u="none">
                <a:solidFill>
                  <a:srgbClr val="334155"/>
                </a:solidFill>
                <a:latin typeface="Hind Siliguri"/>
              </a:rPr>
              <a:t>বাংলা কী-বোর্ডের ইতিহাস</a:t>
            </a:r>
            <a:r>
              <a:rPr sz="2700" b="0" i="0" u="none">
                <a:solidFill>
                  <a:srgbClr val="334155"/>
                </a:solidFill>
                <a:latin typeface="Hind Siliguri"/>
              </a:rPr>
              <a:t> সংক্ষেপে বর্ণনা করতে পারবে।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5375" y="3385244"/>
            <a:ext cx="10525125" cy="4628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45"/>
              </a:lnSpc>
            </a:pPr>
            <a:r>
              <a:rPr sz="2700" b="1" i="0" u="none">
                <a:solidFill>
                  <a:srgbClr val="334155"/>
                </a:solidFill>
                <a:latin typeface="Hind Siliguri"/>
              </a:rPr>
              <a:t>মুনীর ও বিজয় কী-বোর্ড লেআউট</a:t>
            </a:r>
            <a:r>
              <a:rPr sz="2700" b="0" i="0" u="none">
                <a:solidFill>
                  <a:srgbClr val="334155"/>
                </a:solidFill>
                <a:latin typeface="Hind Siliguri"/>
              </a:rPr>
              <a:t> ব্যাখ্যা করতে পারবে।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5375" y="4038600"/>
            <a:ext cx="10525125" cy="4628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45"/>
              </a:lnSpc>
            </a:pPr>
            <a:r>
              <a:rPr sz="2700" b="1" i="0" u="none">
                <a:solidFill>
                  <a:srgbClr val="334155"/>
                </a:solidFill>
                <a:latin typeface="Hind Siliguri"/>
              </a:rPr>
              <a:t>বিশেষ যুক্তাক্ষর ও ফোনেটিক টাইপিং</a:t>
            </a:r>
            <a:r>
              <a:rPr sz="2700" b="0" i="0" u="none">
                <a:solidFill>
                  <a:srgbClr val="334155"/>
                </a:solidFill>
                <a:latin typeface="Hind Siliguri"/>
              </a:rPr>
              <a:t> কৌশল শিখতে পারবে।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5375" y="4691955"/>
            <a:ext cx="10525125" cy="4628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45"/>
              </a:lnSpc>
            </a:pPr>
            <a:r>
              <a:rPr sz="2700" b="1" i="0" u="none">
                <a:solidFill>
                  <a:srgbClr val="334155"/>
                </a:solidFill>
                <a:latin typeface="Hind Siliguri"/>
              </a:rPr>
              <a:t>কী-বোর্ডের বিশেষ কীসমূহের কাজ</a:t>
            </a:r>
            <a:r>
              <a:rPr sz="2700" b="0" i="0" u="none">
                <a:solidFill>
                  <a:srgbClr val="334155"/>
                </a:solidFill>
                <a:latin typeface="Hind Siliguri"/>
              </a:rPr>
              <a:t> সঠিকভাবে প্রয়োগ করতে পারবে।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69989"/>
            <a:ext cx="361950" cy="3810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423344"/>
            <a:ext cx="361950" cy="3810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076700"/>
            <a:ext cx="361950" cy="3810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730055"/>
            <a:ext cx="361950" cy="381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500" y="381000"/>
            <a:ext cx="11601450" cy="695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175"/>
              </a:lnSpc>
            </a:pPr>
            <a:r>
              <a:rPr sz="4500" b="1" i="0" u="none">
                <a:solidFill>
                  <a:srgbClr val="1E293B"/>
                </a:solidFill>
                <a:latin typeface="Hind Siliguri"/>
              </a:rPr>
              <a:t>শিখনফল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133475"/>
            <a:ext cx="110490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75" y="2038350"/>
            <a:ext cx="5381625" cy="38100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1348509"/>
            <a:ext cx="6356025" cy="44998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2483346"/>
            <a:ext cx="6004791" cy="13885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45"/>
              </a:lnSpc>
            </a:pP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কম্পিউটারে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লেখালেখি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ওয়ার্ড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প্রসেসিং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করার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জন্য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প্রধান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ইনপুট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ডিভাইস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হলো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1" i="0" u="none" dirty="0" err="1">
                <a:solidFill>
                  <a:srgbClr val="334155"/>
                </a:solidFill>
                <a:latin typeface="Hind Siliguri"/>
              </a:rPr>
              <a:t>কী-বোর্ড</a:t>
            </a:r>
            <a:r>
              <a:rPr sz="2700" b="1" i="0" u="none" dirty="0">
                <a:solidFill>
                  <a:srgbClr val="334155"/>
                </a:solidFill>
                <a:latin typeface="Hind Siliguri"/>
              </a:rPr>
              <a:t> (Keyboard)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4014787"/>
            <a:ext cx="5381625" cy="13885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45"/>
              </a:lnSpc>
            </a:pP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ওয়ার্ড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প্রসেসরে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বাংলা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লেখার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জন্য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ইংরেজি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কী-বোর্ডের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ওপর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ভিত্তি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করে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বাংলা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লেআউট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তৈরি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করা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হয়েছে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381000"/>
            <a:ext cx="11601450" cy="695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175"/>
              </a:lnSpc>
            </a:pPr>
            <a:r>
              <a:rPr sz="4500" b="1" i="0" u="none">
                <a:solidFill>
                  <a:srgbClr val="1E293B"/>
                </a:solidFill>
                <a:latin typeface="Hind Siliguri"/>
              </a:rPr>
              <a:t>ওয়ার্ড প্রসেসিং ও কী-বোর্ড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1133475"/>
            <a:ext cx="110490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186136"/>
            <a:ext cx="5381625" cy="370561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186136"/>
            <a:ext cx="5381625" cy="37056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33450" y="2471886"/>
            <a:ext cx="4970621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050"/>
              </a:lnSpc>
            </a:pPr>
            <a:r>
              <a:rPr sz="3000" b="1" i="0" u="none">
                <a:solidFill>
                  <a:srgbClr val="1E3A8A"/>
                </a:solidFill>
                <a:latin typeface="Hind Siliguri"/>
              </a:rPr>
              <a:t>মুনীর চৌধুরী (১৯৬৫)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3450" y="3100536"/>
            <a:ext cx="4733925" cy="2314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45"/>
              </a:lnSpc>
            </a:pP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ঢাকা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বিশ্ববিদ্যালয়ের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শিক্ষক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শহীদ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বুদ্ধিজীবী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1" i="0" u="none" dirty="0" err="1">
                <a:solidFill>
                  <a:srgbClr val="334155"/>
                </a:solidFill>
                <a:latin typeface="Hind Siliguri"/>
              </a:rPr>
              <a:t>অধ্যাপক</a:t>
            </a:r>
            <a:r>
              <a:rPr sz="2700" b="1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1" i="0" u="none" dirty="0" err="1">
                <a:solidFill>
                  <a:srgbClr val="334155"/>
                </a:solidFill>
                <a:latin typeface="Hind Siliguri"/>
              </a:rPr>
              <a:t>মুনীর</a:t>
            </a:r>
            <a:r>
              <a:rPr sz="2700" b="1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1" i="0" u="none" dirty="0" err="1">
                <a:solidFill>
                  <a:srgbClr val="334155"/>
                </a:solidFill>
                <a:latin typeface="Hind Siliguri"/>
              </a:rPr>
              <a:t>চৌধুরী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১৯৬৫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সালে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প্রথম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বিজ্ঞানসম্মত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বাংলা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টাইপরাইটার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কীবোর্ড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লেআউট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উদ্ভাবন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করেন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00825" y="2703314"/>
            <a:ext cx="4970621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050"/>
              </a:lnSpc>
            </a:pPr>
            <a:r>
              <a:rPr sz="3000" b="1" i="0" u="none">
                <a:solidFill>
                  <a:srgbClr val="1E3A8A"/>
                </a:solidFill>
                <a:latin typeface="Hind Siliguri"/>
              </a:rPr>
              <a:t>শহীদলিপি (১৯৮৫)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00825" y="3331964"/>
            <a:ext cx="4733925" cy="18514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45"/>
              </a:lnSpc>
            </a:pPr>
            <a:r>
              <a:rPr sz="2700" b="0" i="0" u="none">
                <a:solidFill>
                  <a:srgbClr val="334155"/>
                </a:solidFill>
                <a:latin typeface="Hind Siliguri"/>
              </a:rPr>
              <a:t>আশির দশকের মাঝামাঝি সময়ে কম্পিউটারের জন্য প্রথম বাংলা ফন্টসহ </a:t>
            </a:r>
            <a:r>
              <a:rPr sz="2700" b="1" i="0" u="none">
                <a:solidFill>
                  <a:srgbClr val="334155"/>
                </a:solidFill>
                <a:latin typeface="Hind Siliguri"/>
              </a:rPr>
              <a:t>'শহীদলিপি'</a:t>
            </a:r>
            <a:r>
              <a:rPr sz="2700" b="0" i="0" u="none">
                <a:solidFill>
                  <a:srgbClr val="334155"/>
                </a:solidFill>
                <a:latin typeface="Hind Siliguri"/>
              </a:rPr>
              <a:t> সফটওয়্যার প্রবর্তিত হয়।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381000"/>
            <a:ext cx="11601450" cy="695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175"/>
              </a:lnSpc>
            </a:pPr>
            <a:r>
              <a:rPr sz="4500" b="1" i="0" u="none">
                <a:solidFill>
                  <a:srgbClr val="1E293B"/>
                </a:solidFill>
                <a:latin typeface="Hind Siliguri"/>
              </a:rPr>
              <a:t>বাংলা কী-বোর্ডের ইতিহাস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1133475"/>
            <a:ext cx="110490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844129"/>
            <a:ext cx="3524250" cy="419829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875" y="1844129"/>
            <a:ext cx="3524250" cy="419829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250" y="1844129"/>
            <a:ext cx="3524250" cy="41982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33512" y="2887116"/>
            <a:ext cx="2214852" cy="4886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47"/>
              </a:lnSpc>
            </a:pPr>
            <a:r>
              <a:rPr sz="2850" b="1" i="0" u="none" dirty="0" err="1">
                <a:solidFill>
                  <a:srgbClr val="0F172A"/>
                </a:solidFill>
                <a:latin typeface="Hind Siliguri"/>
              </a:rPr>
              <a:t>বিজ্ঞানসম্মত</a:t>
            </a:r>
            <a:endParaRPr sz="2850" b="1" i="0" u="none" dirty="0">
              <a:solidFill>
                <a:srgbClr val="0F172A"/>
              </a:solidFill>
              <a:latin typeface="Hind Siligu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8675" y="3470969"/>
            <a:ext cx="3009900" cy="2314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645"/>
              </a:lnSpc>
            </a:pPr>
            <a:r>
              <a:rPr sz="2700" b="0" i="0" u="none">
                <a:solidFill>
                  <a:srgbClr val="334155"/>
                </a:solidFill>
                <a:latin typeface="Hind Siliguri"/>
              </a:rPr>
              <a:t>বাংলা অক্ষরের ব্যবহারিক ফ্রিকোয়েন্সি বিবেচনা করে লেআউটটি সাজানো হয়।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66228" y="2908823"/>
            <a:ext cx="1194789" cy="4886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47"/>
              </a:lnSpc>
            </a:pPr>
            <a:r>
              <a:rPr sz="2850" b="1" i="0" u="none" dirty="0" err="1">
                <a:solidFill>
                  <a:srgbClr val="0F172A"/>
                </a:solidFill>
                <a:latin typeface="Hind Siliguri"/>
              </a:rPr>
              <a:t>ভিত্তি</a:t>
            </a:r>
            <a:endParaRPr sz="2850" b="1" i="0" u="none" dirty="0">
              <a:solidFill>
                <a:srgbClr val="0F172A"/>
              </a:solidFill>
              <a:latin typeface="Hind Siligu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91050" y="3470969"/>
            <a:ext cx="3009900" cy="18514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645"/>
              </a:lnSpc>
            </a:pPr>
            <a:r>
              <a:rPr sz="2700" b="0" i="0" u="none">
                <a:solidFill>
                  <a:srgbClr val="334155"/>
                </a:solidFill>
                <a:latin typeface="Hind Siliguri"/>
              </a:rPr>
              <a:t>পরবর্তী সব কম্পিউটার বাংলা কী-বোর্ডের মূল ভিত্তি ছিল মুনীর লেআউট।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77746" y="2887116"/>
            <a:ext cx="1681018" cy="4886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47"/>
              </a:lnSpc>
            </a:pPr>
            <a:r>
              <a:rPr sz="2850" b="1" i="0" u="none" dirty="0" err="1">
                <a:solidFill>
                  <a:srgbClr val="0F172A"/>
                </a:solidFill>
                <a:latin typeface="Hind Siliguri"/>
              </a:rPr>
              <a:t>স্বীকৃতি</a:t>
            </a:r>
            <a:endParaRPr sz="2850" b="1" i="0" u="none" dirty="0">
              <a:solidFill>
                <a:srgbClr val="0F172A"/>
              </a:solidFill>
              <a:latin typeface="Hind Siligu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53425" y="3470969"/>
            <a:ext cx="3009900" cy="18514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645"/>
              </a:lnSpc>
            </a:pPr>
            <a:r>
              <a:rPr sz="2700" b="0" i="0" u="none">
                <a:solidFill>
                  <a:srgbClr val="334155"/>
                </a:solidFill>
                <a:latin typeface="Hind Siliguri"/>
              </a:rPr>
              <a:t>বাংলাদেশ কম্পিউটার কাউন্সিল (BCC) এটিকে ন্যাশনাল কীবোর্ড হিসেবে গ্রহণ করে।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6925" y="2148929"/>
            <a:ext cx="533400" cy="4762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5025" y="2148929"/>
            <a:ext cx="361950" cy="4762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91675" y="2148929"/>
            <a:ext cx="533400" cy="4762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71500" y="381000"/>
            <a:ext cx="11601450" cy="695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175"/>
              </a:lnSpc>
            </a:pPr>
            <a:r>
              <a:rPr sz="4500" b="1" i="0" u="none">
                <a:solidFill>
                  <a:srgbClr val="1E293B"/>
                </a:solidFill>
                <a:latin typeface="Hind Siliguri"/>
              </a:rPr>
              <a:t>মুনীর কী-বোর্ড লেআউট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1500" y="1133475"/>
            <a:ext cx="110490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250" y="476250"/>
            <a:ext cx="5400675" cy="1352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175"/>
              </a:lnSpc>
            </a:pPr>
            <a:r>
              <a:rPr sz="4500" b="1" i="0" u="none">
                <a:solidFill>
                  <a:srgbClr val="1E293B"/>
                </a:solidFill>
                <a:latin typeface="Hind Siliguri"/>
              </a:rPr>
              <a:t>বিজয় কী-বোর্ড লেআউট</a:t>
            </a:r>
          </a:p>
        </p:txBody>
      </p:sp>
      <p:sp>
        <p:nvSpPr>
          <p:cNvPr id="4" name="Rectangle 3"/>
          <p:cNvSpPr/>
          <p:nvPr/>
        </p:nvSpPr>
        <p:spPr>
          <a:xfrm>
            <a:off x="476250" y="1885950"/>
            <a:ext cx="51435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443" y="208568"/>
            <a:ext cx="5725212" cy="64408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6249" y="3346251"/>
            <a:ext cx="5400675" cy="9257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45"/>
              </a:lnSpc>
            </a:pP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১৯৮৮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সালে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মোস্তফা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জব্বার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প্রবর্তন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করেন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জনপ্রিয়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1" i="0" u="none" dirty="0">
                <a:solidFill>
                  <a:srgbClr val="334155"/>
                </a:solidFill>
                <a:latin typeface="Hind Siliguri"/>
              </a:rPr>
              <a:t>'</a:t>
            </a:r>
            <a:r>
              <a:rPr sz="2700" b="1" i="0" u="none" dirty="0" err="1">
                <a:solidFill>
                  <a:srgbClr val="334155"/>
                </a:solidFill>
                <a:latin typeface="Hind Siliguri"/>
              </a:rPr>
              <a:t>বিজয়</a:t>
            </a:r>
            <a:r>
              <a:rPr sz="2700" b="1" i="0" u="none" dirty="0">
                <a:solidFill>
                  <a:srgbClr val="334155"/>
                </a:solidFill>
                <a:latin typeface="Hind Siliguri"/>
              </a:rPr>
              <a:t>'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সফটওয়্যার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6249" y="4271962"/>
            <a:ext cx="5400675" cy="9257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645"/>
              </a:lnSpc>
            </a:pPr>
            <a:r>
              <a:rPr sz="2700" b="0" i="0" u="none">
                <a:solidFill>
                  <a:srgbClr val="334155"/>
                </a:solidFill>
                <a:latin typeface="Hind Siliguri"/>
              </a:rPr>
              <a:t>বিজয় কীবোর্ড ওয়ার্ড প্রসেসরে সচল করতে </a:t>
            </a:r>
            <a:r>
              <a:rPr sz="2700" b="1" i="0" u="none">
                <a:solidFill>
                  <a:srgbClr val="334155"/>
                </a:solidFill>
                <a:latin typeface="Hind Siliguri"/>
              </a:rPr>
              <a:t>Ctrl + Alt + B</a:t>
            </a:r>
            <a:r>
              <a:rPr sz="2700" b="0" i="0" u="none">
                <a:solidFill>
                  <a:srgbClr val="334155"/>
                </a:solidFill>
                <a:latin typeface="Hind Siliguri"/>
              </a:rPr>
              <a:t> চাপতে হয়।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807</Words>
  <Application>Microsoft Office PowerPoint</Application>
  <PresentationFormat>Widescreen</PresentationFormat>
  <Paragraphs>104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Hind Siliguri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WALTON</cp:lastModifiedBy>
  <cp:revision>15</cp:revision>
  <dcterms:created xsi:type="dcterms:W3CDTF">2013-01-27T09:14:16Z</dcterms:created>
  <dcterms:modified xsi:type="dcterms:W3CDTF">2026-08-25T06:23:44Z</dcterms:modified>
  <cp:category/>
</cp:coreProperties>
</file>