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7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03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83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09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845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76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158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0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44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964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6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01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8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85090" y="708169"/>
            <a:ext cx="10621818" cy="3539430"/>
          </a:xfrm>
          <a:prstGeom prst="rect">
            <a:avLst/>
          </a:prstGeom>
          <a:solidFill>
            <a:srgbClr val="002060"/>
          </a:solidFill>
          <a:ln w="28575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500" b="1" i="0" u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oto Serif Bengali"/>
              </a:rPr>
              <a:t>শুভ</a:t>
            </a:r>
            <a:r>
              <a:rPr sz="11500" b="1" i="0" u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oto Serif Bengali"/>
              </a:rPr>
              <a:t> </a:t>
            </a:r>
            <a:r>
              <a:rPr sz="11500" b="1" i="0" u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oto Serif Bengali"/>
              </a:rPr>
              <a:t>সকাল</a:t>
            </a:r>
            <a:r>
              <a:rPr sz="11500" b="1" i="0" u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oto Serif Bengali"/>
              </a:rPr>
              <a:t> </a:t>
            </a:r>
            <a:r>
              <a:rPr lang="en-US" sz="11500" b="1" i="0" u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oto Serif Bengali"/>
              </a:rPr>
              <a:t>ও</a:t>
            </a:r>
            <a:r>
              <a:rPr sz="11500" b="1" i="0" u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oto Serif Bengali"/>
              </a:rPr>
              <a:t> </a:t>
            </a:r>
            <a:r>
              <a:rPr sz="11500" b="1" i="0" u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oto Serif Bengali"/>
              </a:rPr>
              <a:t>শুভেচ্ছা</a:t>
            </a:r>
            <a:r>
              <a:rPr sz="11500" b="1" i="0" u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oto Serif Bengali"/>
              </a:rPr>
              <a:t>!</a:t>
            </a:r>
            <a:endParaRPr sz="8000" b="1" i="0" u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oto Serif Bengal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8763" y="4423941"/>
            <a:ext cx="11194473" cy="16619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400" b="1" i="0" u="none" dirty="0" err="1" smtClean="0">
                <a:solidFill>
                  <a:srgbClr val="FF0000"/>
                </a:solidFill>
                <a:latin typeface="Hind Siliguri"/>
              </a:rPr>
              <a:t>আজকের</a:t>
            </a:r>
            <a:r>
              <a:rPr sz="5400" b="1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5400" b="1" i="0" u="none" dirty="0" err="1" smtClean="0">
                <a:solidFill>
                  <a:srgbClr val="FF0000"/>
                </a:solidFill>
                <a:latin typeface="Hind Siliguri"/>
              </a:rPr>
              <a:t>ভূগোল</a:t>
            </a:r>
            <a:r>
              <a:rPr sz="5400" b="1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5400" b="1" i="0" u="none" dirty="0">
                <a:solidFill>
                  <a:srgbClr val="FF0000"/>
                </a:solidFill>
                <a:latin typeface="Hind Siliguri"/>
              </a:rPr>
              <a:t>ও </a:t>
            </a:r>
            <a:r>
              <a:rPr sz="5400" b="1" i="0" u="none" dirty="0" err="1">
                <a:solidFill>
                  <a:srgbClr val="FF0000"/>
                </a:solidFill>
                <a:latin typeface="Hind Siliguri"/>
              </a:rPr>
              <a:t>পরিবেশ</a:t>
            </a:r>
            <a:r>
              <a:rPr sz="54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5400" b="1" i="0" u="none" dirty="0" err="1">
                <a:solidFill>
                  <a:srgbClr val="FF0000"/>
                </a:solidFill>
                <a:latin typeface="Hind Siliguri"/>
              </a:rPr>
              <a:t>ক্লাসে</a:t>
            </a:r>
            <a:r>
              <a:rPr sz="54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5400" b="1" i="0" u="none" dirty="0" err="1">
                <a:solidFill>
                  <a:srgbClr val="FF0000"/>
                </a:solidFill>
                <a:latin typeface="Hind Siliguri"/>
              </a:rPr>
              <a:t>সকল</a:t>
            </a:r>
            <a:r>
              <a:rPr sz="54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5400" b="1" i="0" u="none" dirty="0" err="1">
                <a:solidFill>
                  <a:srgbClr val="FF0000"/>
                </a:solidFill>
                <a:latin typeface="Hind Siliguri"/>
              </a:rPr>
              <a:t>শিক্ষার্থীকে</a:t>
            </a:r>
            <a:r>
              <a:rPr sz="54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5400" b="1" i="0" u="none" dirty="0" err="1">
                <a:solidFill>
                  <a:srgbClr val="FF0000"/>
                </a:solidFill>
                <a:latin typeface="Hind Siliguri"/>
              </a:rPr>
              <a:t>স্বাগতম</a:t>
            </a:r>
            <a:endParaRPr sz="5400" b="1" i="0" u="none" dirty="0">
              <a:solidFill>
                <a:srgbClr val="FF0000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6154" y="1144281"/>
            <a:ext cx="6130463" cy="566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ও </a:t>
            </a: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গঠন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প্রক্রিয়া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6155" y="1856598"/>
            <a:ext cx="5538402" cy="3016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ভূ-আলোড়নের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টানে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চাপে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ভূ-ত্বকে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ফাটল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চ্যুতির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(Fault)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দুই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চ্যুতির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মধ্যবর্তী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ভূখণ্ড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ওপরে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উঠে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গেলে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পাশের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ভূখণ্ড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নিচে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বসে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গেলে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খাড়া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ঢালযুক্ত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চ্যুতি-স্তূপ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হয়</a:t>
            </a:r>
            <a:r>
              <a:rPr sz="2800" b="0" i="0" u="none" dirty="0" smtClean="0">
                <a:solidFill>
                  <a:srgbClr val="00B050"/>
                </a:solidFill>
                <a:latin typeface="Hind Siliguri"/>
              </a:rPr>
              <a:t>।</a:t>
            </a:r>
            <a:r>
              <a:rPr lang="en-US" sz="2800" b="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যেমন-ব্ল্যাক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ফরেস্ট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,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লবন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পর্বত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,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বিন্ধ্যা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 ও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সাতপুরা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পর্বত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6573" y="5957887"/>
            <a:ext cx="5334000" cy="2314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চিত্র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: </a:t>
            </a:r>
            <a:r>
              <a:rPr sz="2000" b="0" i="0" u="none" dirty="0" err="1" smtClean="0">
                <a:solidFill>
                  <a:srgbClr val="FF0000"/>
                </a:solidFill>
                <a:latin typeface="Hind Siliguri"/>
              </a:rPr>
              <a:t>জার্মানির</a:t>
            </a:r>
            <a:r>
              <a:rPr sz="20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ব্ল্যাক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000" b="0" i="0" u="none" dirty="0" err="1" smtClean="0">
                <a:solidFill>
                  <a:srgbClr val="FF0000"/>
                </a:solidFill>
                <a:latin typeface="Hind Siliguri"/>
              </a:rPr>
              <a:t>ফরেস্ট</a:t>
            </a:r>
            <a:endParaRPr sz="2000" b="0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5121056"/>
            <a:ext cx="5369368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বৈশিষ্ট্য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চূড়া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খুব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বেশি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সুউচ্চ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ঢাল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অত্যন্ত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খাড়া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504" y="1828800"/>
            <a:ext cx="5209069" cy="35287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8027555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(গ)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চ্যুতি-স্তূপ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পর্বত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(Fault-block Mountain)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6154" y="1061010"/>
            <a:ext cx="10972800" cy="18288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500" y="1278784"/>
            <a:ext cx="56007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u="none" dirty="0" err="1">
                <a:solidFill>
                  <a:srgbClr val="FF0000"/>
                </a:solidFill>
                <a:latin typeface="Hind Siliguri SemiBold"/>
              </a:rPr>
              <a:t>সংজ্ঞা</a:t>
            </a:r>
            <a:r>
              <a:rPr sz="2800" b="1" u="none" dirty="0">
                <a:solidFill>
                  <a:srgbClr val="FF0000"/>
                </a:solidFill>
                <a:latin typeface="Hind Siliguri SemiBold"/>
              </a:rPr>
              <a:t> ও </a:t>
            </a:r>
            <a:r>
              <a:rPr sz="2800" b="1" u="none" dirty="0" err="1">
                <a:solidFill>
                  <a:srgbClr val="FF0000"/>
                </a:solidFill>
                <a:latin typeface="Hind Siliguri SemiBold"/>
              </a:rPr>
              <a:t>গঠন</a:t>
            </a:r>
            <a:r>
              <a:rPr sz="2800" b="1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1" u="none" dirty="0" err="1">
                <a:solidFill>
                  <a:srgbClr val="FF0000"/>
                </a:solidFill>
                <a:latin typeface="Hind Siliguri SemiBold"/>
              </a:rPr>
              <a:t>প্রক্রিয়া</a:t>
            </a:r>
            <a:r>
              <a:rPr sz="2800" b="1" u="none" dirty="0">
                <a:solidFill>
                  <a:srgbClr val="FF0000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1969914"/>
            <a:ext cx="5405094" cy="34470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ভূ-অভ্যন্তরের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গলিত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ম্যাগমা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 smtClean="0">
                <a:solidFill>
                  <a:srgbClr val="334155"/>
                </a:solidFill>
                <a:latin typeface="Hind Siliguri"/>
              </a:rPr>
              <a:t>লাভা</a:t>
            </a:r>
            <a:r>
              <a:rPr lang="en-US"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u="none" dirty="0" err="1" smtClean="0">
                <a:solidFill>
                  <a:srgbClr val="334155"/>
                </a:solidFill>
                <a:latin typeface="Hind Siliguri"/>
              </a:rPr>
              <a:t>বিভিন্ন</a:t>
            </a:r>
            <a:r>
              <a:rPr lang="en-US"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u="none" dirty="0" err="1" smtClean="0">
                <a:solidFill>
                  <a:srgbClr val="334155"/>
                </a:solidFill>
                <a:latin typeface="Hind Siliguri"/>
              </a:rPr>
              <a:t>গ্যাসের</a:t>
            </a:r>
            <a:r>
              <a:rPr lang="en-US"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u="none" dirty="0" err="1" smtClean="0">
                <a:solidFill>
                  <a:srgbClr val="334155"/>
                </a:solidFill>
                <a:latin typeface="Hind Siliguri"/>
              </a:rPr>
              <a:t>দ্বারা</a:t>
            </a:r>
            <a:r>
              <a:rPr lang="en-US"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u="none" dirty="0" err="1" smtClean="0">
                <a:solidFill>
                  <a:srgbClr val="334155"/>
                </a:solidFill>
                <a:latin typeface="Hind Siliguri"/>
              </a:rPr>
              <a:t>স্থান্তরিত</a:t>
            </a:r>
            <a:r>
              <a:rPr lang="en-US"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u="none" dirty="0" err="1" smtClean="0">
                <a:solidFill>
                  <a:srgbClr val="334155"/>
                </a:solidFill>
                <a:latin typeface="Hind Siliguri"/>
              </a:rPr>
              <a:t>হয়ে</a:t>
            </a:r>
            <a:r>
              <a:rPr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ওপরে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উঠে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আসার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চেষ্টা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কিন্তু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বাইরে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আসতে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না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পেরে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 smtClean="0">
                <a:solidFill>
                  <a:srgbClr val="334155"/>
                </a:solidFill>
                <a:latin typeface="Hind Siliguri"/>
              </a:rPr>
              <a:t>ভূ-ত্বক</a:t>
            </a:r>
            <a:r>
              <a:rPr lang="en-US"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u="none" dirty="0" err="1" smtClean="0">
                <a:solidFill>
                  <a:srgbClr val="334155"/>
                </a:solidFill>
                <a:latin typeface="Hind Siliguri"/>
              </a:rPr>
              <a:t>উঁচু</a:t>
            </a:r>
            <a:r>
              <a:rPr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 smtClean="0">
                <a:solidFill>
                  <a:srgbClr val="334155"/>
                </a:solidFill>
                <a:latin typeface="Hind Siliguri"/>
              </a:rPr>
              <a:t>গম্বুজাকার</a:t>
            </a:r>
            <a:r>
              <a:rPr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(Dome shape) </a:t>
            </a:r>
            <a:r>
              <a:rPr lang="en-US" sz="2800" b="0" u="none" dirty="0" err="1" smtClean="0">
                <a:solidFill>
                  <a:srgbClr val="334155"/>
                </a:solidFill>
                <a:latin typeface="Hind Siliguri"/>
              </a:rPr>
              <a:t>ধারণ</a:t>
            </a:r>
            <a:r>
              <a:rPr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 smtClean="0">
                <a:solidFill>
                  <a:srgbClr val="334155"/>
                </a:solidFill>
                <a:latin typeface="Hind Siliguri"/>
              </a:rPr>
              <a:t>করে</a:t>
            </a:r>
            <a:r>
              <a:rPr lang="en-US" sz="2800" b="0" u="none" dirty="0" smtClean="0">
                <a:solidFill>
                  <a:srgbClr val="334155"/>
                </a:solidFill>
                <a:latin typeface="Hind Siliguri"/>
              </a:rPr>
              <a:t>।</a:t>
            </a:r>
            <a:r>
              <a:rPr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একে</a:t>
            </a:r>
            <a:r>
              <a:rPr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তাকে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u="none" dirty="0" err="1">
                <a:solidFill>
                  <a:srgbClr val="334155"/>
                </a:solidFill>
                <a:latin typeface="Hind Siliguri"/>
              </a:rPr>
              <a:t>ল্যাকোলিথ</a:t>
            </a:r>
            <a:r>
              <a:rPr sz="2800" b="1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u="none" dirty="0" err="1">
                <a:solidFill>
                  <a:srgbClr val="334155"/>
                </a:solidFill>
                <a:latin typeface="Hind Siliguri"/>
              </a:rPr>
              <a:t>পর্বত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2800" b="0" u="none" dirty="0" smtClean="0">
                <a:solidFill>
                  <a:srgbClr val="334155"/>
                </a:solidFill>
                <a:latin typeface="Hind Siliguri"/>
              </a:rPr>
              <a:t>।</a:t>
            </a:r>
            <a:r>
              <a:rPr lang="en-US" sz="2800" b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u="none" dirty="0" err="1" smtClean="0">
                <a:solidFill>
                  <a:srgbClr val="FF0000"/>
                </a:solidFill>
                <a:latin typeface="Hind Siliguri"/>
              </a:rPr>
              <a:t>যেমন-ব্ল্যাক</a:t>
            </a:r>
            <a:r>
              <a:rPr lang="en-US" sz="2800" b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2800" b="0" u="none" dirty="0" err="1" smtClean="0">
                <a:solidFill>
                  <a:srgbClr val="FF0000"/>
                </a:solidFill>
                <a:latin typeface="Hind Siliguri"/>
              </a:rPr>
              <a:t>হিলস</a:t>
            </a:r>
            <a:r>
              <a:rPr lang="en-US" sz="2800" b="0" u="none" dirty="0" smtClean="0">
                <a:solidFill>
                  <a:srgbClr val="FF0000"/>
                </a:solidFill>
                <a:latin typeface="Hind Siliguri"/>
              </a:rPr>
              <a:t>, </a:t>
            </a:r>
            <a:r>
              <a:rPr lang="en-US" sz="2800" b="0" u="none" dirty="0" err="1" smtClean="0">
                <a:solidFill>
                  <a:srgbClr val="FF0000"/>
                </a:solidFill>
                <a:latin typeface="Hind Siliguri"/>
              </a:rPr>
              <a:t>হেনরী</a:t>
            </a:r>
            <a:r>
              <a:rPr lang="en-US" sz="2800" b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2800" b="0" u="none" dirty="0" err="1" smtClean="0">
                <a:solidFill>
                  <a:srgbClr val="FF0000"/>
                </a:solidFill>
                <a:latin typeface="Hind Siliguri"/>
              </a:rPr>
              <a:t>পর্বত</a:t>
            </a:r>
            <a:r>
              <a:rPr lang="en-US" sz="2800" b="0" u="none" dirty="0" smtClean="0">
                <a:solidFill>
                  <a:srgbClr val="FF0000"/>
                </a:solidFill>
                <a:latin typeface="Hind Siliguri"/>
              </a:rPr>
              <a:t>।</a:t>
            </a:r>
            <a:endParaRPr sz="2800" b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82340" y="5403115"/>
            <a:ext cx="533400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600" b="0" i="0" u="none" dirty="0" err="1" smtClean="0">
                <a:solidFill>
                  <a:srgbClr val="64748B"/>
                </a:solidFill>
                <a:latin typeface="Hind Siliguri"/>
              </a:rPr>
              <a:t>চিত্র</a:t>
            </a:r>
            <a:r>
              <a:rPr sz="1600" b="0" i="0" u="none" dirty="0" smtClean="0">
                <a:solidFill>
                  <a:srgbClr val="64748B"/>
                </a:solidFill>
                <a:latin typeface="Hind Siliguri"/>
              </a:rPr>
              <a:t>:</a:t>
            </a:r>
            <a:r>
              <a:rPr lang="en-US" sz="1600" b="0" i="0" u="none" dirty="0" smtClean="0">
                <a:solidFill>
                  <a:srgbClr val="64748B"/>
                </a:solidFill>
                <a:latin typeface="Hind Siliguri"/>
              </a:rPr>
              <a:t> </a:t>
            </a:r>
            <a:r>
              <a:rPr sz="1600" b="0" i="0" u="none" dirty="0" err="1" smtClean="0">
                <a:solidFill>
                  <a:srgbClr val="64748B"/>
                </a:solidFill>
                <a:latin typeface="Hind Siliguri"/>
              </a:rPr>
              <a:t>হেনরি</a:t>
            </a:r>
            <a:r>
              <a:rPr sz="1600" b="0" i="0" u="none" dirty="0" smtClean="0">
                <a:solidFill>
                  <a:srgbClr val="64748B"/>
                </a:solidFill>
                <a:latin typeface="Hind Siliguri"/>
              </a:rPr>
              <a:t> </a:t>
            </a:r>
            <a:r>
              <a:rPr sz="1600" b="0" i="0" u="none" dirty="0" err="1" smtClean="0">
                <a:solidFill>
                  <a:srgbClr val="64748B"/>
                </a:solidFill>
                <a:latin typeface="Hind Siliguri"/>
              </a:rPr>
              <a:t>পর্বত</a:t>
            </a:r>
            <a:endParaRPr sz="1600" b="0" i="0" u="none" dirty="0">
              <a:solidFill>
                <a:srgbClr val="64748B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99" y="5518531"/>
            <a:ext cx="5910841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u="none" dirty="0" err="1">
                <a:solidFill>
                  <a:srgbClr val="00B050"/>
                </a:solidFill>
                <a:latin typeface="Hind Siliguri"/>
              </a:rPr>
              <a:t>বিশেষ</a:t>
            </a:r>
            <a:r>
              <a:rPr sz="2800" b="1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u="none" dirty="0" err="1">
                <a:solidFill>
                  <a:srgbClr val="00B050"/>
                </a:solidFill>
                <a:latin typeface="Hind Siliguri"/>
              </a:rPr>
              <a:t>নাম</a:t>
            </a:r>
            <a:r>
              <a:rPr sz="2800" b="1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এটিকে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গম্বুজ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পর্বতও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বলা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হয়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।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এতে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কোনো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জ্বালামুখ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থাকে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না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964" y="1475957"/>
            <a:ext cx="5530536" cy="374649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499" y="476250"/>
            <a:ext cx="7999845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>
                <a:solidFill>
                  <a:srgbClr val="00B0F0"/>
                </a:solidFill>
                <a:latin typeface="Noto Serif Bengali"/>
              </a:rPr>
              <a:t>(ঘ) </a:t>
            </a:r>
            <a:r>
              <a:rPr sz="3150" b="1" i="0" u="none" dirty="0" err="1">
                <a:solidFill>
                  <a:srgbClr val="00B0F0"/>
                </a:solidFill>
                <a:latin typeface="Noto Serif Bengali"/>
              </a:rPr>
              <a:t>ল্যাকোলিথ</a:t>
            </a:r>
            <a:r>
              <a:rPr sz="3150" b="1" i="0" u="none" dirty="0">
                <a:solidFill>
                  <a:srgbClr val="00B0F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0B0F0"/>
                </a:solidFill>
                <a:latin typeface="Noto Serif Bengali"/>
              </a:rPr>
              <a:t>পর্বত</a:t>
            </a:r>
            <a:r>
              <a:rPr sz="3150" b="1" i="0" u="none" dirty="0">
                <a:solidFill>
                  <a:srgbClr val="00B0F0"/>
                </a:solidFill>
                <a:latin typeface="Noto Serif Bengali"/>
              </a:rPr>
              <a:t> (Laccolith Mountain)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499" y="1083957"/>
            <a:ext cx="10972800" cy="18288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4873" y="3957058"/>
            <a:ext cx="6909956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অবস্থানের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ওপর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ভিত্তি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করে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মালভূমি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 ৩ </a:t>
            </a:r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প্রকার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4" y="1367597"/>
            <a:ext cx="597054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070C0"/>
                </a:solidFill>
                <a:latin typeface="Hind Siliguri SemiBold"/>
              </a:rPr>
              <a:t>মালভূমির</a:t>
            </a:r>
            <a:r>
              <a:rPr sz="3200" b="1" i="0" u="none" dirty="0">
                <a:solidFill>
                  <a:srgbClr val="0070C0"/>
                </a:solidFill>
                <a:latin typeface="Hind Siliguri SemiBold"/>
              </a:rPr>
              <a:t> </a:t>
            </a:r>
            <a:r>
              <a:rPr sz="3200" b="1" i="0" u="none" dirty="0" err="1">
                <a:solidFill>
                  <a:srgbClr val="0070C0"/>
                </a:solidFill>
                <a:latin typeface="Hind Siliguri SemiBold"/>
              </a:rPr>
              <a:t>সংজ্ঞা</a:t>
            </a:r>
            <a:r>
              <a:rPr sz="3200" b="1" i="0" u="none" dirty="0">
                <a:solidFill>
                  <a:srgbClr val="0070C0"/>
                </a:solidFill>
                <a:latin typeface="Hind Siliguri SemiBold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4" y="1881947"/>
            <a:ext cx="9666009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3200" b="0" i="0" u="none" dirty="0" err="1" smtClean="0">
                <a:solidFill>
                  <a:srgbClr val="334155"/>
                </a:solidFill>
                <a:latin typeface="Hind Siliguri"/>
              </a:rPr>
              <a:t>পর্বত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b="0" i="0" u="none" dirty="0" err="1" smtClean="0">
                <a:solidFill>
                  <a:srgbClr val="334155"/>
                </a:solidFill>
                <a:latin typeface="Hind Siliguri"/>
              </a:rPr>
              <a:t>থেকে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b="0" i="0" u="none" dirty="0" err="1" smtClean="0">
                <a:solidFill>
                  <a:srgbClr val="334155"/>
                </a:solidFill>
                <a:latin typeface="Hind Siliguri"/>
              </a:rPr>
              <a:t>নিচু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b="0" i="0" u="none" dirty="0" err="1" smtClean="0">
                <a:solidFill>
                  <a:srgbClr val="334155"/>
                </a:solidFill>
                <a:latin typeface="Hind Siliguri"/>
              </a:rPr>
              <a:t>কিন্তু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b="0" i="0" u="none" dirty="0" err="1" smtClean="0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b="0" i="0" u="none" dirty="0" err="1" smtClean="0">
                <a:solidFill>
                  <a:srgbClr val="334155"/>
                </a:solidFill>
                <a:latin typeface="Hind Siliguri"/>
              </a:rPr>
              <a:t>থেকে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334155"/>
                </a:solidFill>
                <a:latin typeface="Hind Siliguri"/>
              </a:rPr>
              <a:t>উঁচু</a:t>
            </a:r>
            <a:r>
              <a:rPr lang="en-US" sz="32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dirty="0" err="1" smtClean="0">
                <a:solidFill>
                  <a:srgbClr val="334155"/>
                </a:solidFill>
                <a:latin typeface="Hind Siliguri"/>
              </a:rPr>
              <a:t>খাড়া</a:t>
            </a:r>
            <a:r>
              <a:rPr lang="en-US" sz="32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dirty="0" err="1" smtClean="0">
                <a:solidFill>
                  <a:srgbClr val="334155"/>
                </a:solidFill>
                <a:latin typeface="Hind Siliguri"/>
              </a:rPr>
              <a:t>ঢালবিশিষ্ট্য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b="0" i="0" u="none" dirty="0" err="1" smtClean="0">
                <a:solidFill>
                  <a:srgbClr val="334155"/>
                </a:solidFill>
                <a:latin typeface="Hind Siliguri"/>
              </a:rPr>
              <a:t>বিস্তীর্ণ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334155"/>
                </a:solidFill>
                <a:latin typeface="Hind Siliguri"/>
              </a:rPr>
              <a:t>সমতল</a:t>
            </a:r>
            <a:r>
              <a:rPr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334155"/>
                </a:solidFill>
                <a:latin typeface="Hind Siliguri"/>
              </a:rPr>
              <a:t>ভূ</a:t>
            </a:r>
            <a:r>
              <a:rPr lang="en-US" sz="3200" b="0" i="0" u="none" dirty="0" err="1" smtClean="0">
                <a:solidFill>
                  <a:srgbClr val="334155"/>
                </a:solidFill>
                <a:latin typeface="Hind Siliguri"/>
              </a:rPr>
              <a:t>মি</a:t>
            </a:r>
            <a:r>
              <a:rPr sz="3200" b="0" i="0" u="none" dirty="0" err="1" smtClean="0">
                <a:solidFill>
                  <a:srgbClr val="334155"/>
                </a:solidFill>
                <a:latin typeface="Hind Siliguri"/>
              </a:rPr>
              <a:t>কে</a:t>
            </a:r>
            <a:r>
              <a:rPr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মালভূমি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3200" b="0" i="0" u="none" dirty="0" smtClean="0">
                <a:solidFill>
                  <a:srgbClr val="334155"/>
                </a:solidFill>
                <a:latin typeface="Hind Siliguri"/>
              </a:rPr>
              <a:t>।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</a:p>
          <a:p>
            <a:r>
              <a:rPr lang="en-US" sz="3200" dirty="0" err="1" smtClean="0">
                <a:solidFill>
                  <a:srgbClr val="334155"/>
                </a:solidFill>
                <a:latin typeface="Hind Siliguri"/>
              </a:rPr>
              <a:t>মালভূমির</a:t>
            </a:r>
            <a:r>
              <a:rPr lang="en-US" sz="32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dirty="0" err="1" smtClean="0">
                <a:solidFill>
                  <a:srgbClr val="334155"/>
                </a:solidFill>
                <a:latin typeface="Hind Siliguri"/>
              </a:rPr>
              <a:t>উচ্চতা</a:t>
            </a:r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 ৩০০</a:t>
            </a:r>
            <a:r>
              <a:rPr lang="en-US" sz="32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dirty="0" err="1" smtClean="0">
                <a:solidFill>
                  <a:srgbClr val="334155"/>
                </a:solidFill>
                <a:latin typeface="Hind Siliguri"/>
              </a:rPr>
              <a:t>মিটার</a:t>
            </a:r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as-IN" sz="3200" dirty="0">
                <a:solidFill>
                  <a:srgbClr val="334155"/>
                </a:solidFill>
                <a:latin typeface="Hind Siliguri"/>
              </a:rPr>
              <a:t>থেকে </a:t>
            </a:r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কয়েক</a:t>
            </a:r>
            <a:r>
              <a:rPr lang="en-US" sz="32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dirty="0" err="1" smtClean="0">
                <a:solidFill>
                  <a:srgbClr val="334155"/>
                </a:solidFill>
                <a:latin typeface="Hind Siliguri"/>
              </a:rPr>
              <a:t>হাজার</a:t>
            </a:r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 মিটার</a:t>
            </a:r>
            <a:r>
              <a:rPr lang="en-US" sz="32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dirty="0" err="1" smtClean="0">
                <a:solidFill>
                  <a:srgbClr val="334155"/>
                </a:solidFill>
                <a:latin typeface="Hind Siliguri"/>
              </a:rPr>
              <a:t>হতে</a:t>
            </a:r>
            <a:r>
              <a:rPr lang="en-US" sz="32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3200" dirty="0" err="1" smtClean="0">
                <a:solidFill>
                  <a:srgbClr val="334155"/>
                </a:solidFill>
                <a:latin typeface="Hind Siliguri"/>
              </a:rPr>
              <a:t>পারে</a:t>
            </a:r>
            <a:r>
              <a:rPr lang="en-US" sz="3200" dirty="0" smtClean="0">
                <a:solidFill>
                  <a:srgbClr val="334155"/>
                </a:solidFill>
                <a:latin typeface="Hind Siliguri"/>
              </a:rPr>
              <a:t>।</a:t>
            </a:r>
            <a:endParaRPr sz="32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38247" y="4518543"/>
            <a:ext cx="7768071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(ক)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পর্বতমধ্যবর্তী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Intermontane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Plateau)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8249" y="5023172"/>
            <a:ext cx="6779780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(খ)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পাদদেশীয়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(Piedmont Plateau)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38248" y="5565509"/>
            <a:ext cx="7176943" cy="566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(গ)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মহাদেশীয়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(Continental Plateau)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3" y="4732257"/>
            <a:ext cx="209133" cy="365983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3" y="5191092"/>
            <a:ext cx="209133" cy="365983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3" y="5733429"/>
            <a:ext cx="209133" cy="36598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04872" y="476250"/>
            <a:ext cx="6771409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মালভূমি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(Plateau) ও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এর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প্রকারভেদ</a:t>
            </a:r>
            <a:endParaRPr sz="3150" b="1" i="0" u="none" dirty="0">
              <a:solidFill>
                <a:srgbClr val="FF0000"/>
              </a:solidFill>
              <a:latin typeface="Noto Serif Bengal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5510" y="1042199"/>
            <a:ext cx="109728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7679" y="1316445"/>
            <a:ext cx="56007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ও </a:t>
            </a: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বিবরণ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7678" y="1830795"/>
            <a:ext cx="5179807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যেসব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চারিদিকে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সুউচ্চ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পর্বতমালা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দ্বারা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পরিবেষ্টিত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ঘেরা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সেগুলোকে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পর্বতমধ্যবর্তী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।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যেমন-তিব্বত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,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বলিভিয়া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,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মঙ্গোলিয়া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,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তারিম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66885" y="5271679"/>
            <a:ext cx="5334000" cy="2314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চিত্র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: 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পর্বতমধ্যবর্তী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মালভূমি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 (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তিব্বত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মালভূমি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374" y="4210368"/>
            <a:ext cx="4905375" cy="3221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বিখ্যাত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তিব্বত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মালভূমি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267" y="4626294"/>
            <a:ext cx="5584106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তিব্বত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মালভূমি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হলো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পৃথিবীর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সর্বোচ্চ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বৃহত্তম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পর্বতমধ্যবর্তী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মালভূমি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(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উচ্চতা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প্রায়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৪,০০০-৫,০০০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মিটার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)।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একে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'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পৃথিবীর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ছাদ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'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বলা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হয়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270" y="1554819"/>
            <a:ext cx="5173230" cy="350444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499" y="476250"/>
            <a:ext cx="9514609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>
                <a:solidFill>
                  <a:srgbClr val="00B050"/>
                </a:solidFill>
                <a:latin typeface="Noto Serif Bengali"/>
              </a:rPr>
              <a:t>(ক) </a:t>
            </a:r>
            <a:r>
              <a:rPr sz="3150" b="1" i="0" u="none" dirty="0" err="1">
                <a:solidFill>
                  <a:srgbClr val="00B050"/>
                </a:solidFill>
                <a:latin typeface="Noto Serif Bengali"/>
              </a:rPr>
              <a:t>পর্বতমধ্যবর্তী</a:t>
            </a:r>
            <a:r>
              <a:rPr sz="3150" b="1" i="0" u="none" dirty="0">
                <a:solidFill>
                  <a:srgbClr val="00B05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0B050"/>
                </a:solidFill>
                <a:latin typeface="Noto Serif Bengali"/>
              </a:rPr>
              <a:t>মালভূমি</a:t>
            </a:r>
            <a:r>
              <a:rPr sz="3150" b="1" i="0" u="none" dirty="0">
                <a:solidFill>
                  <a:srgbClr val="00B050"/>
                </a:solidFill>
                <a:latin typeface="Noto Serif Bengali"/>
              </a:rPr>
              <a:t> (</a:t>
            </a:r>
            <a:r>
              <a:rPr sz="3150" b="1" i="0" u="none" dirty="0" err="1">
                <a:solidFill>
                  <a:srgbClr val="00B050"/>
                </a:solidFill>
                <a:latin typeface="Noto Serif Bengali"/>
              </a:rPr>
              <a:t>Intermontane</a:t>
            </a:r>
            <a:r>
              <a:rPr sz="3150" b="1" i="0" u="none" dirty="0">
                <a:solidFill>
                  <a:srgbClr val="00B050"/>
                </a:solidFill>
                <a:latin typeface="Noto Serif Bengali"/>
              </a:rPr>
              <a:t> Plateau)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7679" y="1089027"/>
            <a:ext cx="109728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500" y="1425177"/>
            <a:ext cx="56007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5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00B050"/>
                </a:solidFill>
                <a:latin typeface="Hind Siliguri SemiBold"/>
              </a:rPr>
              <a:t> ও </a:t>
            </a:r>
            <a:r>
              <a:rPr sz="2800" b="1" i="0" u="none" dirty="0" err="1">
                <a:solidFill>
                  <a:srgbClr val="00B050"/>
                </a:solidFill>
                <a:latin typeface="Hind Siliguri SemiBold"/>
              </a:rPr>
              <a:t>বিবরণ</a:t>
            </a:r>
            <a:r>
              <a:rPr sz="2800" b="1" i="0" u="none" dirty="0">
                <a:solidFill>
                  <a:srgbClr val="00B050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1939527"/>
            <a:ext cx="5334000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উচ্চ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ক্ষয়প্রাপ্ত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পর্বতের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পাদদেশে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(Foot of mountain)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যে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পলি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সঞ্চিত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সমপ্রায়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ভূমিতে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পরিণত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মালভূমির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রূপ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নেয়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তাকে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পাদদেশীয়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59055" y="5653087"/>
            <a:ext cx="5561445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0" i="0" u="none" dirty="0" err="1">
                <a:solidFill>
                  <a:srgbClr val="64748B"/>
                </a:solidFill>
                <a:latin typeface="Hind Siliguri"/>
              </a:rPr>
              <a:t>চিত্র</a:t>
            </a:r>
            <a:r>
              <a:rPr sz="2000" b="0" i="0" u="none" dirty="0">
                <a:solidFill>
                  <a:srgbClr val="64748B"/>
                </a:solidFill>
                <a:latin typeface="Hind Siliguri"/>
              </a:rPr>
              <a:t>: </a:t>
            </a:r>
            <a:r>
              <a:rPr sz="2000" b="0" i="0" u="none" dirty="0" err="1">
                <a:solidFill>
                  <a:srgbClr val="64748B"/>
                </a:solidFill>
                <a:latin typeface="Hind Siliguri"/>
              </a:rPr>
              <a:t>পাদদেশীয়</a:t>
            </a:r>
            <a:r>
              <a:rPr sz="2000" b="0" i="0" u="none" dirty="0">
                <a:solidFill>
                  <a:srgbClr val="64748B"/>
                </a:solidFill>
                <a:latin typeface="Hind Siliguri"/>
              </a:rPr>
              <a:t> </a:t>
            </a:r>
            <a:r>
              <a:rPr sz="2000" b="0" i="0" u="none" dirty="0" err="1">
                <a:solidFill>
                  <a:srgbClr val="64748B"/>
                </a:solidFill>
                <a:latin typeface="Hind Siliguri"/>
              </a:rPr>
              <a:t>মালভূমি</a:t>
            </a:r>
            <a:r>
              <a:rPr sz="2000" b="0" i="0" u="none" dirty="0">
                <a:solidFill>
                  <a:srgbClr val="64748B"/>
                </a:solidFill>
                <a:latin typeface="Hind Siliguri"/>
              </a:rPr>
              <a:t> (</a:t>
            </a:r>
            <a:r>
              <a:rPr sz="2000" b="0" i="0" u="none" dirty="0" err="1">
                <a:solidFill>
                  <a:srgbClr val="64748B"/>
                </a:solidFill>
                <a:latin typeface="Hind Siliguri"/>
              </a:rPr>
              <a:t>প্যাটাগোনিয়া</a:t>
            </a:r>
            <a:r>
              <a:rPr sz="2000" b="0" i="0" u="none" dirty="0">
                <a:solidFill>
                  <a:srgbClr val="64748B"/>
                </a:solidFill>
                <a:latin typeface="Hind Siliguri"/>
              </a:rPr>
              <a:t>, </a:t>
            </a:r>
            <a:r>
              <a:rPr sz="2000" b="0" i="0" u="none" dirty="0" err="1">
                <a:solidFill>
                  <a:srgbClr val="64748B"/>
                </a:solidFill>
                <a:latin typeface="Hind Siliguri"/>
              </a:rPr>
              <a:t>আর্জেন্টিনা</a:t>
            </a:r>
            <a:r>
              <a:rPr sz="2000" b="0" i="0" u="none" dirty="0">
                <a:solidFill>
                  <a:srgbClr val="64748B"/>
                </a:solidFill>
                <a:latin typeface="Hind Siliguri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580982"/>
            <a:ext cx="5487555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গঠন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বৈশিষ্ট্য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একপাশে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অন্যপাশে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সাধারণত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সমুদ্র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নিচু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550" y="1759522"/>
            <a:ext cx="5314950" cy="36004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8110682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(খ)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পাদদেশীয়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মালভূমি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(Piedmont Plateau)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3863" y="1042845"/>
            <a:ext cx="109728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5390" y="1335502"/>
            <a:ext cx="56007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5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00B050"/>
                </a:solidFill>
                <a:latin typeface="Hind Siliguri SemiBold"/>
              </a:rPr>
              <a:t> ও </a:t>
            </a:r>
            <a:r>
              <a:rPr sz="2800" b="1" i="0" u="none" dirty="0" err="1">
                <a:solidFill>
                  <a:srgbClr val="00B050"/>
                </a:solidFill>
                <a:latin typeface="Hind Siliguri SemiBold"/>
              </a:rPr>
              <a:t>বিবরণ</a:t>
            </a:r>
            <a:r>
              <a:rPr sz="2800" b="1" i="0" u="none" dirty="0">
                <a:solidFill>
                  <a:srgbClr val="00B050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5389" y="1849852"/>
            <a:ext cx="5533737" cy="25853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যেসব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বিস্তীর্ণ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প্রাচীন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শিলাময়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ভূখণ্ড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পর্বতমালা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দ্বারা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পরিবেষ্টিত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নয়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বরং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সরাসরি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সমুদ্র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নিম্নভূমি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দ্বারা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ঘেরা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সুবিশাল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মহাদেশজুড়ে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অবস্থান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তাদের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মহাদেশীয়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7780" y="5478593"/>
            <a:ext cx="5334000" cy="2314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2000" b="0" i="0" u="none" dirty="0" err="1">
                <a:solidFill>
                  <a:srgbClr val="00B0F0"/>
                </a:solidFill>
                <a:latin typeface="Hind Siliguri"/>
              </a:rPr>
              <a:t>চিত্র</a:t>
            </a:r>
            <a:r>
              <a:rPr sz="2000" b="0" i="0" u="none" dirty="0">
                <a:solidFill>
                  <a:srgbClr val="00B0F0"/>
                </a:solidFill>
                <a:latin typeface="Hind Siliguri"/>
              </a:rPr>
              <a:t>: </a:t>
            </a:r>
            <a:r>
              <a:rPr sz="2000" b="0" i="0" u="none" dirty="0" err="1">
                <a:solidFill>
                  <a:srgbClr val="00B0F0"/>
                </a:solidFill>
                <a:latin typeface="Hind Siliguri"/>
              </a:rPr>
              <a:t>মহাদেশীয়</a:t>
            </a:r>
            <a:r>
              <a:rPr sz="20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i="0" u="none" dirty="0" err="1" smtClean="0">
                <a:solidFill>
                  <a:srgbClr val="00B0F0"/>
                </a:solidFill>
                <a:latin typeface="Hind Siliguri"/>
              </a:rPr>
              <a:t>মালভূমি</a:t>
            </a:r>
            <a:endParaRPr sz="2000" b="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5390" y="4732556"/>
            <a:ext cx="5228937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বৈশিষ্ট্য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ভূ-ত্বকের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অত্যন্ত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প্রাচীন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সুদৃঢ়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অংশ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এগুলো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গঠিত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499" y="476250"/>
            <a:ext cx="8433955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(গ)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মহাদেশীয়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মালভূমি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(Continental Plateau)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5390" y="1107499"/>
            <a:ext cx="1097280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noFill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126" y="1766389"/>
            <a:ext cx="5439171" cy="34741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500" y="3957076"/>
            <a:ext cx="612270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D9488"/>
                </a:solidFill>
                <a:latin typeface="Hind Siliguri SemiBold"/>
              </a:rPr>
              <a:t>উৎপত্তি</a:t>
            </a:r>
            <a:r>
              <a:rPr sz="2800" b="1" i="0" u="none" dirty="0">
                <a:solidFill>
                  <a:srgbClr val="0D9488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0D9488"/>
                </a:solidFill>
                <a:latin typeface="Hind Siliguri SemiBold"/>
              </a:rPr>
              <a:t>অনুসারে</a:t>
            </a:r>
            <a:r>
              <a:rPr sz="2800" b="1" i="0" u="none" dirty="0">
                <a:solidFill>
                  <a:srgbClr val="0D9488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0D9488"/>
                </a:solidFill>
                <a:latin typeface="Hind Siliguri SemiBold"/>
              </a:rPr>
              <a:t>সমভূমি</a:t>
            </a:r>
            <a:r>
              <a:rPr sz="2800" b="1" i="0" u="none" dirty="0">
                <a:solidFill>
                  <a:srgbClr val="0D9488"/>
                </a:solidFill>
                <a:latin typeface="Hind Siliguri SemiBold"/>
              </a:rPr>
              <a:t> ২ </a:t>
            </a:r>
            <a:r>
              <a:rPr sz="2800" b="1" i="0" u="none" dirty="0" err="1">
                <a:solidFill>
                  <a:srgbClr val="0D9488"/>
                </a:solidFill>
                <a:latin typeface="Hind Siliguri SemiBold"/>
              </a:rPr>
              <a:t>প্রকার</a:t>
            </a:r>
            <a:r>
              <a:rPr sz="2800" b="1" i="0" u="none" dirty="0">
                <a:solidFill>
                  <a:srgbClr val="0D9488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9208" y="1440468"/>
            <a:ext cx="563070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F0"/>
                </a:solidFill>
                <a:latin typeface="Hind Siliguri SemiBold"/>
              </a:rPr>
              <a:t>সমভূমির</a:t>
            </a:r>
            <a:r>
              <a:rPr sz="2800" b="1" i="0" u="none" dirty="0">
                <a:solidFill>
                  <a:srgbClr val="00B0F0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00B0F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00B0F0"/>
                </a:solidFill>
                <a:latin typeface="Hind Siliguri SemiBold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9208" y="2020807"/>
            <a:ext cx="10222763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সমুদ্র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সমতল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কম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উঁচু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(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সাধারণত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৩০০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মিটারের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নিচে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)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বিস্তীর্ণ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মৃদুধাল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বিশিষ্ট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সমতল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ভূখণ্ডকে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এখানে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কৃষি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মানববসতি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সবচেয়ে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বেশি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3672" y="4527672"/>
            <a:ext cx="614055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(ক)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ক্ষয়জাত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(Erosional Plain)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3672" y="5167104"/>
            <a:ext cx="675979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(খ)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সঞ্চয়জাত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(Depositional Plain)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4681328"/>
            <a:ext cx="257047" cy="27432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5268701"/>
            <a:ext cx="257047" cy="2743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7390245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সমভূমি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(Plain) ও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উৎপত্তিগত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প্রকারভেদ</a:t>
            </a:r>
            <a:endParaRPr sz="3150" b="1" i="0" u="none" dirty="0">
              <a:solidFill>
                <a:srgbClr val="FF0000"/>
              </a:solidFill>
              <a:latin typeface="Noto Serif Bengal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9208" y="1013096"/>
            <a:ext cx="109728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99" y="1493762"/>
            <a:ext cx="599074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ও </a:t>
            </a: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গঠন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প্রক্রিয়া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99" y="2008112"/>
            <a:ext cx="5990749" cy="25853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প্রাকৃতিক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শক্তি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যেমন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—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নদী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হিমবাহ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বায়ুপ্রবাহ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)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ধারাবাহিক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ক্ষয়কার্যের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ফলে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উচ্চভূমি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পাহাড়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ধীরে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ধীরে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ক্ষয়প্রাপ্ত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উঁচু-নিচু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সমপ্রায়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ভূমিতে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পরিণত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তাকে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ক্ষয়জাত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5357136"/>
            <a:ext cx="1079846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u="none" dirty="0" err="1">
                <a:solidFill>
                  <a:srgbClr val="00B050"/>
                </a:solidFill>
                <a:latin typeface="Hind Siliguri"/>
              </a:rPr>
              <a:t>উদাহরণ</a:t>
            </a:r>
            <a:r>
              <a:rPr sz="2800" b="1" u="none" dirty="0">
                <a:solidFill>
                  <a:srgbClr val="00B050"/>
                </a:solidFill>
                <a:latin typeface="Hind Siliguri"/>
              </a:rPr>
              <a:t> ১: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বরফাবৃত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অঞ্চলে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হিমবাহের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ক্ষয়ে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গঠিত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সাইবেরীয়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5920621"/>
            <a:ext cx="99949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উদাহরণ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২: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নদী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ক্ষয়ে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গঠিত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আমেরিকার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অ্যাপালেশিয়ান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944" y="1237322"/>
            <a:ext cx="5136285" cy="347941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/>
          <p:cNvSpPr txBox="1"/>
          <p:nvPr/>
        </p:nvSpPr>
        <p:spPr>
          <a:xfrm>
            <a:off x="571499" y="476250"/>
            <a:ext cx="7325591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>
                <a:solidFill>
                  <a:srgbClr val="002060"/>
                </a:solidFill>
                <a:latin typeface="Noto Serif Bengali"/>
              </a:rPr>
              <a:t>(ক) </a:t>
            </a:r>
            <a:r>
              <a:rPr sz="3150" b="1" i="0" u="none" dirty="0" err="1">
                <a:solidFill>
                  <a:srgbClr val="002060"/>
                </a:solidFill>
                <a:latin typeface="Noto Serif Bengali"/>
              </a:rPr>
              <a:t>ক্ষয়জাত</a:t>
            </a:r>
            <a:r>
              <a:rPr sz="3150" b="1" i="0" u="none" dirty="0">
                <a:solidFill>
                  <a:srgbClr val="00206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02060"/>
                </a:solidFill>
                <a:latin typeface="Noto Serif Bengali"/>
              </a:rPr>
              <a:t>সমভূমি</a:t>
            </a:r>
            <a:r>
              <a:rPr sz="3150" b="1" i="0" u="none" dirty="0">
                <a:solidFill>
                  <a:srgbClr val="002060"/>
                </a:solidFill>
                <a:latin typeface="Noto Serif Bengali"/>
              </a:rPr>
              <a:t> (Erosional Plain)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6915" y="1052080"/>
            <a:ext cx="109728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500" y="1264105"/>
            <a:ext cx="5600700" cy="566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ও </a:t>
            </a: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গঠন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প্রক্রিয়া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2028270"/>
            <a:ext cx="6032500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নদী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হিমবাহ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বায়ু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দ্বারা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পরিবাহিত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পলি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বালি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কাদা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ধূলিকণা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নিচু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ভূখণ্ড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নদী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অববাহিকা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সমুদ্র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উপকূলে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দীর্ঘকাল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সঞ্চিত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যে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গঠিত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তাকে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সঞ্চয়জাত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9708" y="4820821"/>
            <a:ext cx="4650509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চিত্র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: 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সঞ্চয়জাত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সমভূমি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 (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বাংলাদেশের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প্লাবন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/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বদ্বীপ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সমভূমি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574600"/>
            <a:ext cx="677198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প্রধান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প্রকারভেদ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প্লাবন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(Floodplain)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বদ্বীপ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(Delta Plain)।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499" y="476250"/>
            <a:ext cx="8101446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(খ)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সঞ্চয়জাত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সমভূমি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(Depositional Plain)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91573" y="1098264"/>
            <a:ext cx="109728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174" y="1792025"/>
            <a:ext cx="4945199" cy="27825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476021"/>
              </p:ext>
            </p:extLst>
          </p:nvPr>
        </p:nvGraphicFramePr>
        <p:xfrm>
          <a:off x="548814" y="2140817"/>
          <a:ext cx="11048997" cy="31623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24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1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0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46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685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0575"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ভূমিরূপ</a:t>
                      </a:r>
                      <a:endParaRPr sz="1800" b="1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সমুদ্রপৃষ্ঠ থেকে উচ্চতা</a:t>
                      </a:r>
                      <a:endParaRPr sz="1800" b="1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 dirty="0" err="1"/>
                        <a:t>পৃষ্ঠের</a:t>
                      </a:r>
                      <a:r>
                        <a:rPr sz="1800" u="none" dirty="0"/>
                        <a:t> </a:t>
                      </a:r>
                      <a:r>
                        <a:rPr sz="1800" u="none" dirty="0" err="1"/>
                        <a:t>প্রকৃতি</a:t>
                      </a:r>
                      <a:r>
                        <a:rPr sz="1800" u="none" dirty="0"/>
                        <a:t> ও </a:t>
                      </a:r>
                      <a:r>
                        <a:rPr sz="1800" u="none" dirty="0" err="1"/>
                        <a:t>ঢাল</a:t>
                      </a:r>
                      <a:endParaRPr sz="1800" b="1" i="0" u="none" dirty="0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প্রধান প্রকারভেদ</a:t>
                      </a:r>
                      <a:endParaRPr sz="1800" b="1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বিখ্যাত উদাহরণ</a:t>
                      </a:r>
                      <a:endParaRPr sz="1800" b="1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১. পর্বত</a:t>
                      </a:r>
                      <a:endParaRPr sz="1800" b="1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১,০০০ মিটারের বেশি</a:t>
                      </a:r>
                      <a:endParaRPr sz="1800" b="0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 dirty="0" err="1"/>
                        <a:t>খাড়া</a:t>
                      </a:r>
                      <a:r>
                        <a:rPr sz="1800" u="none" dirty="0"/>
                        <a:t> </a:t>
                      </a:r>
                      <a:r>
                        <a:rPr sz="1800" u="none" dirty="0" err="1"/>
                        <a:t>ঢাল</a:t>
                      </a:r>
                      <a:r>
                        <a:rPr sz="1800" u="none" dirty="0"/>
                        <a:t> ও </a:t>
                      </a:r>
                      <a:r>
                        <a:rPr sz="1800" u="none" dirty="0" err="1"/>
                        <a:t>খাড়া</a:t>
                      </a:r>
                      <a:r>
                        <a:rPr sz="1800" u="none" dirty="0"/>
                        <a:t> </a:t>
                      </a:r>
                      <a:r>
                        <a:rPr sz="1800" u="none" dirty="0" err="1"/>
                        <a:t>চূড়াবিশিষ্ট</a:t>
                      </a:r>
                      <a:endParaRPr sz="1800" b="0" i="0" u="none" dirty="0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ভঙ্গিল, আগ্নেয়, চ্যুতি, ল্যাকোলিথ</a:t>
                      </a:r>
                      <a:endParaRPr sz="1800" b="0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হিমালয়, ফুজিযামা, ব্ল্যাক ফরেস্ট</a:t>
                      </a:r>
                      <a:endParaRPr sz="1800" b="0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২. মালভূমি</a:t>
                      </a:r>
                      <a:endParaRPr sz="1800" b="1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 dirty="0"/>
                        <a:t>৩০০ </a:t>
                      </a:r>
                      <a:r>
                        <a:rPr sz="1800" u="none" dirty="0" err="1"/>
                        <a:t>থেকে</a:t>
                      </a:r>
                      <a:r>
                        <a:rPr sz="1800" u="none" dirty="0"/>
                        <a:t> </a:t>
                      </a:r>
                      <a:r>
                        <a:rPr sz="1800" u="none" dirty="0" err="1"/>
                        <a:t>কয়েকশত</a:t>
                      </a:r>
                      <a:r>
                        <a:rPr sz="1800" u="none" dirty="0"/>
                        <a:t> </a:t>
                      </a:r>
                      <a:r>
                        <a:rPr sz="1800" u="none" dirty="0" err="1"/>
                        <a:t>মিটার</a:t>
                      </a:r>
                      <a:endParaRPr sz="1800" b="0" i="0" u="none" dirty="0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 dirty="0" err="1"/>
                        <a:t>উপরে</a:t>
                      </a:r>
                      <a:r>
                        <a:rPr sz="1800" u="none" dirty="0"/>
                        <a:t> </a:t>
                      </a:r>
                      <a:r>
                        <a:rPr sz="1800" u="none" dirty="0" err="1"/>
                        <a:t>সমতল</a:t>
                      </a:r>
                      <a:r>
                        <a:rPr sz="1800" u="none" dirty="0"/>
                        <a:t>/</a:t>
                      </a:r>
                      <a:r>
                        <a:rPr sz="1800" u="none" dirty="0" err="1"/>
                        <a:t>তরঙ্গায়িত</a:t>
                      </a:r>
                      <a:r>
                        <a:rPr sz="1800" u="none" dirty="0"/>
                        <a:t>, </a:t>
                      </a:r>
                      <a:r>
                        <a:rPr sz="1800" u="none" dirty="0" err="1"/>
                        <a:t>পাশে</a:t>
                      </a:r>
                      <a:r>
                        <a:rPr sz="1800" u="none" dirty="0"/>
                        <a:t> </a:t>
                      </a:r>
                      <a:r>
                        <a:rPr sz="1800" u="none" dirty="0" err="1"/>
                        <a:t>খাড়া</a:t>
                      </a:r>
                      <a:r>
                        <a:rPr sz="1800" u="none" dirty="0"/>
                        <a:t> </a:t>
                      </a:r>
                      <a:r>
                        <a:rPr sz="1800" u="none" dirty="0" err="1"/>
                        <a:t>ঢাল</a:t>
                      </a:r>
                      <a:endParaRPr sz="1800" b="0" i="0" u="none" dirty="0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পর্বতমধ্যবর্তী, পাদদেশীয়, মহাদেশীয়</a:t>
                      </a:r>
                      <a:endParaRPr sz="1800" b="0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তিব্বত, প্যাটাগোনিয়া, দাক্ষিণাত্য</a:t>
                      </a:r>
                      <a:endParaRPr sz="1800" b="0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৩. সমভূমি</a:t>
                      </a:r>
                      <a:endParaRPr sz="1800" b="1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৩০০ মিটারের কম (অল্প উঁচু)</a:t>
                      </a:r>
                      <a:endParaRPr sz="1800" b="0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মৃদুধাল বিশিষ্ট সমতল প্রান্তর</a:t>
                      </a:r>
                      <a:endParaRPr sz="1800" b="0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/>
                        <a:t>ক্ষয়জাত, সঞ্চয়জাত</a:t>
                      </a:r>
                      <a:endParaRPr sz="1800" b="0" i="0" u="none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u="none" dirty="0" err="1"/>
                        <a:t>গঙ্গা-ব্রহ্মপুত্র</a:t>
                      </a:r>
                      <a:r>
                        <a:rPr sz="1800" u="none" dirty="0"/>
                        <a:t> </a:t>
                      </a:r>
                      <a:r>
                        <a:rPr sz="1800" u="none" dirty="0" err="1"/>
                        <a:t>সমভূমি</a:t>
                      </a:r>
                      <a:r>
                        <a:rPr sz="1800" u="none" dirty="0"/>
                        <a:t>, </a:t>
                      </a:r>
                      <a:r>
                        <a:rPr sz="1800" u="none" dirty="0" err="1"/>
                        <a:t>সাইবেরিয়া</a:t>
                      </a:r>
                      <a:endParaRPr sz="1800" b="0" i="0" u="none" dirty="0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1500" y="2890837"/>
            <a:ext cx="112409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695598" y="2890837"/>
            <a:ext cx="213121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826817" y="2890837"/>
            <a:ext cx="286047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687294" y="2890837"/>
            <a:ext cx="256460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9251900" y="2890837"/>
            <a:ext cx="236859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3748087"/>
            <a:ext cx="112409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95598" y="3748087"/>
            <a:ext cx="213121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826817" y="3748087"/>
            <a:ext cx="286047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687294" y="3748087"/>
            <a:ext cx="256460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9251900" y="3748087"/>
            <a:ext cx="236859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4605337"/>
            <a:ext cx="112409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1695598" y="4605337"/>
            <a:ext cx="213121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826817" y="4605337"/>
            <a:ext cx="286047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687294" y="4605337"/>
            <a:ext cx="256460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9251900" y="4605337"/>
            <a:ext cx="236859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02325" y="767440"/>
            <a:ext cx="8544792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প্রধান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৩টি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ভূমিরূপের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তুলনামূলক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সারসংক্ষেপ</a:t>
            </a:r>
            <a:endParaRPr sz="3150" b="1" i="0" u="none" dirty="0">
              <a:solidFill>
                <a:srgbClr val="FF0000"/>
              </a:solidFill>
              <a:latin typeface="Noto Serif Bengal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86912" y="1354571"/>
            <a:ext cx="10972800" cy="28575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056" y="1247775"/>
            <a:ext cx="5498813" cy="41832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37849" y="1247775"/>
            <a:ext cx="5741268" cy="41832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934026" y="1501922"/>
            <a:ext cx="2872509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শিক্ষক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পরিচিতি</a:t>
            </a:r>
            <a:endParaRPr sz="2800" b="0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803" y="2078213"/>
            <a:ext cx="536170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এস.এ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.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সাইফুলইসলাম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494" y="2701243"/>
            <a:ext cx="536170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সহকারী</a:t>
            </a:r>
            <a:r>
              <a:rPr sz="280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সিনিয়র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শিক্ষক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707" y="3376482"/>
            <a:ext cx="536170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পানিকাউরিয়া</a:t>
            </a:r>
            <a:r>
              <a:rPr sz="280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মাধ্যমিক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বিদ্যালয়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0325" y="4084829"/>
            <a:ext cx="523124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কলারোয়া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সাতক্ষীরা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86575" y="1434763"/>
            <a:ext cx="2193923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পাঠ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পরিচিতি</a:t>
            </a:r>
            <a:endParaRPr sz="2800" b="0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0352" y="2067000"/>
            <a:ext cx="5412668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শ্রেণি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নবম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/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দশম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27904" y="2726411"/>
            <a:ext cx="5412668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বিষয়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ভূগোল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পরিবেশ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27903" y="3317201"/>
            <a:ext cx="2483588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অধ্যায়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চতুর্থ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00353" y="3929852"/>
            <a:ext cx="557876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আজকের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পাঠ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পৃথিবীর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বাহ্যিক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গঠন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00352" y="4502427"/>
            <a:ext cx="5440219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সময়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৫০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মিনিট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| </a:t>
            </a:r>
            <a:endParaRPr lang="en-US" sz="2800" i="0" u="none" dirty="0" smtClean="0">
              <a:solidFill>
                <a:srgbClr val="334155"/>
              </a:solidFill>
              <a:latin typeface="Hind Siliguri"/>
            </a:endParaRPr>
          </a:p>
          <a:p>
            <a:pPr algn="l"/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তারিখ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i="0" u="none" dirty="0" smtClean="0">
                <a:solidFill>
                  <a:srgbClr val="334155"/>
                </a:solidFill>
                <a:latin typeface="Hind Siliguri"/>
              </a:rPr>
              <a:t>০০/০৮/২০২৬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334155"/>
                </a:solidFill>
                <a:latin typeface="Hind Siliguri"/>
              </a:rPr>
              <a:t>খ্রি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.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20" y="1420475"/>
            <a:ext cx="419100" cy="4762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3175" y="1359694"/>
            <a:ext cx="533400" cy="47625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71500" y="476250"/>
            <a:ext cx="5156358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 err="1">
                <a:solidFill>
                  <a:srgbClr val="00B0F0"/>
                </a:solidFill>
                <a:latin typeface="Noto Serif Bengali"/>
              </a:rPr>
              <a:t>শিক্ষক</a:t>
            </a:r>
            <a:r>
              <a:rPr sz="3150" b="1" i="0" u="none" dirty="0">
                <a:solidFill>
                  <a:srgbClr val="00B0F0"/>
                </a:solidFill>
                <a:latin typeface="Noto Serif Bengali"/>
              </a:rPr>
              <a:t> ও </a:t>
            </a:r>
            <a:r>
              <a:rPr sz="3150" b="1" i="0" u="none" dirty="0" err="1">
                <a:solidFill>
                  <a:srgbClr val="00B0F0"/>
                </a:solidFill>
                <a:latin typeface="Noto Serif Bengali"/>
              </a:rPr>
              <a:t>পাঠ</a:t>
            </a:r>
            <a:r>
              <a:rPr sz="3150" b="1" i="0" u="none" dirty="0">
                <a:solidFill>
                  <a:srgbClr val="00B0F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0B0F0"/>
                </a:solidFill>
                <a:latin typeface="Noto Serif Bengali"/>
              </a:rPr>
              <a:t>পরিচিতি</a:t>
            </a:r>
            <a:endParaRPr sz="3150" b="1" i="0" u="none" dirty="0">
              <a:solidFill>
                <a:srgbClr val="00B0F0"/>
              </a:solidFill>
              <a:latin typeface="Noto Serif Bengal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8133" y="987311"/>
            <a:ext cx="11612880" cy="45719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89545" y="1890515"/>
            <a:ext cx="5080635" cy="430887"/>
          </a:xfrm>
          <a:prstGeom prst="rect">
            <a:avLst/>
          </a:prstGeom>
          <a:noFill/>
        </p:spPr>
        <p:txBody>
          <a:bodyPr wrap="square" lIns="19050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284C7"/>
                </a:solidFill>
                <a:latin typeface="Hind Siliguri SemiBold"/>
              </a:rPr>
              <a:t>শ্রেণি</a:t>
            </a:r>
            <a:r>
              <a:rPr sz="2800" b="0" i="0" u="none" dirty="0">
                <a:solidFill>
                  <a:srgbClr val="0284C7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0284C7"/>
                </a:solidFill>
                <a:latin typeface="Hind Siliguri SemiBold"/>
              </a:rPr>
              <a:t>মূল্যায়ন</a:t>
            </a:r>
            <a:r>
              <a:rPr sz="2800" b="0" i="0" u="none" dirty="0">
                <a:solidFill>
                  <a:srgbClr val="0284C7"/>
                </a:solidFill>
                <a:latin typeface="Hind Siliguri SemiBold"/>
              </a:rPr>
              <a:t> (</a:t>
            </a:r>
            <a:r>
              <a:rPr sz="2800" b="0" i="0" u="none" dirty="0" err="1">
                <a:solidFill>
                  <a:srgbClr val="0284C7"/>
                </a:solidFill>
                <a:latin typeface="Hind Siliguri SemiBold"/>
              </a:rPr>
              <a:t>প্রশ্নোত্তর</a:t>
            </a:r>
            <a:r>
              <a:rPr sz="2800" b="0" i="0" u="none" dirty="0">
                <a:solidFill>
                  <a:srgbClr val="0284C7"/>
                </a:solidFill>
                <a:latin typeface="Hind Siliguri SemiBold"/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6534150" y="3430934"/>
            <a:ext cx="4838700" cy="19050"/>
          </a:xfrm>
          <a:prstGeom prst="rect">
            <a:avLst/>
          </a:prstGeom>
          <a:solidFill>
            <a:srgbClr val="DCF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284" y="1931637"/>
            <a:ext cx="268188" cy="3486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01919" y="3399271"/>
            <a:ext cx="33106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২</a:t>
            </a:r>
            <a:r>
              <a:rPr sz="1650" b="0" i="0" u="none" dirty="0" smtClean="0">
                <a:solidFill>
                  <a:srgbClr val="334155"/>
                </a:solidFill>
                <a:latin typeface="Hind Siliguri"/>
              </a:rPr>
              <a:t>.</a:t>
            </a:r>
            <a:endParaRPr sz="165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8577" y="2574653"/>
            <a:ext cx="8135245" cy="430887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ভঙ্গিল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কীভাবে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গঠিত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? ২টি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উদাহরণ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দাও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?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0284" y="3416583"/>
            <a:ext cx="8544791" cy="430887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কোন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মালভূমিকে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'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পৃথিবীর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ছাদ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'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বলা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কেন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013" y="4208933"/>
            <a:ext cx="8544791" cy="430887"/>
          </a:xfrm>
          <a:prstGeom prst="rect">
            <a:avLst/>
          </a:prstGeom>
          <a:noFill/>
        </p:spPr>
        <p:txBody>
          <a:bodyPr wrap="square" lIns="13335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ল্যাকোলিথ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আগ্নেয়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প্রধান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পার্থক্য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68577" y="5095740"/>
            <a:ext cx="8544791" cy="430887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বাংলাদেশের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কোন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ধরনের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সমভূমির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অন্তর্গত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2613" y="958196"/>
            <a:ext cx="5552209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শ্রেণি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মূল্যায়ন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ও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বাড়ির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কাজ</a:t>
            </a:r>
            <a:endParaRPr sz="3150" b="1" i="0" u="none" dirty="0">
              <a:solidFill>
                <a:srgbClr val="0F172A"/>
              </a:solidFill>
              <a:latin typeface="Noto Serif Bengali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46503" y="1537906"/>
            <a:ext cx="1097280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46503" y="4217925"/>
            <a:ext cx="33106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00" dirty="0">
                <a:solidFill>
                  <a:srgbClr val="334155"/>
                </a:solidFill>
                <a:latin typeface="Hind Siliguri"/>
              </a:rPr>
              <a:t>৩</a:t>
            </a:r>
            <a:r>
              <a:rPr sz="1650" b="0" i="0" u="none" dirty="0" smtClean="0">
                <a:solidFill>
                  <a:srgbClr val="334155"/>
                </a:solidFill>
                <a:latin typeface="Hind Siliguri"/>
              </a:rPr>
              <a:t>.</a:t>
            </a:r>
            <a:endParaRPr sz="165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6503" y="5067459"/>
            <a:ext cx="33106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00" dirty="0">
                <a:solidFill>
                  <a:srgbClr val="334155"/>
                </a:solidFill>
                <a:latin typeface="Hind Siliguri"/>
              </a:rPr>
              <a:t>৪</a:t>
            </a:r>
            <a:r>
              <a:rPr sz="1650" b="0" i="0" u="none" dirty="0" smtClean="0">
                <a:solidFill>
                  <a:srgbClr val="334155"/>
                </a:solidFill>
                <a:latin typeface="Hind Siliguri"/>
              </a:rPr>
              <a:t>.</a:t>
            </a:r>
            <a:endParaRPr sz="165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01776" y="2568533"/>
            <a:ext cx="33106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00" dirty="0">
                <a:solidFill>
                  <a:srgbClr val="334155"/>
                </a:solidFill>
                <a:latin typeface="Hind Siliguri"/>
              </a:rPr>
              <a:t>১</a:t>
            </a:r>
            <a:r>
              <a:rPr sz="1650" b="0" i="0" u="none" dirty="0" smtClean="0">
                <a:solidFill>
                  <a:srgbClr val="334155"/>
                </a:solidFill>
                <a:latin typeface="Hind Siliguri"/>
              </a:rPr>
              <a:t>.</a:t>
            </a:r>
            <a:endParaRPr sz="1650" b="0" i="0" u="none" dirty="0">
              <a:solidFill>
                <a:srgbClr val="334155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  <p:bldP spid="16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6413" y="1210474"/>
            <a:ext cx="5080635" cy="553998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/>
            <a:r>
              <a:rPr sz="3600" b="1" i="0" u="none" dirty="0" err="1">
                <a:solidFill>
                  <a:srgbClr val="16A34A"/>
                </a:solidFill>
                <a:latin typeface="Hind Siliguri SemiBold"/>
              </a:rPr>
              <a:t>বাড়ির</a:t>
            </a:r>
            <a:r>
              <a:rPr sz="3600" b="1" i="0" u="none" dirty="0">
                <a:solidFill>
                  <a:srgbClr val="16A34A"/>
                </a:solidFill>
                <a:latin typeface="Hind Siliguri SemiBold"/>
              </a:rPr>
              <a:t> </a:t>
            </a:r>
            <a:r>
              <a:rPr sz="3600" b="1" i="0" u="none" dirty="0" err="1">
                <a:solidFill>
                  <a:srgbClr val="16A34A"/>
                </a:solidFill>
                <a:latin typeface="Hind Siliguri SemiBold"/>
              </a:rPr>
              <a:t>কাজ</a:t>
            </a:r>
            <a:endParaRPr sz="3600" b="1" i="0" u="none" dirty="0">
              <a:solidFill>
                <a:srgbClr val="16A34A"/>
              </a:solidFill>
              <a:latin typeface="Hind Siliguri SemiBold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78" y="1264079"/>
            <a:ext cx="365760" cy="365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0278" y="2056092"/>
            <a:ext cx="10091565" cy="212462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"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ভঙ্গিল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পর্বত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,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আগ্নেয়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পর্বত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ও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সঞ্চয়জাত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সমভূমির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চিত্রসহ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গঠনপ্রক্রিয়া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এবং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উদাহরণ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ছক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আকারে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খাতায়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তৈরি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করে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নিয়ে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আসবে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।"</a:t>
            </a:r>
          </a:p>
        </p:txBody>
      </p:sp>
      <p:sp>
        <p:nvSpPr>
          <p:cNvPr id="6" name="Rectangle 5"/>
          <p:cNvSpPr/>
          <p:nvPr/>
        </p:nvSpPr>
        <p:spPr>
          <a:xfrm>
            <a:off x="643422" y="1806067"/>
            <a:ext cx="10972800" cy="18288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41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0562" y="2663672"/>
            <a:ext cx="11360727" cy="10611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sz="16600" b="1" i="0" u="none" dirty="0" err="1">
                <a:solidFill>
                  <a:srgbClr val="FFC000"/>
                </a:solidFill>
                <a:latin typeface="Noto Serif Bengali"/>
              </a:rPr>
              <a:t>ধন্যবাদ</a:t>
            </a:r>
            <a:r>
              <a:rPr sz="16600" b="1" i="0" u="none" dirty="0">
                <a:solidFill>
                  <a:srgbClr val="FFC000"/>
                </a:solidFill>
                <a:latin typeface="Noto Serif Bengali"/>
              </a:rPr>
              <a:t>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2585" y="4244657"/>
            <a:ext cx="10379007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আজকের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ক্লাসে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তোমাদের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সক্রিয়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অংশগ্রহণের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জন্য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আন্তরিক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ধন্যবাদ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7171" y="5737744"/>
            <a:ext cx="10379007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পানিকাউরিয়া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মাধ্যমিক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বিদ্যালয়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কলারোয়া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সাতক্ষীরা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96391" y="3341028"/>
            <a:ext cx="6890325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400" b="1" i="0" u="none" dirty="0" err="1">
                <a:solidFill>
                  <a:srgbClr val="FF0000"/>
                </a:solidFill>
                <a:latin typeface="Noto Serif Bengali"/>
              </a:rPr>
              <a:t>পৃথিবীর</a:t>
            </a:r>
            <a:r>
              <a:rPr sz="5400" b="1" i="0" u="none" dirty="0">
                <a:solidFill>
                  <a:srgbClr val="FF0000"/>
                </a:solidFill>
                <a:latin typeface="Noto Serif Bengali"/>
              </a:rPr>
              <a:t> </a:t>
            </a:r>
            <a:r>
              <a:rPr sz="5400" b="1" i="0" u="none" dirty="0" err="1">
                <a:solidFill>
                  <a:srgbClr val="FF0000"/>
                </a:solidFill>
                <a:latin typeface="Noto Serif Bengali"/>
              </a:rPr>
              <a:t>বাহ্যিক</a:t>
            </a:r>
            <a:r>
              <a:rPr sz="5400" b="1" i="0" u="none" dirty="0">
                <a:solidFill>
                  <a:srgbClr val="FF0000"/>
                </a:solidFill>
                <a:latin typeface="Noto Serif Bengali"/>
              </a:rPr>
              <a:t> </a:t>
            </a:r>
            <a:r>
              <a:rPr sz="5400" b="1" i="0" u="none" dirty="0" err="1">
                <a:solidFill>
                  <a:srgbClr val="FF0000"/>
                </a:solidFill>
                <a:latin typeface="Noto Serif Bengali"/>
              </a:rPr>
              <a:t>গঠন</a:t>
            </a:r>
            <a:endParaRPr sz="5400" b="1" i="0" u="none" dirty="0">
              <a:solidFill>
                <a:srgbClr val="FF0000"/>
              </a:solidFill>
              <a:latin typeface="Noto Serif Bengali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672" y="1243612"/>
            <a:ext cx="4537435" cy="5269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581892" y="504948"/>
            <a:ext cx="6890325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4000" b="1" dirty="0" err="1" smtClean="0">
                <a:solidFill>
                  <a:srgbClr val="00B050"/>
                </a:solidFill>
                <a:latin typeface="Noto Serif Bengali"/>
              </a:rPr>
              <a:t>আজকের</a:t>
            </a:r>
            <a:r>
              <a:rPr lang="en-US" sz="4000" b="1" dirty="0" smtClean="0">
                <a:solidFill>
                  <a:srgbClr val="00B050"/>
                </a:solidFill>
                <a:latin typeface="Noto Serif Bengali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oto Serif Bengali"/>
              </a:rPr>
              <a:t>পাঠ</a:t>
            </a:r>
            <a:r>
              <a:rPr lang="en-US" sz="4000" b="1" dirty="0" smtClean="0">
                <a:solidFill>
                  <a:srgbClr val="00B050"/>
                </a:solidFill>
                <a:latin typeface="Noto Serif Bengali"/>
              </a:rPr>
              <a:t>-</a:t>
            </a:r>
            <a:endParaRPr sz="4000" b="1" i="0" u="none" dirty="0">
              <a:solidFill>
                <a:srgbClr val="00B050"/>
              </a:solidFill>
              <a:latin typeface="Noto Serif Bengal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41303" y="1243612"/>
            <a:ext cx="6457361" cy="106595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500" y="1552575"/>
            <a:ext cx="11049000" cy="430887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এই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পাঠ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শেষে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0D9488"/>
                </a:solidFill>
                <a:latin typeface="Hind Siliguri SemiBold"/>
              </a:rPr>
              <a:t>শিক্ষার্থীরা</a:t>
            </a:r>
            <a:r>
              <a:rPr sz="2800" b="0" i="0" u="none" dirty="0">
                <a:solidFill>
                  <a:srgbClr val="0D9488"/>
                </a:solidFill>
                <a:latin typeface="Hind Siliguri SemiBold"/>
              </a:rPr>
              <a:t>—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590675"/>
            <a:ext cx="285750" cy="228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7750" y="2324100"/>
            <a:ext cx="1038225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১.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ভূমিরূপের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ধারণা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পৃথিবীর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বাহ্যিক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গঠন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ভূমিরূপের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সংজ্ঞা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দিতে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পারব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;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7750" y="3381375"/>
            <a:ext cx="1038225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২.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প্রধান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ভূমিরূপ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শ্রেণিবিভাগ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ভৌগোলিক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বৈশিষ্ট্য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অনুযায়ী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প্রধান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৩টি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ভূমিরূপ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সমভূমি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)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চিহ্নিত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B050"/>
                </a:solidFill>
                <a:latin typeface="Hind Siliguri"/>
              </a:rPr>
              <a:t>পারব</a:t>
            </a:r>
            <a:r>
              <a:rPr lang="en-US" sz="2800" b="0" i="0" u="none" dirty="0" smtClean="0">
                <a:solidFill>
                  <a:srgbClr val="00B050"/>
                </a:solidFill>
                <a:latin typeface="Hind Siliguri"/>
              </a:rPr>
              <a:t>;</a:t>
            </a:r>
            <a:endParaRPr sz="2800" b="0" i="0" u="none" dirty="0">
              <a:solidFill>
                <a:srgbClr val="00B050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7750" y="4438650"/>
            <a:ext cx="10382250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৩.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পর্বত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মালভূমি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সমভূমির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বিস্তারিত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সমভূমির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উৎপত্তিগত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শ্রেণিবিভাগ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বৈশিষ্ট্য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গঠনপ্রক্রিয়া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উদাহরণ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ব্যাখ্যা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B0F0"/>
                </a:solidFill>
                <a:latin typeface="Hind Siliguri"/>
              </a:rPr>
              <a:t>পারব</a:t>
            </a:r>
            <a:r>
              <a:rPr lang="en-US" sz="2800" b="0" i="0" u="none" dirty="0" smtClean="0">
                <a:solidFill>
                  <a:srgbClr val="00B0F0"/>
                </a:solidFill>
                <a:latin typeface="Hind Siliguri"/>
              </a:rPr>
              <a:t>;</a:t>
            </a:r>
            <a:endParaRPr sz="2800" b="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6066070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 err="1" smtClean="0">
                <a:solidFill>
                  <a:srgbClr val="0F172A"/>
                </a:solidFill>
                <a:latin typeface="Noto Serif Bengali"/>
              </a:rPr>
              <a:t>শিক্ষণফল</a:t>
            </a:r>
            <a:endParaRPr sz="3150" b="1" i="0" u="none" dirty="0">
              <a:solidFill>
                <a:srgbClr val="0F172A"/>
              </a:solidFill>
              <a:latin typeface="Noto Serif Bengal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1500" y="1190625"/>
            <a:ext cx="109728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1374533"/>
            <a:ext cx="263361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F0"/>
                </a:solidFill>
                <a:latin typeface="Hind Siliguri SemiBold"/>
              </a:rPr>
              <a:t>ভূমিরূপ</a:t>
            </a:r>
            <a:r>
              <a:rPr sz="2800" b="1" i="0" u="none" dirty="0">
                <a:solidFill>
                  <a:srgbClr val="00B0F0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00B0F0"/>
                </a:solidFill>
                <a:latin typeface="Hind Siliguri SemiBold"/>
              </a:rPr>
              <a:t>কী</a:t>
            </a:r>
            <a:r>
              <a:rPr sz="2800" b="1" i="0" u="none" dirty="0">
                <a:solidFill>
                  <a:srgbClr val="00B0F0"/>
                </a:solidFill>
                <a:latin typeface="Hind Siliguri SemiBold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1926591"/>
            <a:ext cx="5037448" cy="25853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পৃথিবীর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উপরিভাগ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সব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জায়গায়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সমান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নয়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কোথাও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উঁচু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কোথাও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বিস্তীর্ণ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আবার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কোথাও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সমতল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প্রান্তর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ভূপৃষ্ঠের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রূপ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আকৃতিকেই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ভূমিরূপ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(Landforms)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831" y="4878601"/>
            <a:ext cx="595139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বহির্জাত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অভ্যন্তরীণ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শক্তি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498" y="5357828"/>
            <a:ext cx="9874829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পৃথিবীর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অভ্যন্তরীণ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আলোড়ন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বাহ্যিক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বিভিন্ন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শক্তি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বায়ু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নদী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হিমবাহ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ইত্যাদি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)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প্রভাবে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অনবরত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ভূমিরূপের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পরিবর্তন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ঘটে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4482" y="1437248"/>
            <a:ext cx="5454505" cy="36949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476250"/>
            <a:ext cx="8046027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পৃথিবীর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বাহ্যিক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গঠন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(External Landforms)</a:t>
            </a:r>
          </a:p>
        </p:txBody>
      </p:sp>
      <p:sp>
        <p:nvSpPr>
          <p:cNvPr id="11" name="Rectangle 10"/>
          <p:cNvSpPr/>
          <p:nvPr/>
        </p:nvSpPr>
        <p:spPr>
          <a:xfrm flipV="1">
            <a:off x="571499" y="1144906"/>
            <a:ext cx="10972800" cy="9144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99207" y="1226826"/>
            <a:ext cx="5256645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পৃথিবীর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প্রধান</a:t>
            </a:r>
            <a:r>
              <a:rPr sz="3150" b="1" i="0" u="none" dirty="0">
                <a:solidFill>
                  <a:srgbClr val="FF0000"/>
                </a:solidFill>
                <a:latin typeface="Noto Serif Bengali"/>
              </a:rPr>
              <a:t> ৩টি </a:t>
            </a:r>
            <a:r>
              <a:rPr sz="3150" b="1" i="0" u="none" dirty="0" err="1">
                <a:solidFill>
                  <a:srgbClr val="FF0000"/>
                </a:solidFill>
                <a:latin typeface="Noto Serif Bengali"/>
              </a:rPr>
              <a:t>ভূমিরূপ</a:t>
            </a:r>
            <a:endParaRPr sz="3150" b="1" i="0" u="none" dirty="0">
              <a:solidFill>
                <a:srgbClr val="FF0000"/>
              </a:solidFill>
              <a:latin typeface="Noto Serif Bengali"/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673098" y="1821590"/>
            <a:ext cx="10972800" cy="27432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99207" y="2392884"/>
            <a:ext cx="11057083" cy="36933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ভৌগোলিক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দিক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বিচার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সমগ্র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পৃথিবীর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ভূমিরূপকে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প্রধানত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৩টি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ভাগে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ভাগ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হয়</a:t>
            </a:r>
            <a:r>
              <a:rPr sz="3200" b="0" i="0" u="none" dirty="0" smtClean="0">
                <a:solidFill>
                  <a:srgbClr val="7030A0"/>
                </a:solidFill>
                <a:latin typeface="Hind Siliguri"/>
              </a:rPr>
              <a:t>:</a:t>
            </a:r>
            <a:endParaRPr lang="en-US" sz="3200" b="0" i="0" u="none" dirty="0" smtClean="0">
              <a:solidFill>
                <a:srgbClr val="7030A0"/>
              </a:solidFill>
              <a:latin typeface="Hind Siliguri"/>
            </a:endParaRPr>
          </a:p>
          <a:p>
            <a:endParaRPr lang="en-US" sz="3200" dirty="0" smtClean="0">
              <a:solidFill>
                <a:srgbClr val="00B050"/>
              </a:solidFill>
              <a:latin typeface="Hind Siliguri SemiBold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Hind Siliguri SemiBold"/>
              </a:rPr>
              <a:t>১</a:t>
            </a:r>
            <a:r>
              <a:rPr lang="as-IN" sz="3200" dirty="0" smtClean="0">
                <a:solidFill>
                  <a:srgbClr val="00B050"/>
                </a:solidFill>
                <a:latin typeface="Hind Siliguri SemiBold"/>
              </a:rPr>
              <a:t>. পর্বত </a:t>
            </a:r>
            <a:r>
              <a:rPr lang="as-IN" sz="3200" dirty="0">
                <a:solidFill>
                  <a:srgbClr val="00B050"/>
                </a:solidFill>
                <a:latin typeface="Hind Siliguri SemiBold"/>
              </a:rPr>
              <a:t>(</a:t>
            </a:r>
            <a:r>
              <a:rPr lang="en-US" sz="3200" dirty="0">
                <a:solidFill>
                  <a:srgbClr val="00B050"/>
                </a:solidFill>
                <a:latin typeface="Hind Siliguri SemiBold"/>
              </a:rPr>
              <a:t>Mountain) 	</a:t>
            </a:r>
            <a:endParaRPr lang="en-US" sz="3200" dirty="0" smtClean="0">
              <a:solidFill>
                <a:srgbClr val="00B050"/>
              </a:solidFill>
              <a:latin typeface="Hind Siliguri SemiBold"/>
            </a:endParaRPr>
          </a:p>
          <a:p>
            <a:pPr>
              <a:lnSpc>
                <a:spcPct val="150000"/>
              </a:lnSpc>
            </a:pPr>
            <a:r>
              <a:rPr lang="as-IN" sz="3200" dirty="0" smtClean="0">
                <a:solidFill>
                  <a:srgbClr val="0F172A"/>
                </a:solidFill>
                <a:latin typeface="Hind Siliguri SemiBold"/>
              </a:rPr>
              <a:t>২</a:t>
            </a:r>
            <a:r>
              <a:rPr lang="as-IN" sz="3200" dirty="0">
                <a:solidFill>
                  <a:srgbClr val="0F172A"/>
                </a:solidFill>
                <a:latin typeface="Hind Siliguri SemiBold"/>
              </a:rPr>
              <a:t>. মালভূমি (</a:t>
            </a:r>
            <a:r>
              <a:rPr lang="en-US" sz="3200" dirty="0">
                <a:solidFill>
                  <a:srgbClr val="0F172A"/>
                </a:solidFill>
                <a:latin typeface="Hind Siliguri SemiBold"/>
              </a:rPr>
              <a:t>Plateau) 	</a:t>
            </a:r>
            <a:endParaRPr lang="en-US" sz="3200" dirty="0" smtClean="0">
              <a:solidFill>
                <a:srgbClr val="0F172A"/>
              </a:solidFill>
              <a:latin typeface="Hind Siliguri SemiBold"/>
            </a:endParaRPr>
          </a:p>
          <a:p>
            <a:pPr>
              <a:lnSpc>
                <a:spcPct val="150000"/>
              </a:lnSpc>
            </a:pPr>
            <a:r>
              <a:rPr lang="as-IN" sz="3200" dirty="0" smtClean="0">
                <a:solidFill>
                  <a:srgbClr val="FF0000"/>
                </a:solidFill>
                <a:latin typeface="Hind Siliguri SemiBold"/>
              </a:rPr>
              <a:t>৩</a:t>
            </a:r>
            <a:r>
              <a:rPr lang="as-IN" sz="3200" dirty="0">
                <a:solidFill>
                  <a:srgbClr val="FF0000"/>
                </a:solidFill>
                <a:latin typeface="Hind Siliguri SemiBold"/>
              </a:rPr>
              <a:t>. সমভূমি (</a:t>
            </a:r>
            <a:r>
              <a:rPr lang="en-US" sz="3200" dirty="0">
                <a:solidFill>
                  <a:srgbClr val="FF0000"/>
                </a:solidFill>
                <a:latin typeface="Hind Siliguri SemiBold"/>
              </a:rPr>
              <a:t>Plain) 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6225" y="3362679"/>
            <a:ext cx="1202560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পর্বতের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1" i="0" u="none" dirty="0" err="1" smtClean="0">
                <a:solidFill>
                  <a:srgbClr val="FF0000"/>
                </a:solidFill>
                <a:latin typeface="Hind Siliguri SemiBold"/>
              </a:rPr>
              <a:t>প্রকারভেদ</a:t>
            </a:r>
            <a:r>
              <a:rPr lang="en-US" sz="2800" b="1" i="0" u="none" dirty="0" smtClean="0">
                <a:solidFill>
                  <a:srgbClr val="FF0000"/>
                </a:solidFill>
                <a:latin typeface="Hind Siliguri SemiBold"/>
              </a:rPr>
              <a:t> (Classification of mountain)</a:t>
            </a:r>
            <a:r>
              <a:rPr sz="2800" b="1" i="0" u="none" dirty="0" smtClean="0">
                <a:solidFill>
                  <a:srgbClr val="FF0000"/>
                </a:solidFill>
                <a:latin typeface="Hind Siliguri SemiBold"/>
              </a:rPr>
              <a:t> </a:t>
            </a:r>
            <a:endParaRPr lang="en-US" sz="2800" b="1" i="0" u="none" dirty="0" smtClean="0">
              <a:solidFill>
                <a:srgbClr val="FF0000"/>
              </a:solidFill>
              <a:latin typeface="Hind Siliguri SemiBold"/>
            </a:endParaRPr>
          </a:p>
          <a:p>
            <a:pPr algn="l"/>
            <a:r>
              <a:rPr lang="en-US" sz="2800" b="1" dirty="0" err="1" smtClean="0">
                <a:solidFill>
                  <a:srgbClr val="FF0000"/>
                </a:solidFill>
                <a:latin typeface="Hind Siliguri SemiBold"/>
              </a:rPr>
              <a:t>উৎপত্তিগত</a:t>
            </a:r>
            <a:r>
              <a:rPr lang="en-US" sz="2800" b="1" dirty="0" smtClean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ind Siliguri SemiBold"/>
              </a:rPr>
              <a:t>বৈশিষ্ট্য</a:t>
            </a:r>
            <a:r>
              <a:rPr lang="en-US" sz="2800" b="1" dirty="0" smtClean="0">
                <a:solidFill>
                  <a:srgbClr val="FF0000"/>
                </a:solidFill>
                <a:latin typeface="Hind Siliguri SemiBold"/>
              </a:rPr>
              <a:t> ও </a:t>
            </a:r>
            <a:r>
              <a:rPr lang="en-US" sz="2800" b="1" dirty="0" err="1" smtClean="0">
                <a:solidFill>
                  <a:srgbClr val="FF0000"/>
                </a:solidFill>
                <a:latin typeface="Hind Siliguri SemiBold"/>
              </a:rPr>
              <a:t>গঠনপ্রকৃতির</a:t>
            </a:r>
            <a:r>
              <a:rPr lang="en-US" sz="2800" b="1" dirty="0" smtClean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ind Siliguri SemiBold"/>
              </a:rPr>
              <a:t>ভিত্তিতে</a:t>
            </a:r>
            <a:r>
              <a:rPr lang="en-US" sz="2800" b="1" dirty="0" smtClean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ind Siliguri SemiBold"/>
              </a:rPr>
              <a:t>পর্বত</a:t>
            </a:r>
            <a:r>
              <a:rPr lang="en-US" sz="2800" b="1" dirty="0" smtClean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1" i="0" u="none" dirty="0" smtClean="0">
                <a:solidFill>
                  <a:srgbClr val="FF0000"/>
                </a:solidFill>
                <a:latin typeface="Hind Siliguri SemiBold"/>
              </a:rPr>
              <a:t>৪</a:t>
            </a:r>
            <a:r>
              <a:rPr lang="en-US" sz="2800" b="1" i="0" u="none" dirty="0" smtClean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lang="en-US" sz="2800" b="1" i="0" u="none" dirty="0" err="1" smtClean="0">
                <a:solidFill>
                  <a:srgbClr val="FF0000"/>
                </a:solidFill>
                <a:latin typeface="Hind Siliguri SemiBold"/>
              </a:rPr>
              <a:t>প্রকার</a:t>
            </a:r>
            <a:r>
              <a:rPr lang="en-US" sz="2800" b="1" i="0" u="none" dirty="0" smtClean="0">
                <a:solidFill>
                  <a:srgbClr val="FF0000"/>
                </a:solidFill>
                <a:latin typeface="Hind Siliguri SemiBold"/>
              </a:rPr>
              <a:t>। </a:t>
            </a:r>
            <a:r>
              <a:rPr lang="en-US" sz="2800" b="1" i="0" u="none" dirty="0" err="1" smtClean="0">
                <a:solidFill>
                  <a:srgbClr val="FF0000"/>
                </a:solidFill>
                <a:latin typeface="Hind Siliguri SemiBold"/>
              </a:rPr>
              <a:t>যথা</a:t>
            </a:r>
            <a:r>
              <a:rPr lang="en-US" sz="2800" b="1" i="0" u="none" dirty="0" smtClean="0">
                <a:solidFill>
                  <a:srgbClr val="FF0000"/>
                </a:solidFill>
                <a:latin typeface="Hind Siliguri SemiBold"/>
              </a:rPr>
              <a:t>-</a:t>
            </a:r>
            <a:endParaRPr sz="2800" b="1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9626" y="1379711"/>
            <a:ext cx="1105926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70C0"/>
                </a:solidFill>
                <a:latin typeface="Hind Siliguri SemiBold"/>
              </a:rPr>
              <a:t>পর্বতের</a:t>
            </a:r>
            <a:r>
              <a:rPr sz="2800" b="1" i="0" u="none" dirty="0">
                <a:solidFill>
                  <a:srgbClr val="0070C0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0070C0"/>
                </a:solidFill>
                <a:latin typeface="Hind Siliguri SemiBold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6" y="1894061"/>
            <a:ext cx="10532630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সমুদ্র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সমতল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অন্তত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১,০০০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মিটারের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অধিক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উঁচু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সুউচ্চ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খাড়া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ঢালবিশিষ্ট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শিলা</a:t>
            </a:r>
            <a:r>
              <a:rPr lang="en-US" sz="2800" b="0" i="0" u="none" dirty="0" err="1" smtClean="0">
                <a:solidFill>
                  <a:srgbClr val="334155"/>
                </a:solidFill>
                <a:latin typeface="Hind Siliguri"/>
              </a:rPr>
              <a:t>স্তুপ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কে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পর্বত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 (Mountain)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।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334155"/>
                </a:solidFill>
                <a:latin typeface="Hind Siliguri"/>
              </a:rPr>
              <a:t>সাধারণত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 ৬০০-১০০০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মিটার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উঁচু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334155"/>
                </a:solidFill>
                <a:latin typeface="Hind Siliguri"/>
              </a:rPr>
              <a:t>সল্প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334155"/>
                </a:solidFill>
                <a:latin typeface="Hind Siliguri"/>
              </a:rPr>
              <a:t>বিস্তৃত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334155"/>
                </a:solidFill>
                <a:latin typeface="Hind Siliguri"/>
              </a:rPr>
              <a:t>শিলাস্তুপকে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পাহাড়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9925" y="4309338"/>
            <a:ext cx="1073714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(ক)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ভঙ্গিল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(Fold Mountain)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9925" y="4795113"/>
            <a:ext cx="1073714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(খ)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আগ্নেয়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(Volcanic Mountain)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9925" y="5280888"/>
            <a:ext cx="1073714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(গ)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চ্যুতি-স্তূপ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(Fault-block Mountain)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9925" y="5766663"/>
            <a:ext cx="1073714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(ঘ)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ল্যাকোলিথ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(Laccolith Mountain)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25" y="4386373"/>
            <a:ext cx="169817" cy="27432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25" y="4872148"/>
            <a:ext cx="169817" cy="27432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25" y="5357923"/>
            <a:ext cx="169817" cy="27432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25" y="5843698"/>
            <a:ext cx="169817" cy="2743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1500" y="476250"/>
            <a:ext cx="7353300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পর্বতের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সংজ্ঞা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ও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উৎপত্তিগত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প্রকারভেদ</a:t>
            </a:r>
            <a:endParaRPr sz="3150" b="1" i="0" u="none" dirty="0">
              <a:solidFill>
                <a:srgbClr val="0F172A"/>
              </a:solidFill>
              <a:latin typeface="Noto Serif Bengal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3095" y="1005899"/>
            <a:ext cx="10972800" cy="18288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8838" y="1417301"/>
            <a:ext cx="1159323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70C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0070C0"/>
                </a:solidFill>
                <a:latin typeface="Hind Siliguri SemiBold"/>
              </a:rPr>
              <a:t> ও </a:t>
            </a:r>
            <a:r>
              <a:rPr sz="2800" b="1" i="0" u="none" dirty="0" err="1">
                <a:solidFill>
                  <a:srgbClr val="0070C0"/>
                </a:solidFill>
                <a:latin typeface="Hind Siliguri SemiBold"/>
              </a:rPr>
              <a:t>গঠন</a:t>
            </a:r>
            <a:r>
              <a:rPr sz="2800" b="1" i="0" u="none" dirty="0">
                <a:solidFill>
                  <a:srgbClr val="0070C0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Hind Siliguri SemiBold"/>
              </a:rPr>
              <a:t>প্রক্রিয়া</a:t>
            </a:r>
            <a:r>
              <a:rPr sz="2800" b="1" i="0" u="none" dirty="0">
                <a:solidFill>
                  <a:srgbClr val="0070C0"/>
                </a:solidFill>
                <a:latin typeface="Hind Siliguri SemiBold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8839" y="1931651"/>
            <a:ext cx="6088361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কোমল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পলল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শিলায়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পার্শ্ববর্তী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চাপের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কারণে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ভাজ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ঢেউ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(Folds)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সুউচ্চ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গঠিত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তাকে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ভঙ্গিল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পর্বত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।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00B050"/>
                </a:solidFill>
                <a:latin typeface="Hind Siliguri"/>
              </a:rPr>
              <a:t>যেমন-হিমালয়</a:t>
            </a:r>
            <a:r>
              <a:rPr lang="en-US" sz="2800" b="0" i="0" u="none" dirty="0" smtClean="0">
                <a:solidFill>
                  <a:srgbClr val="00B050"/>
                </a:solidFill>
                <a:latin typeface="Hind Siliguri"/>
              </a:rPr>
              <a:t>, </a:t>
            </a:r>
            <a:r>
              <a:rPr lang="en-US" sz="2800" b="0" i="0" u="none" dirty="0" err="1" smtClean="0">
                <a:solidFill>
                  <a:srgbClr val="00B050"/>
                </a:solidFill>
                <a:latin typeface="Hind Siliguri"/>
              </a:rPr>
              <a:t>আল্পস</a:t>
            </a:r>
            <a:r>
              <a:rPr lang="en-US" sz="2800" b="0" i="0" u="none" dirty="0" smtClean="0">
                <a:solidFill>
                  <a:srgbClr val="00B050"/>
                </a:solidFill>
                <a:latin typeface="Hind Siliguri"/>
              </a:rPr>
              <a:t>, </a:t>
            </a:r>
            <a:r>
              <a:rPr lang="en-US" sz="2800" b="0" i="0" u="none" dirty="0" err="1" smtClean="0">
                <a:solidFill>
                  <a:srgbClr val="00B050"/>
                </a:solidFill>
                <a:latin typeface="Hind Siliguri"/>
              </a:rPr>
              <a:t>রকি</a:t>
            </a:r>
            <a:r>
              <a:rPr lang="en-US" sz="2800" b="0" i="0" u="none" dirty="0" smtClean="0">
                <a:solidFill>
                  <a:srgbClr val="00B050"/>
                </a:solidFill>
                <a:latin typeface="Hind Siliguri"/>
              </a:rPr>
              <a:t>, </a:t>
            </a:r>
            <a:r>
              <a:rPr lang="en-US" sz="2800" b="0" i="0" u="none" dirty="0" err="1" smtClean="0">
                <a:solidFill>
                  <a:srgbClr val="00B050"/>
                </a:solidFill>
                <a:latin typeface="Hind Siliguri"/>
              </a:rPr>
              <a:t>আন্দিজ</a:t>
            </a:r>
            <a:r>
              <a:rPr lang="en-US" sz="2800" b="0" i="0" u="none" dirty="0" smtClean="0">
                <a:solidFill>
                  <a:srgbClr val="00B05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00B050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8840" y="4533965"/>
            <a:ext cx="6172154" cy="193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as-IN" sz="2800" b="1" dirty="0">
                <a:solidFill>
                  <a:srgbClr val="0070C0"/>
                </a:solidFill>
                <a:latin typeface="Hind Siliguri"/>
              </a:rPr>
              <a:t>প্রধান </a:t>
            </a:r>
            <a:r>
              <a:rPr lang="as-IN" sz="2800" b="1" dirty="0" smtClean="0">
                <a:solidFill>
                  <a:srgbClr val="0070C0"/>
                </a:solidFill>
                <a:latin typeface="Hind Siliguri"/>
              </a:rPr>
              <a:t>বৈশিষ্ট্য</a:t>
            </a:r>
            <a:r>
              <a:rPr lang="en-US" sz="2800" b="1" dirty="0" smtClean="0">
                <a:solidFill>
                  <a:srgbClr val="0070C0"/>
                </a:solidFill>
                <a:latin typeface="Hind Siliguri"/>
              </a:rPr>
              <a:t>:</a:t>
            </a:r>
            <a:r>
              <a:rPr lang="as-IN" sz="2800" b="1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smtClean="0">
                <a:solidFill>
                  <a:srgbClr val="FF0000"/>
                </a:solidFill>
                <a:latin typeface="Hind Siliguri"/>
              </a:rPr>
              <a:t>এ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পর্বতে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স্তরযুক্ত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পলি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শিলা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ভাজ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লক্ষ্য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যায়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সামুদ্রিক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জীবাস্ম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পাওয়া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যায়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8838" y="422389"/>
            <a:ext cx="6512791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(ক)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ভঙ্গিল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F172A"/>
                </a:solidFill>
                <a:latin typeface="Noto Serif Bengali"/>
              </a:rPr>
              <a:t>পর্বত</a:t>
            </a:r>
            <a:r>
              <a:rPr sz="3150" b="1" i="0" u="none" dirty="0">
                <a:solidFill>
                  <a:srgbClr val="0F172A"/>
                </a:solidFill>
                <a:latin typeface="Noto Serif Bengali"/>
              </a:rPr>
              <a:t> (Fold Mountain)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8838" y="1136764"/>
            <a:ext cx="10972800" cy="18288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56835" y="696270"/>
            <a:ext cx="2333062" cy="34963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740" y="3695700"/>
            <a:ext cx="3552825" cy="3162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6155" y="1523133"/>
            <a:ext cx="4916233" cy="43088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সংজ্ঞা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ও </a:t>
            </a: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গঠন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প্রক্রিয়া</a:t>
            </a:r>
            <a:r>
              <a:rPr sz="2800" b="1" i="0" u="none" dirty="0" smtClean="0">
                <a:solidFill>
                  <a:srgbClr val="FF0000"/>
                </a:solidFill>
                <a:latin typeface="Hind Siliguri SemiBold"/>
              </a:rPr>
              <a:t>:</a:t>
            </a:r>
            <a:r>
              <a:rPr lang="en-US" sz="2800" b="1" i="0" u="none" dirty="0" smtClean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lang="as-IN" sz="2800" dirty="0">
                <a:solidFill>
                  <a:srgbClr val="334155"/>
                </a:solidFill>
                <a:latin typeface="Hind Siliguri"/>
              </a:rPr>
              <a:t>আগ্নেয়গিরির অগ্নুৎপাতের ফলে ভূ-অভ্যন্তর থেকে নির্গত </a:t>
            </a:r>
            <a:r>
              <a:rPr lang="as-IN" sz="2800" dirty="0" smtClean="0">
                <a:solidFill>
                  <a:srgbClr val="334155"/>
                </a:solidFill>
                <a:latin typeface="Hind Siliguri"/>
              </a:rPr>
              <a:t>গলিত </a:t>
            </a:r>
            <a:r>
              <a:rPr lang="as-IN" sz="2800" dirty="0">
                <a:solidFill>
                  <a:srgbClr val="334155"/>
                </a:solidFill>
                <a:latin typeface="Hind Siliguri"/>
              </a:rPr>
              <a:t>লাভা, ভস্ম ও </a:t>
            </a:r>
            <a:r>
              <a:rPr lang="as-IN" sz="2800" dirty="0" smtClean="0">
                <a:solidFill>
                  <a:srgbClr val="334155"/>
                </a:solidFill>
                <a:latin typeface="Hind Siliguri"/>
              </a:rPr>
              <a:t>শিলা </a:t>
            </a:r>
            <a:r>
              <a:rPr lang="as-IN" sz="2800" dirty="0">
                <a:solidFill>
                  <a:srgbClr val="334155"/>
                </a:solidFill>
                <a:latin typeface="Hind Siliguri"/>
              </a:rPr>
              <a:t>জ্বালামুখের চারপাশে জমা হয়ে মোচাকৃতি (</a:t>
            </a:r>
            <a:r>
              <a:rPr lang="en-US" sz="2800" dirty="0">
                <a:solidFill>
                  <a:srgbClr val="334155"/>
                </a:solidFill>
                <a:latin typeface="Hind Siliguri"/>
              </a:rPr>
              <a:t>Cone shape) </a:t>
            </a:r>
            <a:r>
              <a:rPr lang="as-IN" sz="2800" dirty="0">
                <a:solidFill>
                  <a:srgbClr val="334155"/>
                </a:solidFill>
                <a:latin typeface="Hind Siliguri"/>
              </a:rPr>
              <a:t>যে পর্বত গঠন করে তাকে </a:t>
            </a:r>
            <a:r>
              <a:rPr lang="as-IN" sz="2800" b="1" dirty="0">
                <a:solidFill>
                  <a:srgbClr val="334155"/>
                </a:solidFill>
                <a:latin typeface="Hind Siliguri"/>
              </a:rPr>
              <a:t>আগ্নেয় পর্বত</a:t>
            </a:r>
            <a:r>
              <a:rPr lang="as-IN" sz="2800" dirty="0">
                <a:solidFill>
                  <a:srgbClr val="334155"/>
                </a:solidFill>
                <a:latin typeface="Hind Siliguri"/>
              </a:rPr>
              <a:t> বলে</a:t>
            </a:r>
            <a:r>
              <a:rPr lang="as-IN" sz="2800" dirty="0" smtClean="0">
                <a:solidFill>
                  <a:srgbClr val="334155"/>
                </a:solidFill>
                <a:latin typeface="Hind Siliguri"/>
              </a:rPr>
              <a:t>।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Hind Siliguri"/>
              </a:rPr>
              <a:t>যেমন-ভিসুভিয়াস</a:t>
            </a:r>
            <a:r>
              <a:rPr lang="en-US" sz="2800" dirty="0" smtClean="0">
                <a:solidFill>
                  <a:srgbClr val="00B050"/>
                </a:solidFill>
                <a:latin typeface="Hind Siliguri"/>
              </a:rPr>
              <a:t>, </a:t>
            </a:r>
            <a:r>
              <a:rPr lang="en-US" sz="2800" dirty="0" err="1" smtClean="0">
                <a:solidFill>
                  <a:srgbClr val="00B050"/>
                </a:solidFill>
                <a:latin typeface="Hind Siliguri"/>
              </a:rPr>
              <a:t>কিলিমানজারো</a:t>
            </a:r>
            <a:r>
              <a:rPr lang="en-US" sz="2800" dirty="0" smtClean="0">
                <a:solidFill>
                  <a:srgbClr val="00B050"/>
                </a:solidFill>
                <a:latin typeface="Hind Siliguri"/>
              </a:rPr>
              <a:t>, </a:t>
            </a:r>
            <a:r>
              <a:rPr lang="en-US" sz="2800" dirty="0" err="1" smtClean="0">
                <a:solidFill>
                  <a:srgbClr val="00B050"/>
                </a:solidFill>
                <a:latin typeface="Hind Siliguri"/>
              </a:rPr>
              <a:t>ফুজিয়ামা</a:t>
            </a:r>
            <a:r>
              <a:rPr lang="en-US" sz="2800" dirty="0" smtClean="0">
                <a:solidFill>
                  <a:srgbClr val="00B050"/>
                </a:solidFill>
                <a:latin typeface="Hind Siliguri"/>
              </a:rPr>
              <a:t>, </a:t>
            </a:r>
            <a:r>
              <a:rPr lang="en-US" sz="2800" dirty="0" err="1" smtClean="0">
                <a:solidFill>
                  <a:srgbClr val="00B050"/>
                </a:solidFill>
                <a:latin typeface="Hind Siliguri"/>
              </a:rPr>
              <a:t>পিনাটুবো</a:t>
            </a:r>
            <a:r>
              <a:rPr lang="en-US" sz="2800" dirty="0" smtClean="0">
                <a:solidFill>
                  <a:srgbClr val="00B050"/>
                </a:solidFill>
                <a:latin typeface="Hind Siliguri"/>
              </a:rPr>
              <a:t>।</a:t>
            </a:r>
            <a:endParaRPr sz="2800" b="1" i="0" u="none" dirty="0">
              <a:solidFill>
                <a:srgbClr val="00B050"/>
              </a:solidFill>
              <a:latin typeface="Hind Siliguri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91275" y="6014042"/>
            <a:ext cx="5334000" cy="2314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2000" b="0" i="0" u="none" dirty="0" err="1">
                <a:solidFill>
                  <a:srgbClr val="FF0000"/>
                </a:solidFill>
                <a:latin typeface="Hind Siliguri"/>
              </a:rPr>
              <a:t>চিত্র</a:t>
            </a:r>
            <a:r>
              <a:rPr sz="2000" b="0" i="0" u="none" dirty="0">
                <a:solidFill>
                  <a:srgbClr val="FF0000"/>
                </a:solidFill>
                <a:latin typeface="Hind Siliguri"/>
              </a:rPr>
              <a:t>: </a:t>
            </a:r>
            <a:r>
              <a:rPr sz="2000" b="0" i="0" u="none" dirty="0" err="1" smtClean="0">
                <a:solidFill>
                  <a:srgbClr val="FF0000"/>
                </a:solidFill>
                <a:latin typeface="Hind Siliguri"/>
              </a:rPr>
              <a:t>জাপানের</a:t>
            </a:r>
            <a:r>
              <a:rPr sz="20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2000" b="0" i="0" u="none" dirty="0" err="1" smtClean="0">
                <a:solidFill>
                  <a:srgbClr val="FF0000"/>
                </a:solidFill>
                <a:latin typeface="Hind Siliguri"/>
              </a:rPr>
              <a:t>ফুজিযামা</a:t>
            </a:r>
            <a:endParaRPr sz="2000" b="0" i="0" u="none" dirty="0">
              <a:solidFill>
                <a:srgbClr val="FF0000"/>
              </a:solidFill>
              <a:latin typeface="Hind Siliguri"/>
            </a:endParaRP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320" y="1814530"/>
            <a:ext cx="5788955" cy="39215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499" y="718624"/>
            <a:ext cx="7981373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 dirty="0">
                <a:solidFill>
                  <a:srgbClr val="00B050"/>
                </a:solidFill>
                <a:latin typeface="Noto Serif Bengali"/>
              </a:rPr>
              <a:t>(খ) </a:t>
            </a:r>
            <a:r>
              <a:rPr sz="3150" b="1" i="0" u="none" dirty="0" err="1">
                <a:solidFill>
                  <a:srgbClr val="00B050"/>
                </a:solidFill>
                <a:latin typeface="Noto Serif Bengali"/>
              </a:rPr>
              <a:t>আগ্নেয়</a:t>
            </a:r>
            <a:r>
              <a:rPr sz="3150" b="1" i="0" u="none" dirty="0">
                <a:solidFill>
                  <a:srgbClr val="00B050"/>
                </a:solidFill>
                <a:latin typeface="Noto Serif Bengali"/>
              </a:rPr>
              <a:t> </a:t>
            </a:r>
            <a:r>
              <a:rPr sz="3150" b="1" i="0" u="none" dirty="0" err="1">
                <a:solidFill>
                  <a:srgbClr val="00B050"/>
                </a:solidFill>
                <a:latin typeface="Noto Serif Bengali"/>
              </a:rPr>
              <a:t>পর্বত</a:t>
            </a:r>
            <a:r>
              <a:rPr sz="3150" b="1" i="0" u="none" dirty="0">
                <a:solidFill>
                  <a:srgbClr val="00B050"/>
                </a:solidFill>
                <a:latin typeface="Noto Serif Bengali"/>
              </a:rPr>
              <a:t> (Volcanic Mountain)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90624"/>
            <a:ext cx="6949440" cy="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18838" y="1278164"/>
            <a:ext cx="10972800" cy="18288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481</TotalTime>
  <Words>1250</Words>
  <Application>Microsoft Office PowerPoint</Application>
  <PresentationFormat>Widescreen</PresentationFormat>
  <Paragraphs>135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 Light</vt:lpstr>
      <vt:lpstr>Hind Siliguri</vt:lpstr>
      <vt:lpstr>Hind Siliguri SemiBold</vt:lpstr>
      <vt:lpstr>Noto Serif Bengali</vt:lpstr>
      <vt:lpstr>Rockwell</vt:lpstr>
      <vt:lpstr>Vrinda</vt:lpstr>
      <vt:lpstr>Wingdings</vt:lpstr>
      <vt:lpstr>Atlas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WALTON</dc:creator>
  <cp:keywords/>
  <dc:description>generated using python-pptx</dc:description>
  <cp:lastModifiedBy>WALTON</cp:lastModifiedBy>
  <cp:revision>68</cp:revision>
  <dcterms:created xsi:type="dcterms:W3CDTF">2013-01-27T09:14:16Z</dcterms:created>
  <dcterms:modified xsi:type="dcterms:W3CDTF">2026-08-25T05:08:11Z</dcterms:modified>
  <cp:category/>
</cp:coreProperties>
</file>