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63" r:id="rId4"/>
    <p:sldId id="262" r:id="rId5"/>
    <p:sldId id="260" r:id="rId6"/>
    <p:sldId id="259" r:id="rId7"/>
    <p:sldId id="258" r:id="rId8"/>
    <p:sldId id="273" r:id="rId9"/>
    <p:sldId id="269" r:id="rId10"/>
    <p:sldId id="257" r:id="rId11"/>
    <p:sldId id="265" r:id="rId12"/>
    <p:sldId id="271" r:id="rId13"/>
    <p:sldId id="266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1" autoAdjust="0"/>
    <p:restoredTop sz="94660"/>
  </p:normalViewPr>
  <p:slideViewPr>
    <p:cSldViewPr showGuides="1">
      <p:cViewPr varScale="1">
        <p:scale>
          <a:sx n="88" d="100"/>
          <a:sy n="88" d="100"/>
        </p:scale>
        <p:origin x="-422" y="-77"/>
      </p:cViewPr>
      <p:guideLst>
        <p:guide orient="horz" pos="215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526790" y="1306830"/>
            <a:ext cx="4565650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>
                <a:solidFill>
                  <a:srgbClr val="FF0000"/>
                </a:solidFill>
                <a:latin typeface="NikoshBAN" panose="02000000000000000000" charset="0"/>
                <a:cs typeface="NikoshBAN" panose="02000000000000000000" charset="0"/>
              </a:rPr>
              <a:t>স্বাগতম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5257165" y="312420"/>
            <a:ext cx="241109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en-US" sz="4400" b="1" u="sng">
                <a:latin typeface="NikoshBAN" panose="02000000000000000000" charset="0"/>
                <a:cs typeface="NikoshBAN" panose="02000000000000000000" charset="0"/>
              </a:rPr>
              <a:t>মূল্যায়ন 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660525" y="1511300"/>
            <a:ext cx="59213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latin typeface="NikoshBAN" panose="02000000000000000000" charset="0"/>
                <a:cs typeface="NikoshBAN" panose="02000000000000000000" charset="0"/>
              </a:rPr>
              <a:t>প্রশ্নঃ</a:t>
            </a:r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 ‘আশরাফুল মাখলুকাত’ কার উপাধি ?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59890" y="2946400"/>
            <a:ext cx="4739005" cy="1694180"/>
            <a:chOff x="2615" y="4454"/>
            <a:chExt cx="7463" cy="2668"/>
          </a:xfrm>
        </p:grpSpPr>
        <p:sp>
          <p:nvSpPr>
            <p:cNvPr id="4" name="Text Box 3"/>
            <p:cNvSpPr txBox="1"/>
            <p:nvPr/>
          </p:nvSpPr>
          <p:spPr>
            <a:xfrm>
              <a:off x="2615" y="4454"/>
              <a:ext cx="2554" cy="8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en-US" sz="3200">
                  <a:latin typeface="NikoshBAN" panose="02000000000000000000" charset="0"/>
                  <a:cs typeface="NikoshBAN" panose="02000000000000000000" charset="0"/>
                </a:rPr>
                <a:t>ক। পশু </a:t>
              </a:r>
            </a:p>
          </p:txBody>
        </p:sp>
        <p:sp>
          <p:nvSpPr>
            <p:cNvPr id="5" name="Text Box 4"/>
            <p:cNvSpPr txBox="1"/>
            <p:nvPr/>
          </p:nvSpPr>
          <p:spPr>
            <a:xfrm>
              <a:off x="7524" y="4455"/>
              <a:ext cx="2554" cy="8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en-US" sz="3200">
                  <a:latin typeface="NikoshBAN" panose="02000000000000000000" charset="0"/>
                  <a:cs typeface="NikoshBAN" panose="02000000000000000000" charset="0"/>
                </a:rPr>
                <a:t>খ। মানুষ </a:t>
              </a:r>
            </a:p>
          </p:txBody>
        </p:sp>
        <p:sp>
          <p:nvSpPr>
            <p:cNvPr id="6" name="Text Box 5"/>
            <p:cNvSpPr txBox="1"/>
            <p:nvPr/>
          </p:nvSpPr>
          <p:spPr>
            <a:xfrm>
              <a:off x="2616" y="6158"/>
              <a:ext cx="2365" cy="9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sz="3200">
                  <a:latin typeface="NikoshBAN" panose="02000000000000000000" charset="0"/>
                  <a:cs typeface="NikoshBAN" panose="02000000000000000000" charset="0"/>
                </a:rPr>
                <a:t>গ। পাখি</a:t>
              </a:r>
            </a:p>
          </p:txBody>
        </p:sp>
        <p:sp>
          <p:nvSpPr>
            <p:cNvPr id="7" name="Text Box 6"/>
            <p:cNvSpPr txBox="1"/>
            <p:nvPr/>
          </p:nvSpPr>
          <p:spPr>
            <a:xfrm>
              <a:off x="7524" y="6158"/>
              <a:ext cx="2554" cy="8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en-US" sz="3200">
                  <a:latin typeface="NikoshBAN" panose="02000000000000000000" charset="0"/>
                  <a:cs typeface="NikoshBAN" panose="02000000000000000000" charset="0"/>
                </a:rPr>
                <a:t>ঘ। গাছ</a:t>
              </a:r>
            </a:p>
          </p:txBody>
        </p:sp>
      </p:grp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6336030" y="2943225"/>
            <a:ext cx="678815" cy="525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181100" y="671830"/>
            <a:ext cx="101815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en-US" sz="3200" b="1" u="sng">
                <a:latin typeface="NikoshBAN" panose="02000000000000000000" charset="0"/>
                <a:cs typeface="NikoshBAN" panose="02000000000000000000" charset="0"/>
              </a:rPr>
              <a:t>উদ্দিপকঃ</a:t>
            </a:r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 রাকিব স্কুল থেকে ফেরার সময় নালায় একটি বিড়াল ছানা পড়ে থাকতে 	    দেখে। এমতাবস্থায় সে ছানাটিকে তুলে বাসায় নিয়ে আসে।  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223645" y="2494280"/>
            <a:ext cx="7985760" cy="845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3200" b="1">
                <a:latin typeface="NikoshBAN" panose="02000000000000000000" charset="0"/>
                <a:cs typeface="NikoshBAN" panose="02000000000000000000" charset="0"/>
              </a:rPr>
              <a:t>প্রশ্নঃ</a:t>
            </a:r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 রাকিবের কাজটি নিচের কোনটির সাথে সামঞ্জস্যপূর্ণ?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394460" y="3883025"/>
            <a:ext cx="5466080" cy="2531110"/>
            <a:chOff x="2196" y="6115"/>
            <a:chExt cx="8608" cy="3986"/>
          </a:xfrm>
        </p:grpSpPr>
        <p:sp>
          <p:nvSpPr>
            <p:cNvPr id="4" name="Text Box 3"/>
            <p:cNvSpPr txBox="1"/>
            <p:nvPr/>
          </p:nvSpPr>
          <p:spPr>
            <a:xfrm>
              <a:off x="2196" y="6155"/>
              <a:ext cx="3474" cy="17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en-US" sz="3200">
                  <a:latin typeface="NikoshBAN" panose="02000000000000000000" charset="0"/>
                  <a:cs typeface="NikoshBAN" panose="02000000000000000000" charset="0"/>
                </a:rPr>
                <a:t>ক। বিড়ালের প্রতি ভালোবাসা </a:t>
              </a:r>
            </a:p>
          </p:txBody>
        </p:sp>
        <p:sp>
          <p:nvSpPr>
            <p:cNvPr id="5" name="Text Box 4"/>
            <p:cNvSpPr txBox="1"/>
            <p:nvPr/>
          </p:nvSpPr>
          <p:spPr>
            <a:xfrm>
              <a:off x="7330" y="8418"/>
              <a:ext cx="3474" cy="16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en-US" sz="3200">
                  <a:latin typeface="NikoshBAN" panose="02000000000000000000" charset="0"/>
                  <a:cs typeface="NikoshBAN" panose="02000000000000000000" charset="0"/>
                </a:rPr>
                <a:t>ঘ। মাকে দেখানোর জন্য</a:t>
              </a:r>
            </a:p>
          </p:txBody>
        </p:sp>
        <p:sp>
          <p:nvSpPr>
            <p:cNvPr id="6" name="Text Box 5"/>
            <p:cNvSpPr txBox="1"/>
            <p:nvPr/>
          </p:nvSpPr>
          <p:spPr>
            <a:xfrm>
              <a:off x="2196" y="8419"/>
              <a:ext cx="3474" cy="168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en-US" sz="3200">
                  <a:latin typeface="NikoshBAN" panose="02000000000000000000" charset="0"/>
                  <a:cs typeface="NikoshBAN" panose="02000000000000000000" charset="0"/>
                </a:rPr>
                <a:t>গ। মেরে ফেলার জন্য </a:t>
              </a:r>
            </a:p>
          </p:txBody>
        </p:sp>
        <p:sp>
          <p:nvSpPr>
            <p:cNvPr id="7" name="Text Box 6"/>
            <p:cNvSpPr txBox="1"/>
            <p:nvPr/>
          </p:nvSpPr>
          <p:spPr>
            <a:xfrm>
              <a:off x="7330" y="6115"/>
              <a:ext cx="3474" cy="11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en-US" sz="3200">
                  <a:latin typeface="NikoshBAN" panose="02000000000000000000" charset="0"/>
                  <a:cs typeface="NikoshBAN" panose="02000000000000000000" charset="0"/>
                </a:rPr>
                <a:t>খ। সৃষ্টির সেবা</a:t>
              </a:r>
            </a:p>
          </p:txBody>
        </p:sp>
      </p:grp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6801485" y="3909060"/>
            <a:ext cx="694690" cy="605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537710" y="192405"/>
            <a:ext cx="2662555" cy="703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en-US" sz="4400" b="1" u="sng">
                <a:latin typeface="NikoshBAN" panose="02000000000000000000" charset="0"/>
                <a:cs typeface="NikoshBAN" panose="02000000000000000000" charset="0"/>
              </a:rPr>
              <a:t>বাড়ির কাজ 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181100" y="1391285"/>
            <a:ext cx="9287510" cy="16725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3200" b="1">
                <a:latin typeface="NikoshBAN" panose="02000000000000000000" charset="0"/>
                <a:cs typeface="NikoshBAN" panose="02000000000000000000" charset="0"/>
              </a:rPr>
              <a:t>বাড়ির কাজঃ</a:t>
            </a:r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 প্রত্যেক শিক্ষার্থী সৃষ্টির সেবা করার ৫টি উপায়  			লিখে আনবে।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5" y="2110740"/>
            <a:ext cx="4805680" cy="206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984885" y="483870"/>
            <a:ext cx="317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 u="sng">
                <a:latin typeface="NikoshBAN" panose="02000000000000000000" charset="0"/>
                <a:cs typeface="NikoshBAN" panose="02000000000000000000" charset="0"/>
              </a:rPr>
              <a:t>শিক্ষক </a:t>
            </a:r>
            <a:r>
              <a:rPr lang="en-US" sz="3600" b="1" u="sng">
                <a:latin typeface="NikoshBAN" panose="02000000000000000000" charset="0"/>
                <a:cs typeface="NikoshBAN" panose="02000000000000000000" charset="0"/>
              </a:rPr>
              <a:t>পরিচিতি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323850" y="3128645"/>
            <a:ext cx="4839335" cy="1908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3600" dirty="0" err="1">
                <a:latin typeface="NikoshBAN" panose="02000000000000000000" charset="0"/>
                <a:cs typeface="NikoshBAN" panose="02000000000000000000" charset="0"/>
              </a:rPr>
              <a:t>মোহাম্মদ</a:t>
            </a:r>
            <a:r>
              <a:rPr lang="en-US" alt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dirty="0" err="1" smtClean="0">
                <a:latin typeface="NikoshBAN" panose="02000000000000000000" charset="0"/>
                <a:cs typeface="NikoshBAN" panose="02000000000000000000" charset="0"/>
              </a:rPr>
              <a:t>নূরুল</a:t>
            </a:r>
            <a:r>
              <a:rPr lang="en-US" altLang="en-US" sz="36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dirty="0" err="1" smtClean="0">
                <a:latin typeface="NikoshBAN" panose="02000000000000000000" charset="0"/>
                <a:cs typeface="NikoshBAN" panose="02000000000000000000" charset="0"/>
              </a:rPr>
              <a:t>আমিন</a:t>
            </a:r>
            <a:endParaRPr lang="en-US" altLang="en-US" sz="3600" dirty="0">
              <a:latin typeface="NikoshBAN" panose="02000000000000000000" charset="0"/>
              <a:cs typeface="NikoshBAN" panose="02000000000000000000" charset="0"/>
            </a:endParaRPr>
          </a:p>
          <a:p>
            <a:r>
              <a:rPr lang="en-US" altLang="en-US" sz="3600" dirty="0" err="1">
                <a:latin typeface="NikoshBAN" panose="02000000000000000000" charset="0"/>
                <a:cs typeface="NikoshBAN" panose="02000000000000000000" charset="0"/>
              </a:rPr>
              <a:t>সহকারী</a:t>
            </a:r>
            <a:r>
              <a:rPr lang="en-US" alt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dirty="0" err="1">
                <a:latin typeface="NikoshBAN" panose="02000000000000000000" charset="0"/>
                <a:cs typeface="NikoshBAN" panose="02000000000000000000" charset="0"/>
              </a:rPr>
              <a:t>শিক্ষক</a:t>
            </a:r>
            <a:r>
              <a:rPr lang="en-US" altLang="en-US" sz="3600" dirty="0">
                <a:latin typeface="NikoshBAN" panose="02000000000000000000" charset="0"/>
                <a:cs typeface="NikoshBAN" panose="02000000000000000000" charset="0"/>
              </a:rPr>
              <a:t> (</a:t>
            </a:r>
            <a:r>
              <a:rPr lang="en-US" altLang="en-US" sz="3600" dirty="0" err="1">
                <a:latin typeface="NikoshBAN" panose="02000000000000000000" charset="0"/>
                <a:cs typeface="NikoshBAN" panose="02000000000000000000" charset="0"/>
              </a:rPr>
              <a:t>ইসলাম</a:t>
            </a:r>
            <a:r>
              <a:rPr lang="en-US" alt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dirty="0" err="1">
                <a:latin typeface="NikoshBAN" panose="02000000000000000000" charset="0"/>
                <a:cs typeface="NikoshBAN" panose="02000000000000000000" charset="0"/>
              </a:rPr>
              <a:t>শিক্ষা</a:t>
            </a:r>
            <a:r>
              <a:rPr lang="en-US" altLang="en-US" sz="3600" dirty="0">
                <a:latin typeface="NikoshBAN" panose="02000000000000000000" charset="0"/>
                <a:cs typeface="NikoshBAN" panose="02000000000000000000" charset="0"/>
              </a:rPr>
              <a:t>)</a:t>
            </a:r>
          </a:p>
          <a:p>
            <a:r>
              <a:rPr lang="en-US" altLang="en-US" sz="3600" dirty="0" err="1" smtClean="0">
                <a:latin typeface="NikoshBAN" panose="02000000000000000000" charset="0"/>
                <a:cs typeface="NikoshBAN" panose="02000000000000000000" charset="0"/>
              </a:rPr>
              <a:t>চিনামূড়া</a:t>
            </a:r>
            <a:r>
              <a:rPr lang="en-US" altLang="en-US" sz="36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dirty="0" err="1" smtClean="0">
                <a:latin typeface="NikoshBAN" panose="02000000000000000000" charset="0"/>
                <a:cs typeface="NikoshBAN" panose="02000000000000000000" charset="0"/>
              </a:rPr>
              <a:t>এল.এন</a:t>
            </a:r>
            <a:r>
              <a:rPr lang="en-US" altLang="en-US" sz="36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dirty="0" err="1" smtClean="0">
                <a:latin typeface="NikoshBAN" panose="02000000000000000000" charset="0"/>
                <a:cs typeface="NikoshBAN" panose="02000000000000000000" charset="0"/>
              </a:rPr>
              <a:t>উচ্চ</a:t>
            </a:r>
            <a:r>
              <a:rPr lang="en-US" altLang="en-US" sz="36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dirty="0" err="1" smtClean="0">
                <a:latin typeface="NikoshBAN" panose="02000000000000000000" charset="0"/>
                <a:cs typeface="NikoshBAN" panose="02000000000000000000" charset="0"/>
              </a:rPr>
              <a:t>বিদ্যালয়</a:t>
            </a:r>
            <a:endParaRPr lang="en-US" altLang="en-US" sz="3600" dirty="0" smtClean="0">
              <a:latin typeface="NikoshBAN" panose="02000000000000000000" charset="0"/>
              <a:cs typeface="NikoshBAN" panose="02000000000000000000" charset="0"/>
            </a:endParaRPr>
          </a:p>
          <a:p>
            <a:r>
              <a:rPr lang="en-US" altLang="en-US" sz="3600" dirty="0" err="1" smtClean="0">
                <a:latin typeface="NikoshBAN" panose="02000000000000000000" charset="0"/>
                <a:cs typeface="NikoshBAN" panose="02000000000000000000" charset="0"/>
              </a:rPr>
              <a:t>দাউদকান্দি,কুমিল্লা</a:t>
            </a:r>
            <a:r>
              <a:rPr lang="en-US" altLang="en-US" sz="3600" dirty="0" smtClean="0">
                <a:latin typeface="NikoshBAN" panose="02000000000000000000" charset="0"/>
                <a:cs typeface="NikoshBAN" panose="02000000000000000000" charset="0"/>
              </a:rPr>
              <a:t>।</a:t>
            </a:r>
            <a:endParaRPr lang="en-US" altLang="en-US" sz="3600" dirty="0">
              <a:latin typeface="NikoshBAN" panose="02000000000000000000" charset="0"/>
              <a:cs typeface="NikoshBAN" panose="02000000000000000000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520940" y="574675"/>
            <a:ext cx="24771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 u="sng">
                <a:latin typeface="NikoshBAN" panose="02000000000000000000" charset="0"/>
                <a:cs typeface="NikoshBAN" panose="02000000000000000000" charset="0"/>
              </a:rPr>
              <a:t>পাঠ পরিচিতি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148195" y="3128645"/>
            <a:ext cx="435800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>
                <a:latin typeface="NikoshBAN" panose="02000000000000000000" charset="0"/>
                <a:cs typeface="NikoshBAN" panose="02000000000000000000" charset="0"/>
              </a:rPr>
              <a:t>বিষয়ঃ ইসলাম শিক্ষা </a:t>
            </a:r>
          </a:p>
          <a:p>
            <a:r>
              <a:rPr lang="en-US" altLang="en-US" sz="3600">
                <a:latin typeface="NikoshBAN" panose="02000000000000000000" charset="0"/>
                <a:cs typeface="NikoshBAN" panose="02000000000000000000" charset="0"/>
              </a:rPr>
              <a:t>শ্রেণিঃ সপ্তম</a:t>
            </a:r>
          </a:p>
          <a:p>
            <a:r>
              <a:rPr lang="en-US" altLang="en-US" sz="3600">
                <a:latin typeface="NikoshBAN" panose="02000000000000000000" charset="0"/>
                <a:cs typeface="NikoshBAN" panose="02000000000000000000" charset="0"/>
              </a:rPr>
              <a:t>অধ্যায়ঃ চতুর্থ (পাঠঃ ৪)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855970" y="2348230"/>
            <a:ext cx="18415" cy="2579370"/>
          </a:xfrm>
          <a:prstGeom prst="line">
            <a:avLst/>
          </a:prstGeom>
          <a:ln w="31750" cap="rnd">
            <a:solidFill>
              <a:srgbClr val="00206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1" name="Picture 10" descr="Screenshot_20250908_1514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143000"/>
            <a:ext cx="1981200" cy="1981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182745" y="0"/>
            <a:ext cx="38265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b="1" u="sng" dirty="0" err="1" smtClean="0">
                <a:latin typeface="NikoshBAN" panose="02000000000000000000" charset="0"/>
                <a:cs typeface="NikoshBAN" panose="02000000000000000000" charset="0"/>
              </a:rPr>
              <a:t>এসো</a:t>
            </a:r>
            <a:r>
              <a:rPr lang="en-US" altLang="en-US" sz="4400" b="1" u="sng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4400" b="1" u="sng" dirty="0" err="1" smtClean="0">
                <a:latin typeface="NikoshBAN" panose="02000000000000000000" charset="0"/>
                <a:cs typeface="NikoshBAN" panose="02000000000000000000" charset="0"/>
              </a:rPr>
              <a:t>কিছু</a:t>
            </a:r>
            <a:r>
              <a:rPr lang="en-US" altLang="en-US" sz="4400" b="1" u="sng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4400" b="1" u="sng" dirty="0" err="1" smtClean="0">
                <a:latin typeface="NikoshBAN" panose="02000000000000000000" charset="0"/>
                <a:cs typeface="NikoshBAN" panose="02000000000000000000" charset="0"/>
              </a:rPr>
              <a:t>ছবি</a:t>
            </a:r>
            <a:r>
              <a:rPr lang="en-US" altLang="en-US" sz="4400" b="1" u="sng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4400" b="1" u="sng" dirty="0" err="1" smtClean="0">
                <a:latin typeface="NikoshBAN" panose="02000000000000000000" charset="0"/>
                <a:cs typeface="NikoshBAN" panose="02000000000000000000" charset="0"/>
              </a:rPr>
              <a:t>দেখি</a:t>
            </a:r>
            <a:r>
              <a:rPr lang="en-US" altLang="en-US" sz="4400" b="1" u="sng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endParaRPr lang="en-US" altLang="en-US" sz="4400" b="1" u="sng" dirty="0">
              <a:latin typeface="NikoshBAN" panose="02000000000000000000" charset="0"/>
              <a:cs typeface="NikoshBAN" panose="02000000000000000000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616835" y="911860"/>
            <a:ext cx="6684010" cy="4678045"/>
            <a:chOff x="4121" y="1436"/>
            <a:chExt cx="10526" cy="7367"/>
          </a:xfrm>
        </p:grpSpPr>
        <p:pic>
          <p:nvPicPr>
            <p:cNvPr id="4" name="Picture 3" descr="images (3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69" y="1436"/>
              <a:ext cx="4979" cy="3339"/>
            </a:xfrm>
            <a:prstGeom prst="rect">
              <a:avLst/>
            </a:prstGeom>
          </p:spPr>
        </p:pic>
        <p:pic>
          <p:nvPicPr>
            <p:cNvPr id="5" name="Picture 4" descr="download (2)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3" y="2002"/>
              <a:ext cx="4213" cy="2930"/>
            </a:xfrm>
            <a:prstGeom prst="rect">
              <a:avLst/>
            </a:prstGeom>
          </p:spPr>
        </p:pic>
        <p:pic>
          <p:nvPicPr>
            <p:cNvPr id="6" name="Picture 5" descr="download (3)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21" y="5733"/>
              <a:ext cx="4226" cy="2895"/>
            </a:xfrm>
            <a:prstGeom prst="rect">
              <a:avLst/>
            </a:prstGeom>
          </p:spPr>
        </p:pic>
        <p:pic>
          <p:nvPicPr>
            <p:cNvPr id="7" name="Picture 6" descr="images (2)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56" y="5591"/>
              <a:ext cx="4481" cy="321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40000"/>
              <a:lumOff val="60000"/>
            </a:schemeClr>
          </a:fgClr>
          <a:bgClr>
            <a:schemeClr val="accent1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415790" y="276225"/>
            <a:ext cx="27806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b="1">
                <a:latin typeface="NikoshBAN" panose="02000000000000000000" charset="0"/>
                <a:cs typeface="NikoshBAN" panose="02000000000000000000" charset="0"/>
              </a:rPr>
              <a:t>পাঠ ঘোষণা 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3577590" y="1151255"/>
            <a:ext cx="45256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>
                <a:latin typeface="NikoshBAN" panose="02000000000000000000" charset="0"/>
                <a:cs typeface="NikoshBAN" panose="02000000000000000000" charset="0"/>
              </a:rPr>
              <a:t>পাঠের বিষয়ঃ সৃষ্টির সেবা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77545" y="2572385"/>
            <a:ext cx="10915015" cy="2306320"/>
            <a:chOff x="879" y="3863"/>
            <a:chExt cx="17189" cy="3632"/>
          </a:xfrm>
        </p:grpSpPr>
        <p:pic>
          <p:nvPicPr>
            <p:cNvPr id="5" name="Picture 4" descr="images (4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24" y="3887"/>
              <a:ext cx="6124" cy="3608"/>
            </a:xfrm>
            <a:prstGeom prst="rect">
              <a:avLst/>
            </a:prstGeom>
          </p:spPr>
        </p:pic>
        <p:pic>
          <p:nvPicPr>
            <p:cNvPr id="6" name="Picture 5" descr="image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9" y="3863"/>
              <a:ext cx="4930" cy="3610"/>
            </a:xfrm>
            <a:prstGeom prst="rect">
              <a:avLst/>
            </a:prstGeom>
          </p:spPr>
        </p:pic>
        <p:pic>
          <p:nvPicPr>
            <p:cNvPr id="7" name="Picture 6" descr="download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54" y="3887"/>
              <a:ext cx="6014" cy="358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777740" y="328295"/>
            <a:ext cx="5128260" cy="768985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এই</a:t>
            </a:r>
            <a:r>
              <a:rPr lang="en-US" altLang="en-US" sz="4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পাঠ</a:t>
            </a:r>
            <a:r>
              <a:rPr lang="en-US" altLang="en-US" sz="4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শেষে</a:t>
            </a:r>
            <a:r>
              <a:rPr lang="en-US" altLang="en-US" sz="4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শিক্ষার্থীরা</a:t>
            </a:r>
            <a:r>
              <a:rPr lang="en-US" altLang="en-US" sz="4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charset="0"/>
                <a:cs typeface="NikoshBAN" panose="02000000000000000000" charset="0"/>
              </a:rPr>
              <a:t>-</a:t>
            </a:r>
            <a:r>
              <a:rPr lang="en-US" altLang="en-US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endParaRPr lang="en-US" altLang="en-US" dirty="0">
              <a:latin typeface="NikoshBAN" panose="02000000000000000000" charset="0"/>
              <a:cs typeface="NikoshBAN" panose="02000000000000000000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660525" y="2084705"/>
            <a:ext cx="44443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</a:rPr>
              <a:t>১।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</a:rPr>
              <a:t>সৃষ্টির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সেবা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কি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বল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তে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</a:rPr>
              <a:t>পারবে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</a:rPr>
              <a:t>। 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1540510" y="2734945"/>
            <a:ext cx="648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২। আল্লাহর সৃষ্টির সম্পর্কে বর্ণনা করতে পারবে। 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1541145" y="3417570"/>
            <a:ext cx="5474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৩। সৃষ্টির সেবা সম্পর্কে আল্লাহর বানী।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540510" y="410083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3200">
                <a:latin typeface="NikoshBAN" panose="02000000000000000000" charset="0"/>
                <a:cs typeface="NikoshBAN" panose="02000000000000000000" charset="0"/>
                <a:sym typeface="+mn-ea"/>
              </a:rPr>
              <a:t>৪। সৃষ্টির সেবা সম্পর্কে মহানবীর নির্দেশনা।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541145" y="4826000"/>
            <a:ext cx="6096000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  <a:sym typeface="+mn-ea"/>
              </a:rPr>
              <a:t>৫।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আল্লাহর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সৃষ্টিকে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কষ্ট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দিলে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শাস্তি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কি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  <a:sym typeface="+mn-ea"/>
              </a:rPr>
              <a:t>কি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  <a:sym typeface="+mn-ea"/>
              </a:rPr>
              <a:t>বলতে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  <a:sym typeface="+mn-ea"/>
              </a:rPr>
              <a:t>পারবে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  <a:sym typeface="+mn-ea"/>
              </a:rPr>
              <a:t>। </a:t>
            </a:r>
            <a:endParaRPr lang="en-US" altLang="en-US" sz="3200" dirty="0">
              <a:latin typeface="NikoshBAN" panose="02000000000000000000" charset="0"/>
              <a:cs typeface="NikoshBAN" panose="02000000000000000000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bg1"/>
          </a:fgClr>
          <a:bgClr>
            <a:schemeClr val="accent1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954145" y="192405"/>
            <a:ext cx="3568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800" b="1" u="sng">
                <a:latin typeface="NikoshBAN" panose="02000000000000000000" charset="0"/>
                <a:cs typeface="NikoshBAN" panose="02000000000000000000" charset="0"/>
              </a:rPr>
              <a:t>পাঠ উপস্থাপন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345440" y="1989455"/>
            <a:ext cx="448310" cy="208915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1058545" y="1884680"/>
            <a:ext cx="11049000" cy="3789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3600" b="1" u="sng">
                <a:latin typeface="NikoshBAN" panose="02000000000000000000" charset="0"/>
                <a:cs typeface="NikoshBAN" panose="02000000000000000000" charset="0"/>
              </a:rPr>
              <a:t>সৃষ্টির সেবাঃ</a:t>
            </a:r>
            <a:r>
              <a:rPr lang="en-US" altLang="en-US" sz="3600">
                <a:latin typeface="NikoshBAN" panose="02000000000000000000" charset="0"/>
                <a:cs typeface="NikoshBAN" panose="02000000000000000000" charset="0"/>
              </a:rPr>
              <a:t> ইসলামি পরিভাষায় আল্লাহর </a:t>
            </a:r>
            <a:r>
              <a:rPr lang="en-US" altLang="en-US" sz="3600">
                <a:latin typeface="NikoshBAN" panose="02000000000000000000" charset="0"/>
                <a:cs typeface="NikoshBAN" panose="02000000000000000000" charset="0"/>
                <a:sym typeface="+mn-ea"/>
              </a:rPr>
              <a:t>সৃষ্টির প্রতি দয়া ও সহানুভূতিশীল হয়ে আদর- যত্ন করার নামই হলো সৃষ্টির সেবা। মহান আল্লাহ এই সুন্দর পৃথিবীতে মানুষকে আশরাফুল মাখলুকাত তথা সৃষ্টির সেরা পাঠিয়েছেন। আর সৃষ্টিকূলের সবকিছু যেমন- জীবজন্তু, পশু-পাখি, কীটপতঙ্গ, পাহাড়-পর্বত, গাছপালা ইত্যাদি মানুষের উপকারের জন্য সৃষ্টি করেছেন। সুতরাং এসব সৃষ্টির প্রতি সহানুভূতি দেখানো এবং এগুলোর যত্ন ও রক্ষণাবেক্ষণ করা অবশ্য কর্তব্য।</a:t>
            </a:r>
            <a:r>
              <a:rPr lang="en-US" altLang="en-US" sz="3600">
                <a:latin typeface="NikoshBAN" panose="02000000000000000000" charset="0"/>
                <a:cs typeface="NikoshBAN" panose="02000000000000000000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ldLvl="0" animBg="1"/>
      <p:bldP spid="3" grpId="1" animBg="1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জোড়ায়কাজ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সৃস্টির</a:t>
            </a:r>
            <a:r>
              <a:rPr lang="en-US" dirty="0" smtClean="0"/>
              <a:t> </a:t>
            </a:r>
            <a:r>
              <a:rPr lang="en-US" dirty="0" err="1" smtClean="0"/>
              <a:t>সেবা</a:t>
            </a:r>
            <a:r>
              <a:rPr lang="en-US" dirty="0" smtClean="0"/>
              <a:t> </a:t>
            </a:r>
            <a:r>
              <a:rPr lang="en-US" dirty="0" err="1" smtClean="0"/>
              <a:t>সম্পর্কে</a:t>
            </a:r>
            <a:r>
              <a:rPr lang="en-US" dirty="0" smtClean="0"/>
              <a:t> </a:t>
            </a:r>
            <a:r>
              <a:rPr lang="en-US" dirty="0" err="1" smtClean="0"/>
              <a:t>একটি</a:t>
            </a:r>
            <a:r>
              <a:rPr lang="en-US" dirty="0" smtClean="0"/>
              <a:t> </a:t>
            </a:r>
            <a:r>
              <a:rPr lang="en-US" dirty="0" err="1" smtClean="0"/>
              <a:t>তালিকা</a:t>
            </a:r>
            <a:r>
              <a:rPr lang="en-US" dirty="0" smtClean="0"/>
              <a:t> </a:t>
            </a:r>
            <a:r>
              <a:rPr lang="en-US" dirty="0" err="1" smtClean="0"/>
              <a:t>তৈরী</a:t>
            </a:r>
            <a:r>
              <a:rPr lang="en-US" dirty="0" smtClean="0"/>
              <a:t> </a:t>
            </a:r>
            <a:r>
              <a:rPr lang="en-US" dirty="0" err="1" smtClean="0"/>
              <a:t>কর</a:t>
            </a:r>
            <a:r>
              <a:rPr lang="en-US" dirty="0" smtClean="0"/>
              <a:t>।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bg1"/>
          </a:fgClr>
          <a:bgClr>
            <a:schemeClr val="accent1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345440" y="909955"/>
            <a:ext cx="448310" cy="208915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1"/>
          <p:cNvSpPr txBox="1"/>
          <p:nvPr/>
        </p:nvSpPr>
        <p:spPr>
          <a:xfrm>
            <a:off x="1061085" y="790575"/>
            <a:ext cx="1083818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প্রিয় নবি </a:t>
            </a:r>
            <a:r>
              <a:rPr lang="en-US" altLang="en-US" sz="3200">
                <a:latin typeface="NikoshBAN" panose="02000000000000000000" charset="0"/>
                <a:cs typeface="NikoshBAN" panose="02000000000000000000" charset="0"/>
                <a:sym typeface="+mn-ea"/>
              </a:rPr>
              <a:t>সাল্লাল্লাহু আলাইহি ওয়া সাল্লাম ইরশাদ করেনঃ- বনি ইসরাইলের এক পাপী মহিলা একটি তৃষ্ণার্ত কুকুরকে পিপাসায় কাতর দেখে পানি পান করায়। এতে আল্লাহ তায়ালা </a:t>
            </a:r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ঐ মহিলার প্রতি সন্তুষ্ট হয়ে তাকে ক্ষমা করে দেন। ( বুখারী ও মুসলিম )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1022350" y="3606165"/>
            <a:ext cx="11050270" cy="14979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3200">
                <a:latin typeface="NikoshBAN" panose="02000000000000000000" charset="0"/>
                <a:cs typeface="NikoshBAN" panose="02000000000000000000" charset="0"/>
              </a:rPr>
              <a:t>মহানবী সাল্লাল্লাহু আলাইহি ওয়া সাল্লাম ইরশাদ করেনঃ- তোমরা জমিনের অধিবাসীদের প্রতি দয়া প্রদর্শন করবে। তাহলে আসমানের অধিপতি মহান আল্লাহ তোমাদের প্রতি দয়া করবেন। (তিরমিযি)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42265" y="3844925"/>
            <a:ext cx="448310" cy="208915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2" grpId="0"/>
      <p:bldP spid="2" grpId="1"/>
      <p:bldP spid="7" grpId="0"/>
      <p:bldP spid="7" grpId="1"/>
      <p:bldP spid="6" grpId="0" bldLvl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721735" y="626745"/>
            <a:ext cx="4172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 u="sng" dirty="0" err="1" smtClean="0">
                <a:latin typeface="NikoshBAN" panose="02000000000000000000" charset="0"/>
                <a:cs typeface="NikoshBAN" panose="02000000000000000000" charset="0"/>
              </a:rPr>
              <a:t>দলীয়</a:t>
            </a:r>
            <a:r>
              <a:rPr lang="en-US" altLang="en-US" sz="3600" b="1" u="sng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600" b="1" u="sng" dirty="0" err="1">
                <a:latin typeface="NikoshBAN" panose="02000000000000000000" charset="0"/>
                <a:cs typeface="NikoshBAN" panose="02000000000000000000" charset="0"/>
              </a:rPr>
              <a:t>কাজ</a:t>
            </a:r>
            <a:r>
              <a:rPr lang="en-US" altLang="en-US" sz="3600" b="1" u="sng" dirty="0">
                <a:latin typeface="NikoshBAN" panose="02000000000000000000" charset="0"/>
                <a:cs typeface="NikoshBAN" panose="02000000000000000000" charset="0"/>
              </a:rPr>
              <a:t> 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46100" y="1990090"/>
            <a:ext cx="11645900" cy="10610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3200" b="1" u="sng" dirty="0" err="1">
                <a:latin typeface="NikoshBAN" panose="02000000000000000000" charset="0"/>
                <a:cs typeface="NikoshBAN" panose="02000000000000000000" charset="0"/>
              </a:rPr>
              <a:t>দলগত</a:t>
            </a:r>
            <a:r>
              <a:rPr lang="en-US" altLang="en-US" sz="3200" b="1" u="sng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b="1" u="sng" dirty="0" err="1">
                <a:latin typeface="NikoshBAN" panose="02000000000000000000" charset="0"/>
                <a:cs typeface="NikoshBAN" panose="02000000000000000000" charset="0"/>
              </a:rPr>
              <a:t>কাজঃ</a:t>
            </a:r>
            <a:r>
              <a:rPr lang="en-US" altLang="en-US" sz="32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সৃস্টির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সেবার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গুরুত্ব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ব্যাখ্যা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altLang="en-US" sz="3200" dirty="0" err="1" smtClean="0">
                <a:latin typeface="NikoshBAN" panose="02000000000000000000" charset="0"/>
                <a:cs typeface="NikoshBAN" panose="02000000000000000000" charset="0"/>
              </a:rPr>
              <a:t>কর</a:t>
            </a:r>
            <a:r>
              <a:rPr lang="en-US" altLang="en-US" sz="3200" dirty="0" smtClean="0">
                <a:latin typeface="NikoshBAN" panose="02000000000000000000" charset="0"/>
                <a:cs typeface="NikoshBAN" panose="02000000000000000000" charset="0"/>
              </a:rPr>
              <a:t>।</a:t>
            </a:r>
            <a:endParaRPr lang="en-US" altLang="en-US" sz="32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318</Words>
  <Application>WPS Presentation</Application>
  <PresentationFormat>Custom</PresentationFormat>
  <Paragraphs>41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Default Design</vt:lpstr>
      <vt:lpstr>Green Color</vt:lpstr>
      <vt:lpstr>Slide 1</vt:lpstr>
      <vt:lpstr>Slide 2</vt:lpstr>
      <vt:lpstr>Slide 3</vt:lpstr>
      <vt:lpstr>Slide 4</vt:lpstr>
      <vt:lpstr>Slide 5</vt:lpstr>
      <vt:lpstr>Slide 6</vt:lpstr>
      <vt:lpstr>জোড়ায়কাজ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SHILPI</dc:creator>
  <cp:lastModifiedBy>USER</cp:lastModifiedBy>
  <cp:revision>39</cp:revision>
  <dcterms:created xsi:type="dcterms:W3CDTF">2025-07-23T00:59:00Z</dcterms:created>
  <dcterms:modified xsi:type="dcterms:W3CDTF">2026-08-23T08:34:51Z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53D98EA922644B478A13410A32A3BB50_13</vt:lpwstr>
  </property>
  <property fmtid="{D5CDD505-2E9C-101B-9397-08002B2CF9AE}" pid="3" name="KSOProductBuildVer">
    <vt:lpwstr>1033-12.2.0.23155</vt:lpwstr>
  </property>
</Properties>
</file>