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" name="Google Shape;1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1" name="Google Shape;13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" name="Google Shape;14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6" name="Google Shape;15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5" name="Google Shape;19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8" name="Google Shape;20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1" name="Google Shape;22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4" name="Google Shape;23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" name="Google Shape;3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" name="Google Shape;4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" name="Google Shape;5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" name="Google Shape;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0" name="Google Shape;8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13.png"/><Relationship Id="rId10" Type="http://schemas.openxmlformats.org/officeDocument/2006/relationships/image" Target="../media/image15.png"/><Relationship Id="rId9" Type="http://schemas.openxmlformats.org/officeDocument/2006/relationships/image" Target="../media/image14.png"/><Relationship Id="rId5" Type="http://schemas.openxmlformats.org/officeDocument/2006/relationships/image" Target="../media/image8.png"/><Relationship Id="rId6" Type="http://schemas.openxmlformats.org/officeDocument/2006/relationships/image" Target="../media/image3.png"/><Relationship Id="rId7" Type="http://schemas.openxmlformats.org/officeDocument/2006/relationships/image" Target="../media/image6.png"/><Relationship Id="rId8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jpg"/><Relationship Id="rId4" Type="http://schemas.openxmlformats.org/officeDocument/2006/relationships/image" Target="../media/image9.png"/><Relationship Id="rId5" Type="http://schemas.openxmlformats.org/officeDocument/2006/relationships/image" Target="../media/image55.png"/><Relationship Id="rId6" Type="http://schemas.openxmlformats.org/officeDocument/2006/relationships/image" Target="../media/image8.png"/><Relationship Id="rId7" Type="http://schemas.openxmlformats.org/officeDocument/2006/relationships/image" Target="../media/image47.png"/><Relationship Id="rId8" Type="http://schemas.openxmlformats.org/officeDocument/2006/relationships/image" Target="../media/image34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jp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32.png"/><Relationship Id="rId6" Type="http://schemas.openxmlformats.org/officeDocument/2006/relationships/image" Target="../media/image8.png"/><Relationship Id="rId7" Type="http://schemas.openxmlformats.org/officeDocument/2006/relationships/image" Target="../media/image35.png"/><Relationship Id="rId8" Type="http://schemas.openxmlformats.org/officeDocument/2006/relationships/image" Target="../media/image10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6.jpg"/><Relationship Id="rId4" Type="http://schemas.openxmlformats.org/officeDocument/2006/relationships/image" Target="../media/image38.png"/><Relationship Id="rId9" Type="http://schemas.openxmlformats.org/officeDocument/2006/relationships/image" Target="../media/image40.png"/><Relationship Id="rId5" Type="http://schemas.openxmlformats.org/officeDocument/2006/relationships/image" Target="../media/image33.png"/><Relationship Id="rId6" Type="http://schemas.openxmlformats.org/officeDocument/2006/relationships/image" Target="../media/image8.png"/><Relationship Id="rId7" Type="http://schemas.openxmlformats.org/officeDocument/2006/relationships/image" Target="../media/image39.png"/><Relationship Id="rId8" Type="http://schemas.openxmlformats.org/officeDocument/2006/relationships/image" Target="../media/image56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37.png"/><Relationship Id="rId6" Type="http://schemas.openxmlformats.org/officeDocument/2006/relationships/image" Target="../media/image8.png"/><Relationship Id="rId7" Type="http://schemas.openxmlformats.org/officeDocument/2006/relationships/image" Target="../media/image35.png"/><Relationship Id="rId8" Type="http://schemas.openxmlformats.org/officeDocument/2006/relationships/image" Target="../media/image10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Relationship Id="rId4" Type="http://schemas.openxmlformats.org/officeDocument/2006/relationships/image" Target="../media/image9.png"/><Relationship Id="rId9" Type="http://schemas.openxmlformats.org/officeDocument/2006/relationships/image" Target="../media/image70.png"/><Relationship Id="rId5" Type="http://schemas.openxmlformats.org/officeDocument/2006/relationships/image" Target="../media/image58.png"/><Relationship Id="rId6" Type="http://schemas.openxmlformats.org/officeDocument/2006/relationships/image" Target="../media/image8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3.jpg"/><Relationship Id="rId4" Type="http://schemas.openxmlformats.org/officeDocument/2006/relationships/image" Target="../media/image54.png"/><Relationship Id="rId9" Type="http://schemas.openxmlformats.org/officeDocument/2006/relationships/image" Target="../media/image51.png"/><Relationship Id="rId5" Type="http://schemas.openxmlformats.org/officeDocument/2006/relationships/image" Target="../media/image48.png"/><Relationship Id="rId6" Type="http://schemas.openxmlformats.org/officeDocument/2006/relationships/image" Target="../media/image52.png"/><Relationship Id="rId7" Type="http://schemas.openxmlformats.org/officeDocument/2006/relationships/image" Target="../media/image74.png"/><Relationship Id="rId8" Type="http://schemas.openxmlformats.org/officeDocument/2006/relationships/image" Target="../media/image43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0.jpg"/><Relationship Id="rId4" Type="http://schemas.openxmlformats.org/officeDocument/2006/relationships/image" Target="../media/image69.png"/><Relationship Id="rId9" Type="http://schemas.openxmlformats.org/officeDocument/2006/relationships/image" Target="../media/image66.png"/><Relationship Id="rId5" Type="http://schemas.openxmlformats.org/officeDocument/2006/relationships/image" Target="../media/image64.png"/><Relationship Id="rId6" Type="http://schemas.openxmlformats.org/officeDocument/2006/relationships/image" Target="../media/image8.png"/><Relationship Id="rId7" Type="http://schemas.openxmlformats.org/officeDocument/2006/relationships/image" Target="../media/image73.png"/><Relationship Id="rId8" Type="http://schemas.openxmlformats.org/officeDocument/2006/relationships/image" Target="../media/image61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7.jpg"/><Relationship Id="rId4" Type="http://schemas.openxmlformats.org/officeDocument/2006/relationships/image" Target="../media/image62.png"/><Relationship Id="rId9" Type="http://schemas.openxmlformats.org/officeDocument/2006/relationships/image" Target="../media/image59.png"/><Relationship Id="rId5" Type="http://schemas.openxmlformats.org/officeDocument/2006/relationships/image" Target="../media/image57.png"/><Relationship Id="rId6" Type="http://schemas.openxmlformats.org/officeDocument/2006/relationships/image" Target="../media/image65.png"/><Relationship Id="rId7" Type="http://schemas.openxmlformats.org/officeDocument/2006/relationships/image" Target="../media/image60.png"/><Relationship Id="rId8" Type="http://schemas.openxmlformats.org/officeDocument/2006/relationships/image" Target="../media/image63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8.jpg"/><Relationship Id="rId4" Type="http://schemas.openxmlformats.org/officeDocument/2006/relationships/image" Target="../media/image77.png"/><Relationship Id="rId10" Type="http://schemas.openxmlformats.org/officeDocument/2006/relationships/image" Target="../media/image75.png"/><Relationship Id="rId9" Type="http://schemas.openxmlformats.org/officeDocument/2006/relationships/image" Target="../media/image8.png"/><Relationship Id="rId5" Type="http://schemas.openxmlformats.org/officeDocument/2006/relationships/image" Target="../media/image72.png"/><Relationship Id="rId6" Type="http://schemas.openxmlformats.org/officeDocument/2006/relationships/image" Target="../media/image78.png"/><Relationship Id="rId7" Type="http://schemas.openxmlformats.org/officeDocument/2006/relationships/image" Target="../media/image71.png"/><Relationship Id="rId8" Type="http://schemas.openxmlformats.org/officeDocument/2006/relationships/image" Target="../media/image76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9.png"/><Relationship Id="rId5" Type="http://schemas.openxmlformats.org/officeDocument/2006/relationships/image" Target="../media/image24.png"/><Relationship Id="rId6" Type="http://schemas.openxmlformats.org/officeDocument/2006/relationships/image" Target="../media/image8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32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10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jpg"/><Relationship Id="rId4" Type="http://schemas.openxmlformats.org/officeDocument/2006/relationships/image" Target="../media/image9.png"/><Relationship Id="rId9" Type="http://schemas.openxmlformats.org/officeDocument/2006/relationships/image" Target="../media/image28.png"/><Relationship Id="rId5" Type="http://schemas.openxmlformats.org/officeDocument/2006/relationships/image" Target="../media/image33.png"/><Relationship Id="rId6" Type="http://schemas.openxmlformats.org/officeDocument/2006/relationships/image" Target="../media/image8.png"/><Relationship Id="rId7" Type="http://schemas.openxmlformats.org/officeDocument/2006/relationships/image" Target="../media/image31.png"/><Relationship Id="rId8" Type="http://schemas.openxmlformats.org/officeDocument/2006/relationships/image" Target="../media/image20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Relationship Id="rId4" Type="http://schemas.openxmlformats.org/officeDocument/2006/relationships/image" Target="../media/image9.png"/><Relationship Id="rId5" Type="http://schemas.openxmlformats.org/officeDocument/2006/relationships/image" Target="../media/image55.png"/><Relationship Id="rId6" Type="http://schemas.openxmlformats.org/officeDocument/2006/relationships/image" Target="../media/image8.png"/><Relationship Id="rId7" Type="http://schemas.openxmlformats.org/officeDocument/2006/relationships/image" Target="../media/image49.png"/><Relationship Id="rId8" Type="http://schemas.openxmlformats.org/officeDocument/2006/relationships/image" Target="../media/image16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37.png"/><Relationship Id="rId6" Type="http://schemas.openxmlformats.org/officeDocument/2006/relationships/image" Target="../media/image8.png"/><Relationship Id="rId7" Type="http://schemas.openxmlformats.org/officeDocument/2006/relationships/image" Target="../media/image19.png"/><Relationship Id="rId8" Type="http://schemas.openxmlformats.org/officeDocument/2006/relationships/image" Target="../media/image10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9.png"/><Relationship Id="rId9" Type="http://schemas.openxmlformats.org/officeDocument/2006/relationships/image" Target="../media/image26.png"/><Relationship Id="rId5" Type="http://schemas.openxmlformats.org/officeDocument/2006/relationships/image" Target="../media/image42.png"/><Relationship Id="rId6" Type="http://schemas.openxmlformats.org/officeDocument/2006/relationships/image" Target="../media/image8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9.png"/><Relationship Id="rId5" Type="http://schemas.openxmlformats.org/officeDocument/2006/relationships/image" Target="../media/image58.png"/><Relationship Id="rId6" Type="http://schemas.openxmlformats.org/officeDocument/2006/relationships/image" Target="../media/image8.png"/><Relationship Id="rId7" Type="http://schemas.openxmlformats.org/officeDocument/2006/relationships/image" Target="../media/image25.png"/><Relationship Id="rId8" Type="http://schemas.openxmlformats.org/officeDocument/2006/relationships/image" Target="../media/image30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24.png"/><Relationship Id="rId6" Type="http://schemas.openxmlformats.org/officeDocument/2006/relationships/image" Target="../media/image8.png"/><Relationship Id="rId7" Type="http://schemas.openxmlformats.org/officeDocument/2006/relationships/image" Target="../media/image46.png"/><Relationship Id="rId8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>
            <a:off x="5269040" y="1032637"/>
            <a:ext cx="13125478" cy="8236237"/>
          </a:xfrm>
          <a:custGeom>
            <a:rect b="b" l="l" r="r" t="t"/>
            <a:pathLst>
              <a:path extrusionOk="0" h="8236237" w="13125478">
                <a:moveTo>
                  <a:pt x="0" y="0"/>
                </a:moveTo>
                <a:lnTo>
                  <a:pt x="13125477" y="0"/>
                </a:lnTo>
                <a:lnTo>
                  <a:pt x="13125477" y="8236238"/>
                </a:lnTo>
                <a:lnTo>
                  <a:pt x="0" y="8236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>
            <a:off x="0" y="0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>
            <a:off x="6878768" y="87265"/>
            <a:ext cx="2623042" cy="3368273"/>
          </a:xfrm>
          <a:custGeom>
            <a:rect b="b" l="l" r="r" t="t"/>
            <a:pathLst>
              <a:path extrusionOk="0" h="3368273" w="2623042">
                <a:moveTo>
                  <a:pt x="0" y="0"/>
                </a:moveTo>
                <a:lnTo>
                  <a:pt x="2623042" y="0"/>
                </a:lnTo>
                <a:lnTo>
                  <a:pt x="2623042" y="3368273"/>
                </a:lnTo>
                <a:lnTo>
                  <a:pt x="0" y="3368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" name="Google Shape;23;p3"/>
          <p:cNvSpPr/>
          <p:nvPr/>
        </p:nvSpPr>
        <p:spPr>
          <a:xfrm>
            <a:off x="15025893" y="8102093"/>
            <a:ext cx="3209508" cy="3409836"/>
          </a:xfrm>
          <a:custGeom>
            <a:rect b="b" l="l" r="r" t="t"/>
            <a:pathLst>
              <a:path extrusionOk="0" h="3409836" w="3209508">
                <a:moveTo>
                  <a:pt x="0" y="0"/>
                </a:moveTo>
                <a:lnTo>
                  <a:pt x="3209508" y="0"/>
                </a:lnTo>
                <a:lnTo>
                  <a:pt x="3209508" y="3409836"/>
                </a:lnTo>
                <a:lnTo>
                  <a:pt x="0" y="34098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" name="Google Shape;24;p3"/>
          <p:cNvSpPr/>
          <p:nvPr/>
        </p:nvSpPr>
        <p:spPr>
          <a:xfrm>
            <a:off x="708897" y="2565423"/>
            <a:ext cx="5825423" cy="8667622"/>
          </a:xfrm>
          <a:custGeom>
            <a:rect b="b" l="l" r="r" t="t"/>
            <a:pathLst>
              <a:path extrusionOk="0" h="8667622" w="5825423">
                <a:moveTo>
                  <a:pt x="0" y="0"/>
                </a:moveTo>
                <a:lnTo>
                  <a:pt x="5825423" y="0"/>
                </a:lnTo>
                <a:lnTo>
                  <a:pt x="5825423" y="8667622"/>
                </a:lnTo>
                <a:lnTo>
                  <a:pt x="0" y="8667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3"/>
          <p:cNvSpPr/>
          <p:nvPr/>
        </p:nvSpPr>
        <p:spPr>
          <a:xfrm>
            <a:off x="6447298" y="6348084"/>
            <a:ext cx="3704388" cy="4756771"/>
          </a:xfrm>
          <a:custGeom>
            <a:rect b="b" l="l" r="r" t="t"/>
            <a:pathLst>
              <a:path extrusionOk="0" h="4756771" w="3704388">
                <a:moveTo>
                  <a:pt x="0" y="0"/>
                </a:moveTo>
                <a:lnTo>
                  <a:pt x="3704388" y="0"/>
                </a:lnTo>
                <a:lnTo>
                  <a:pt x="3704388" y="4756771"/>
                </a:lnTo>
                <a:lnTo>
                  <a:pt x="0" y="47567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3"/>
          <p:cNvSpPr/>
          <p:nvPr/>
        </p:nvSpPr>
        <p:spPr>
          <a:xfrm>
            <a:off x="14239115" y="446209"/>
            <a:ext cx="3600399" cy="3141349"/>
          </a:xfrm>
          <a:custGeom>
            <a:rect b="b" l="l" r="r" t="t"/>
            <a:pathLst>
              <a:path extrusionOk="0" h="3141349" w="3600399">
                <a:moveTo>
                  <a:pt x="0" y="0"/>
                </a:moveTo>
                <a:lnTo>
                  <a:pt x="3600399" y="0"/>
                </a:lnTo>
                <a:lnTo>
                  <a:pt x="3600399" y="3141348"/>
                </a:lnTo>
                <a:lnTo>
                  <a:pt x="0" y="3141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 txBox="1"/>
          <p:nvPr/>
        </p:nvSpPr>
        <p:spPr>
          <a:xfrm>
            <a:off x="7915914" y="3740024"/>
            <a:ext cx="8461816" cy="3577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67"/>
              <a:buFont typeface="Arial"/>
              <a:buNone/>
            </a:pPr>
            <a:r>
              <a:rPr b="0" i="0" lang="en-US" sz="10267" u="none" cap="none" strike="noStrike">
                <a:solidFill>
                  <a:srgbClr val="071500"/>
                </a:solidFill>
                <a:latin typeface="Arial"/>
                <a:ea typeface="Arial"/>
                <a:cs typeface="Arial"/>
                <a:sym typeface="Arial"/>
              </a:rPr>
              <a:t>সবাইকে স্বাগতম!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67"/>
              <a:buFont typeface="Arial"/>
              <a:buNone/>
            </a:pPr>
            <a:r>
              <a:rPr b="0" i="0" lang="en-US" sz="10267" u="none" cap="none" strike="noStrike">
                <a:solidFill>
                  <a:srgbClr val="071500"/>
                </a:solidFill>
                <a:latin typeface="Arial"/>
                <a:ea typeface="Arial"/>
                <a:cs typeface="Arial"/>
                <a:sym typeface="Arial"/>
              </a:rPr>
              <a:t>রক্তের গ্রুপ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134" name="Google Shape;134;p12"/>
          <p:cNvSpPr/>
          <p:nvPr/>
        </p:nvSpPr>
        <p:spPr>
          <a:xfrm rot="5400000">
            <a:off x="2565484" y="344092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2" y="0"/>
                </a:lnTo>
                <a:lnTo>
                  <a:pt x="7706842" y="10263348"/>
                </a:lnTo>
                <a:lnTo>
                  <a:pt x="0" y="10263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5" name="Google Shape;135;p12"/>
          <p:cNvSpPr/>
          <p:nvPr/>
        </p:nvSpPr>
        <p:spPr>
          <a:xfrm rot="-5400000">
            <a:off x="8918885" y="606136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2" y="0"/>
                </a:lnTo>
                <a:lnTo>
                  <a:pt x="10516442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12"/>
          <p:cNvSpPr/>
          <p:nvPr/>
        </p:nvSpPr>
        <p:spPr>
          <a:xfrm>
            <a:off x="11107790" y="1622346"/>
            <a:ext cx="6931723" cy="8664654"/>
          </a:xfrm>
          <a:custGeom>
            <a:rect b="b" l="l" r="r" t="t"/>
            <a:pathLst>
              <a:path extrusionOk="0" h="8664654" w="6931723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137" name="Google Shape;137;p12"/>
          <p:cNvSpPr/>
          <p:nvPr/>
        </p:nvSpPr>
        <p:spPr>
          <a:xfrm>
            <a:off x="10503382" y="4908301"/>
            <a:ext cx="5926393" cy="6343369"/>
          </a:xfrm>
          <a:custGeom>
            <a:rect b="b" l="l" r="r" t="t"/>
            <a:pathLst>
              <a:path extrusionOk="0" h="6343369" w="5926393">
                <a:moveTo>
                  <a:pt x="0" y="0"/>
                </a:moveTo>
                <a:lnTo>
                  <a:pt x="5926393" y="0"/>
                </a:lnTo>
                <a:lnTo>
                  <a:pt x="5926393" y="6343370"/>
                </a:lnTo>
                <a:lnTo>
                  <a:pt x="0" y="63433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2"/>
          <p:cNvSpPr/>
          <p:nvPr/>
        </p:nvSpPr>
        <p:spPr>
          <a:xfrm>
            <a:off x="602632" y="659241"/>
            <a:ext cx="2764057" cy="2615489"/>
          </a:xfrm>
          <a:custGeom>
            <a:rect b="b" l="l" r="r" t="t"/>
            <a:pathLst>
              <a:path extrusionOk="0" h="2615489" w="2764057">
                <a:moveTo>
                  <a:pt x="0" y="0"/>
                </a:moveTo>
                <a:lnTo>
                  <a:pt x="2764057" y="0"/>
                </a:lnTo>
                <a:lnTo>
                  <a:pt x="2764057" y="2615489"/>
                </a:lnTo>
                <a:lnTo>
                  <a:pt x="0" y="2615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2"/>
          <p:cNvSpPr txBox="1"/>
          <p:nvPr/>
        </p:nvSpPr>
        <p:spPr>
          <a:xfrm>
            <a:off x="2187997" y="2679707"/>
            <a:ext cx="8461816" cy="1019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রক্তদানের গুরুত্ব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2"/>
          <p:cNvSpPr txBox="1"/>
          <p:nvPr/>
        </p:nvSpPr>
        <p:spPr>
          <a:xfrm>
            <a:off x="3390802" y="4243941"/>
            <a:ext cx="6056207" cy="4493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36"/>
              <a:buFont typeface="Arial"/>
              <a:buNone/>
            </a:pPr>
            <a:r>
              <a:rPr b="0" i="0" lang="en-US" sz="2336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❤️ কেন রক্তদান জরুরি?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36"/>
              <a:buFont typeface="Arial"/>
              <a:buNone/>
            </a:pPr>
            <a:r>
              <a:rPr b="0" i="0" lang="en-US" sz="2336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✅ প্রতি ২ সেকেন্ডে একজন মানুষের রক্তের প্রয়োজন হয়।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36"/>
              <a:buFont typeface="Arial"/>
              <a:buNone/>
            </a:pPr>
            <a:r>
              <a:rPr b="0" i="0" lang="en-US" sz="2336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✅ দুর্ঘটনা, অস্ত্রোপচার ও প্রসবকালীন জটিলতায় রক্ত জীবন বাঁচায়।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36"/>
              <a:buFont typeface="Arial"/>
              <a:buNone/>
            </a:pPr>
            <a:r>
              <a:rPr b="0" i="0" lang="en-US" sz="2336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✅ থ্যালাসেমিয়া ও ক্যান্সার রোগীদের নিয়মিত রক্ত প্রয়োজন।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36"/>
              <a:buFont typeface="Arial"/>
              <a:buNone/>
            </a:pPr>
            <a:r>
              <a:rPr b="0" i="0" lang="en-US" sz="2336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🩸 কে রক্ত দিতে পারবে?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36"/>
              <a:buFont typeface="Arial"/>
              <a:buNone/>
            </a:pPr>
            <a:r>
              <a:rPr b="0" i="0" lang="en-US" sz="2336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১৮–৬০ বছর বয়সী সুস্থ ব্যক্তি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36"/>
              <a:buFont typeface="Arial"/>
              <a:buNone/>
            </a:pPr>
            <a:r>
              <a:rPr b="0" i="0" lang="en-US" sz="2336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ওজন কমপক্ষে ৪৫ কেজি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36"/>
              <a:buFont typeface="Arial"/>
              <a:buNone/>
            </a:pPr>
            <a:r>
              <a:rPr b="0" i="0" lang="en-US" sz="2336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প্রতি ৩ মাস পরপর রক্ত দেওয়া যায়।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146" name="Google Shape;146;p13"/>
          <p:cNvSpPr/>
          <p:nvPr/>
        </p:nvSpPr>
        <p:spPr>
          <a:xfrm rot="-5400000">
            <a:off x="8428995" y="432249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1" y="0"/>
                </a:lnTo>
                <a:lnTo>
                  <a:pt x="7706841" y="10263349"/>
                </a:lnTo>
                <a:lnTo>
                  <a:pt x="0" y="10263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7" name="Google Shape;147;p13"/>
          <p:cNvSpPr/>
          <p:nvPr/>
        </p:nvSpPr>
        <p:spPr>
          <a:xfrm rot="830202">
            <a:off x="-2615805" y="4743858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3" y="0"/>
                </a:lnTo>
                <a:lnTo>
                  <a:pt x="10516443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13"/>
          <p:cNvSpPr/>
          <p:nvPr/>
        </p:nvSpPr>
        <p:spPr>
          <a:xfrm>
            <a:off x="705257" y="-264471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3" y="0"/>
                </a:lnTo>
                <a:lnTo>
                  <a:pt x="6931723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149" name="Google Shape;149;p13"/>
          <p:cNvSpPr/>
          <p:nvPr/>
        </p:nvSpPr>
        <p:spPr>
          <a:xfrm>
            <a:off x="1743672" y="3890011"/>
            <a:ext cx="4379272" cy="6396989"/>
          </a:xfrm>
          <a:custGeom>
            <a:rect b="b" l="l" r="r" t="t"/>
            <a:pathLst>
              <a:path extrusionOk="0" h="6396989" w="4379272">
                <a:moveTo>
                  <a:pt x="0" y="0"/>
                </a:moveTo>
                <a:lnTo>
                  <a:pt x="4379272" y="0"/>
                </a:lnTo>
                <a:lnTo>
                  <a:pt x="4379272" y="6396989"/>
                </a:lnTo>
                <a:lnTo>
                  <a:pt x="0" y="6396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13"/>
          <p:cNvSpPr/>
          <p:nvPr/>
        </p:nvSpPr>
        <p:spPr>
          <a:xfrm>
            <a:off x="14936788" y="-264471"/>
            <a:ext cx="3601304" cy="3535826"/>
          </a:xfrm>
          <a:custGeom>
            <a:rect b="b" l="l" r="r" t="t"/>
            <a:pathLst>
              <a:path extrusionOk="0" h="3535826" w="3601304">
                <a:moveTo>
                  <a:pt x="0" y="0"/>
                </a:moveTo>
                <a:lnTo>
                  <a:pt x="3601304" y="0"/>
                </a:lnTo>
                <a:lnTo>
                  <a:pt x="3601304" y="3535826"/>
                </a:lnTo>
                <a:lnTo>
                  <a:pt x="0" y="35358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13"/>
          <p:cNvSpPr/>
          <p:nvPr/>
        </p:nvSpPr>
        <p:spPr>
          <a:xfrm>
            <a:off x="14479167" y="8930229"/>
            <a:ext cx="2619802" cy="2713543"/>
          </a:xfrm>
          <a:custGeom>
            <a:rect b="b" l="l" r="r" t="t"/>
            <a:pathLst>
              <a:path extrusionOk="0" h="2713543" w="2619802">
                <a:moveTo>
                  <a:pt x="0" y="0"/>
                </a:moveTo>
                <a:lnTo>
                  <a:pt x="2619802" y="0"/>
                </a:lnTo>
                <a:lnTo>
                  <a:pt x="2619802" y="2713542"/>
                </a:lnTo>
                <a:lnTo>
                  <a:pt x="0" y="2713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13"/>
          <p:cNvSpPr txBox="1"/>
          <p:nvPr/>
        </p:nvSpPr>
        <p:spPr>
          <a:xfrm>
            <a:off x="8275624" y="2584721"/>
            <a:ext cx="8461816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একক কাজ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3"/>
          <p:cNvSpPr txBox="1"/>
          <p:nvPr/>
        </p:nvSpPr>
        <p:spPr>
          <a:xfrm>
            <a:off x="9478428" y="4608773"/>
            <a:ext cx="6056207" cy="35642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নিচের প্রশ্নগুলোর উত্তর নিজে নিজে লেখো: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১. মানুষের রক্তের গ্রুপ কয়টি ও কী কী?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২. 'O' গ্রুপকে সর্বজনীন দাতা বলা হয় কেন?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৩. রক্ত পরিসঞ্চালনের আগে কোন বিষয়টি জানা জরুরি?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৪. AB গ্রুপের বৈশিষ্ট্য কী?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৫. রক্তের গ্রুপ নির্ধারণ করা হয় কীভাবে?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⏰ সময়: ৮ মিনিট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159" name="Google Shape;159;p14"/>
          <p:cNvSpPr/>
          <p:nvPr/>
        </p:nvSpPr>
        <p:spPr>
          <a:xfrm rot="-5400000">
            <a:off x="2473275" y="694933"/>
            <a:ext cx="7351025" cy="9834147"/>
          </a:xfrm>
          <a:custGeom>
            <a:rect b="b" l="l" r="r" t="t"/>
            <a:pathLst>
              <a:path extrusionOk="0" h="9834147" w="7351025">
                <a:moveTo>
                  <a:pt x="0" y="0"/>
                </a:moveTo>
                <a:lnTo>
                  <a:pt x="7351026" y="0"/>
                </a:lnTo>
                <a:lnTo>
                  <a:pt x="7351026" y="9834147"/>
                </a:lnTo>
                <a:lnTo>
                  <a:pt x="0" y="98341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0" name="Google Shape;160;p14"/>
          <p:cNvSpPr/>
          <p:nvPr/>
        </p:nvSpPr>
        <p:spPr>
          <a:xfrm rot="-2999262">
            <a:off x="11054482" y="4548544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2" y="0"/>
                </a:lnTo>
                <a:lnTo>
                  <a:pt x="10516442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14"/>
          <p:cNvSpPr/>
          <p:nvPr/>
        </p:nvSpPr>
        <p:spPr>
          <a:xfrm>
            <a:off x="11019633" y="1622346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162" name="Google Shape;162;p14"/>
          <p:cNvSpPr/>
          <p:nvPr/>
        </p:nvSpPr>
        <p:spPr>
          <a:xfrm>
            <a:off x="10630946" y="3143752"/>
            <a:ext cx="6430608" cy="6109077"/>
          </a:xfrm>
          <a:custGeom>
            <a:rect b="b" l="l" r="r" t="t"/>
            <a:pathLst>
              <a:path extrusionOk="0" h="6109077" w="6430608">
                <a:moveTo>
                  <a:pt x="0" y="0"/>
                </a:moveTo>
                <a:lnTo>
                  <a:pt x="6430607" y="0"/>
                </a:lnTo>
                <a:lnTo>
                  <a:pt x="6430607" y="6109077"/>
                </a:lnTo>
                <a:lnTo>
                  <a:pt x="0" y="61090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14"/>
          <p:cNvSpPr/>
          <p:nvPr/>
        </p:nvSpPr>
        <p:spPr>
          <a:xfrm>
            <a:off x="9041651" y="-752953"/>
            <a:ext cx="5226227" cy="5141301"/>
          </a:xfrm>
          <a:custGeom>
            <a:rect b="b" l="l" r="r" t="t"/>
            <a:pathLst>
              <a:path extrusionOk="0" h="5141301" w="5226227">
                <a:moveTo>
                  <a:pt x="0" y="0"/>
                </a:moveTo>
                <a:lnTo>
                  <a:pt x="5226227" y="0"/>
                </a:lnTo>
                <a:lnTo>
                  <a:pt x="5226227" y="5141301"/>
                </a:lnTo>
                <a:lnTo>
                  <a:pt x="0" y="5141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4"/>
          <p:cNvSpPr/>
          <p:nvPr/>
        </p:nvSpPr>
        <p:spPr>
          <a:xfrm>
            <a:off x="630081" y="9051872"/>
            <a:ext cx="2563185" cy="2592349"/>
          </a:xfrm>
          <a:custGeom>
            <a:rect b="b" l="l" r="r" t="t"/>
            <a:pathLst>
              <a:path extrusionOk="0" h="2592349" w="2563185">
                <a:moveTo>
                  <a:pt x="0" y="0"/>
                </a:moveTo>
                <a:lnTo>
                  <a:pt x="2563185" y="0"/>
                </a:lnTo>
                <a:lnTo>
                  <a:pt x="2563185" y="2592349"/>
                </a:lnTo>
                <a:lnTo>
                  <a:pt x="0" y="259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4"/>
          <p:cNvSpPr txBox="1"/>
          <p:nvPr/>
        </p:nvSpPr>
        <p:spPr>
          <a:xfrm>
            <a:off x="2187997" y="2428104"/>
            <a:ext cx="8461816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দলীয় কাজ 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4"/>
          <p:cNvSpPr txBox="1"/>
          <p:nvPr/>
        </p:nvSpPr>
        <p:spPr>
          <a:xfrm>
            <a:off x="3390802" y="4548741"/>
            <a:ext cx="6056207" cy="3896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Arial"/>
              <a:buNone/>
            </a:pPr>
            <a:r>
              <a:rPr b="0" i="0" lang="en-US" sz="2214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📌 কাজের বিষয়: রক্তের গ্রুপের সামঞ্জস্যতা চার্ট তৈরি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Arial"/>
              <a:buNone/>
            </a:pPr>
            <a:r>
              <a:rPr b="0" i="0" lang="en-US" sz="2214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👥 দলের সদস্য: ৪-৫ জন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Arial"/>
              <a:buNone/>
            </a:pPr>
            <a:r>
              <a:rPr b="0" i="0" lang="en-US" sz="2214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⏱ সময়: ১৫ মিনিট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Arial"/>
              <a:buNone/>
            </a:pPr>
            <a:r>
              <a:rPr b="0" i="0" lang="en-US" sz="2214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✅ নির্দেশনা: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Arial"/>
              <a:buNone/>
            </a:pPr>
            <a:r>
              <a:rPr b="0" i="0" lang="en-US" sz="2214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১. A, B, AB, O রক্তের গ্রুপের দাতা ও গ্রহীতার তালিকা তৈরি করো।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Arial"/>
              <a:buNone/>
            </a:pPr>
            <a:r>
              <a:rPr b="0" i="0" lang="en-US" sz="2214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২. কোন গ্রুপ কাকে রক্ত দিতে পারে — সেটি চার্টে দেখাও।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Arial"/>
              <a:buNone/>
            </a:pPr>
            <a:r>
              <a:rPr b="0" i="0" lang="en-US" sz="2214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৩. Universal Donor ও Universal Recipient চিহ্নিত করো।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Arial"/>
              <a:buNone/>
            </a:pPr>
            <a:r>
              <a:rPr b="0" i="0" lang="en-US" sz="2214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৪. দলের পক্ষ থেকে উপস্থাপন করো।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889" l="0" r="0" t="-38889"/>
            </a:stretch>
          </a:blipFill>
          <a:ln>
            <a:noFill/>
          </a:ln>
        </p:spPr>
      </p:sp>
      <p:sp>
        <p:nvSpPr>
          <p:cNvPr id="172" name="Google Shape;172;p15"/>
          <p:cNvSpPr/>
          <p:nvPr/>
        </p:nvSpPr>
        <p:spPr>
          <a:xfrm rot="-5400000">
            <a:off x="8428995" y="432249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1" y="0"/>
                </a:lnTo>
                <a:lnTo>
                  <a:pt x="7706841" y="10263349"/>
                </a:lnTo>
                <a:lnTo>
                  <a:pt x="0" y="10263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15"/>
          <p:cNvSpPr/>
          <p:nvPr/>
        </p:nvSpPr>
        <p:spPr>
          <a:xfrm rot="830202">
            <a:off x="-2373373" y="1311369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3" y="0"/>
                </a:lnTo>
                <a:lnTo>
                  <a:pt x="10516443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15"/>
          <p:cNvSpPr/>
          <p:nvPr/>
        </p:nvSpPr>
        <p:spPr>
          <a:xfrm>
            <a:off x="705257" y="-264471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3" y="0"/>
                </a:lnTo>
                <a:lnTo>
                  <a:pt x="6931723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175" name="Google Shape;175;p15"/>
          <p:cNvSpPr/>
          <p:nvPr/>
        </p:nvSpPr>
        <p:spPr>
          <a:xfrm>
            <a:off x="1743672" y="3890011"/>
            <a:ext cx="4379272" cy="6396989"/>
          </a:xfrm>
          <a:custGeom>
            <a:rect b="b" l="l" r="r" t="t"/>
            <a:pathLst>
              <a:path extrusionOk="0" h="6396989" w="4379272">
                <a:moveTo>
                  <a:pt x="0" y="0"/>
                </a:moveTo>
                <a:lnTo>
                  <a:pt x="4379272" y="0"/>
                </a:lnTo>
                <a:lnTo>
                  <a:pt x="4379272" y="6396989"/>
                </a:lnTo>
                <a:lnTo>
                  <a:pt x="0" y="6396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15"/>
          <p:cNvSpPr/>
          <p:nvPr/>
        </p:nvSpPr>
        <p:spPr>
          <a:xfrm>
            <a:off x="14479167" y="-2032384"/>
            <a:ext cx="3601304" cy="3535826"/>
          </a:xfrm>
          <a:custGeom>
            <a:rect b="b" l="l" r="r" t="t"/>
            <a:pathLst>
              <a:path extrusionOk="0" h="3535826" w="3601304">
                <a:moveTo>
                  <a:pt x="0" y="0"/>
                </a:moveTo>
                <a:lnTo>
                  <a:pt x="3601305" y="0"/>
                </a:lnTo>
                <a:lnTo>
                  <a:pt x="3601305" y="3535826"/>
                </a:lnTo>
                <a:lnTo>
                  <a:pt x="0" y="35358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15"/>
          <p:cNvSpPr/>
          <p:nvPr/>
        </p:nvSpPr>
        <p:spPr>
          <a:xfrm>
            <a:off x="14479167" y="8930229"/>
            <a:ext cx="2619802" cy="2713543"/>
          </a:xfrm>
          <a:custGeom>
            <a:rect b="b" l="l" r="r" t="t"/>
            <a:pathLst>
              <a:path extrusionOk="0" h="2713543" w="2619802">
                <a:moveTo>
                  <a:pt x="0" y="0"/>
                </a:moveTo>
                <a:lnTo>
                  <a:pt x="2619802" y="0"/>
                </a:lnTo>
                <a:lnTo>
                  <a:pt x="2619802" y="2713542"/>
                </a:lnTo>
                <a:lnTo>
                  <a:pt x="0" y="2713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15"/>
          <p:cNvSpPr txBox="1"/>
          <p:nvPr/>
        </p:nvSpPr>
        <p:spPr>
          <a:xfrm>
            <a:off x="8802163" y="2466800"/>
            <a:ext cx="7513444" cy="1809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মূল্যায়ন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(ASSESSMENT)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5"/>
          <p:cNvSpPr txBox="1"/>
          <p:nvPr/>
        </p:nvSpPr>
        <p:spPr>
          <a:xfrm>
            <a:off x="9478428" y="4533858"/>
            <a:ext cx="6056207" cy="3069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১) রক্তের গ্রুপ কত প্রকার ও কী কী?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২) ABO সিস্টেম কে আবিষ্কার করেন?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৩) Rh ফ্যাক্টর কী এবং এটি কেন গুরুত্বপূর্ণ?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৪) কোন রক্তের গ্রুপকে সার্বজনীন দাতা (Universal Donor) বলা হয়?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889" l="0" r="0" t="-38889"/>
            </a:stretch>
          </a:blipFill>
          <a:ln>
            <a:noFill/>
          </a:ln>
        </p:spPr>
      </p:sp>
      <p:sp>
        <p:nvSpPr>
          <p:cNvPr id="185" name="Google Shape;185;p16"/>
          <p:cNvSpPr/>
          <p:nvPr/>
        </p:nvSpPr>
        <p:spPr>
          <a:xfrm rot="5400000">
            <a:off x="8516637" y="11826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2" y="0"/>
                </a:lnTo>
                <a:lnTo>
                  <a:pt x="7706842" y="10263348"/>
                </a:lnTo>
                <a:lnTo>
                  <a:pt x="0" y="10263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16"/>
          <p:cNvSpPr/>
          <p:nvPr/>
        </p:nvSpPr>
        <p:spPr>
          <a:xfrm rot="8100000">
            <a:off x="-1904607" y="-1446136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3" y="0"/>
                </a:lnTo>
                <a:lnTo>
                  <a:pt x="10516443" y="6787885"/>
                </a:lnTo>
                <a:lnTo>
                  <a:pt x="0" y="6787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16"/>
          <p:cNvSpPr/>
          <p:nvPr/>
        </p:nvSpPr>
        <p:spPr>
          <a:xfrm>
            <a:off x="683217" y="0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188" name="Google Shape;188;p16"/>
          <p:cNvSpPr/>
          <p:nvPr/>
        </p:nvSpPr>
        <p:spPr>
          <a:xfrm>
            <a:off x="1387915" y="4575977"/>
            <a:ext cx="6235071" cy="6035814"/>
          </a:xfrm>
          <a:custGeom>
            <a:rect b="b" l="l" r="r" t="t"/>
            <a:pathLst>
              <a:path extrusionOk="0" h="6035814" w="6235071">
                <a:moveTo>
                  <a:pt x="0" y="0"/>
                </a:moveTo>
                <a:lnTo>
                  <a:pt x="6235070" y="0"/>
                </a:lnTo>
                <a:lnTo>
                  <a:pt x="6235070" y="6035814"/>
                </a:lnTo>
                <a:lnTo>
                  <a:pt x="0" y="60358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16"/>
          <p:cNvSpPr/>
          <p:nvPr/>
        </p:nvSpPr>
        <p:spPr>
          <a:xfrm>
            <a:off x="5447219" y="2003526"/>
            <a:ext cx="2622416" cy="3232562"/>
          </a:xfrm>
          <a:custGeom>
            <a:rect b="b" l="l" r="r" t="t"/>
            <a:pathLst>
              <a:path extrusionOk="0" h="3232562" w="2622416">
                <a:moveTo>
                  <a:pt x="0" y="0"/>
                </a:moveTo>
                <a:lnTo>
                  <a:pt x="2622415" y="0"/>
                </a:lnTo>
                <a:lnTo>
                  <a:pt x="2622415" y="3232562"/>
                </a:lnTo>
                <a:lnTo>
                  <a:pt x="0" y="32325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16"/>
          <p:cNvSpPr/>
          <p:nvPr/>
        </p:nvSpPr>
        <p:spPr>
          <a:xfrm>
            <a:off x="14498919" y="8553182"/>
            <a:ext cx="3146563" cy="3036433"/>
          </a:xfrm>
          <a:custGeom>
            <a:rect b="b" l="l" r="r" t="t"/>
            <a:pathLst>
              <a:path extrusionOk="0" h="3036433" w="3146563">
                <a:moveTo>
                  <a:pt x="0" y="0"/>
                </a:moveTo>
                <a:lnTo>
                  <a:pt x="3146563" y="0"/>
                </a:lnTo>
                <a:lnTo>
                  <a:pt x="3146563" y="3036433"/>
                </a:lnTo>
                <a:lnTo>
                  <a:pt x="0" y="30364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16"/>
          <p:cNvSpPr txBox="1"/>
          <p:nvPr/>
        </p:nvSpPr>
        <p:spPr>
          <a:xfrm>
            <a:off x="8173272" y="1995431"/>
            <a:ext cx="8461816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বাড়ির কাজ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6"/>
          <p:cNvSpPr txBox="1"/>
          <p:nvPr/>
        </p:nvSpPr>
        <p:spPr>
          <a:xfrm>
            <a:off x="9341954" y="3643323"/>
            <a:ext cx="6056207" cy="40983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পরিবারের সদস্যদের রক্তের গ্রুপ জেনে নিচের মতো একটি টেবিল তৈরি করে আনো: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সদস্যের নাম | সম্পর্ক | রক্তের গ্রুপ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১. ________________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২. ________________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৩. ________________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📌 পরের ক্লাসে জমা দিতে হবে।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198" name="Google Shape;198;p17"/>
          <p:cNvSpPr/>
          <p:nvPr/>
        </p:nvSpPr>
        <p:spPr>
          <a:xfrm rot="-5400000">
            <a:off x="2561930" y="644341"/>
            <a:ext cx="7124164" cy="9946477"/>
          </a:xfrm>
          <a:custGeom>
            <a:rect b="b" l="l" r="r" t="t"/>
            <a:pathLst>
              <a:path extrusionOk="0" h="9946477" w="7124164">
                <a:moveTo>
                  <a:pt x="0" y="0"/>
                </a:moveTo>
                <a:lnTo>
                  <a:pt x="7124165" y="0"/>
                </a:lnTo>
                <a:lnTo>
                  <a:pt x="7124165" y="9946477"/>
                </a:lnTo>
                <a:lnTo>
                  <a:pt x="0" y="9946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17"/>
          <p:cNvSpPr/>
          <p:nvPr/>
        </p:nvSpPr>
        <p:spPr>
          <a:xfrm rot="-2999262">
            <a:off x="9192429" y="6362451"/>
            <a:ext cx="9062678" cy="6241920"/>
          </a:xfrm>
          <a:custGeom>
            <a:rect b="b" l="l" r="r" t="t"/>
            <a:pathLst>
              <a:path extrusionOk="0" h="6241920" w="9062678">
                <a:moveTo>
                  <a:pt x="0" y="0"/>
                </a:moveTo>
                <a:lnTo>
                  <a:pt x="9062679" y="0"/>
                </a:lnTo>
                <a:lnTo>
                  <a:pt x="9062679" y="6241920"/>
                </a:lnTo>
                <a:lnTo>
                  <a:pt x="0" y="6241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17"/>
          <p:cNvSpPr/>
          <p:nvPr/>
        </p:nvSpPr>
        <p:spPr>
          <a:xfrm>
            <a:off x="11684812" y="1938625"/>
            <a:ext cx="5796979" cy="7995834"/>
          </a:xfrm>
          <a:custGeom>
            <a:rect b="b" l="l" r="r" t="t"/>
            <a:pathLst>
              <a:path extrusionOk="0" h="7995834" w="5796979">
                <a:moveTo>
                  <a:pt x="0" y="0"/>
                </a:moveTo>
                <a:lnTo>
                  <a:pt x="5796979" y="0"/>
                </a:lnTo>
                <a:lnTo>
                  <a:pt x="5796979" y="7995833"/>
                </a:lnTo>
                <a:lnTo>
                  <a:pt x="0" y="79958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17"/>
          <p:cNvSpPr/>
          <p:nvPr/>
        </p:nvSpPr>
        <p:spPr>
          <a:xfrm>
            <a:off x="10737301" y="3237061"/>
            <a:ext cx="6437452" cy="6212142"/>
          </a:xfrm>
          <a:custGeom>
            <a:rect b="b" l="l" r="r" t="t"/>
            <a:pathLst>
              <a:path extrusionOk="0" h="6212142" w="6437452">
                <a:moveTo>
                  <a:pt x="0" y="0"/>
                </a:moveTo>
                <a:lnTo>
                  <a:pt x="6437453" y="0"/>
                </a:lnTo>
                <a:lnTo>
                  <a:pt x="6437453" y="6212142"/>
                </a:lnTo>
                <a:lnTo>
                  <a:pt x="0" y="62121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17"/>
          <p:cNvSpPr/>
          <p:nvPr/>
        </p:nvSpPr>
        <p:spPr>
          <a:xfrm>
            <a:off x="9767787" y="243258"/>
            <a:ext cx="3342114" cy="3312871"/>
          </a:xfrm>
          <a:custGeom>
            <a:rect b="b" l="l" r="r" t="t"/>
            <a:pathLst>
              <a:path extrusionOk="0" h="3312871" w="3342114">
                <a:moveTo>
                  <a:pt x="0" y="0"/>
                </a:moveTo>
                <a:lnTo>
                  <a:pt x="3342115" y="0"/>
                </a:lnTo>
                <a:lnTo>
                  <a:pt x="3342115" y="3312871"/>
                </a:lnTo>
                <a:lnTo>
                  <a:pt x="0" y="3312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17"/>
          <p:cNvSpPr/>
          <p:nvPr/>
        </p:nvSpPr>
        <p:spPr>
          <a:xfrm>
            <a:off x="777596" y="8929986"/>
            <a:ext cx="2233997" cy="2783797"/>
          </a:xfrm>
          <a:custGeom>
            <a:rect b="b" l="l" r="r" t="t"/>
            <a:pathLst>
              <a:path extrusionOk="0" h="2783797" w="2233997">
                <a:moveTo>
                  <a:pt x="0" y="0"/>
                </a:moveTo>
                <a:lnTo>
                  <a:pt x="2233997" y="0"/>
                </a:lnTo>
                <a:lnTo>
                  <a:pt x="2233997" y="2783797"/>
                </a:lnTo>
                <a:lnTo>
                  <a:pt x="0" y="27837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4" name="Google Shape;204;p17"/>
          <p:cNvSpPr txBox="1"/>
          <p:nvPr/>
        </p:nvSpPr>
        <p:spPr>
          <a:xfrm>
            <a:off x="2187997" y="2138142"/>
            <a:ext cx="8461816" cy="2076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রক্তের গ্রুপ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ভিজ্যুয়াল উপস্থাপনা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7"/>
          <p:cNvSpPr txBox="1"/>
          <p:nvPr/>
        </p:nvSpPr>
        <p:spPr>
          <a:xfrm>
            <a:off x="3390802" y="4546397"/>
            <a:ext cx="6056207" cy="3583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রক্তের চার ধরনের গ্রুপ রয়েছে: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গ্রুপ A — A অ্যান্টিজেন আছে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গ্রুপ B — B অ্যান্টিজেন আছে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গ্রুপ AB — উভয় অ্যান্টিজেন আছে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গ্রুপ O — কোনো অ্যান্টিজেন নেই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ABO সিস্টেম ও Rh ফ্যাক্টর মিলিয়ে মোট ৮টি রক্তের গ্রুপ নির্ধারণ করা হয়।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211" name="Google Shape;211;p18"/>
          <p:cNvSpPr/>
          <p:nvPr/>
        </p:nvSpPr>
        <p:spPr>
          <a:xfrm rot="5400000">
            <a:off x="8737906" y="250231"/>
            <a:ext cx="7116521" cy="9698836"/>
          </a:xfrm>
          <a:custGeom>
            <a:rect b="b" l="l" r="r" t="t"/>
            <a:pathLst>
              <a:path extrusionOk="0" h="9698836" w="7116521">
                <a:moveTo>
                  <a:pt x="0" y="0"/>
                </a:moveTo>
                <a:lnTo>
                  <a:pt x="7116520" y="0"/>
                </a:lnTo>
                <a:lnTo>
                  <a:pt x="7116520" y="9698836"/>
                </a:lnTo>
                <a:lnTo>
                  <a:pt x="0" y="96988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8"/>
          <p:cNvSpPr/>
          <p:nvPr/>
        </p:nvSpPr>
        <p:spPr>
          <a:xfrm rot="8100000">
            <a:off x="729440" y="-2761604"/>
            <a:ext cx="11440742" cy="7736802"/>
          </a:xfrm>
          <a:custGeom>
            <a:rect b="b" l="l" r="r" t="t"/>
            <a:pathLst>
              <a:path extrusionOk="0" h="7736802" w="11440742">
                <a:moveTo>
                  <a:pt x="0" y="0"/>
                </a:moveTo>
                <a:lnTo>
                  <a:pt x="11440743" y="0"/>
                </a:lnTo>
                <a:lnTo>
                  <a:pt x="11440743" y="7736802"/>
                </a:lnTo>
                <a:lnTo>
                  <a:pt x="0" y="77368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18"/>
          <p:cNvSpPr/>
          <p:nvPr/>
        </p:nvSpPr>
        <p:spPr>
          <a:xfrm>
            <a:off x="683217" y="0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214" name="Google Shape;214;p18"/>
          <p:cNvSpPr/>
          <p:nvPr/>
        </p:nvSpPr>
        <p:spPr>
          <a:xfrm>
            <a:off x="927807" y="5301626"/>
            <a:ext cx="6793966" cy="4467033"/>
          </a:xfrm>
          <a:custGeom>
            <a:rect b="b" l="l" r="r" t="t"/>
            <a:pathLst>
              <a:path extrusionOk="0" h="4467033" w="6793966">
                <a:moveTo>
                  <a:pt x="0" y="0"/>
                </a:moveTo>
                <a:lnTo>
                  <a:pt x="6793966" y="0"/>
                </a:lnTo>
                <a:lnTo>
                  <a:pt x="6793966" y="4467033"/>
                </a:lnTo>
                <a:lnTo>
                  <a:pt x="0" y="446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18"/>
          <p:cNvSpPr/>
          <p:nvPr/>
        </p:nvSpPr>
        <p:spPr>
          <a:xfrm>
            <a:off x="5593050" y="2204962"/>
            <a:ext cx="2539730" cy="2575138"/>
          </a:xfrm>
          <a:custGeom>
            <a:rect b="b" l="l" r="r" t="t"/>
            <a:pathLst>
              <a:path extrusionOk="0" h="2575138" w="2539730">
                <a:moveTo>
                  <a:pt x="0" y="0"/>
                </a:moveTo>
                <a:lnTo>
                  <a:pt x="2539729" y="0"/>
                </a:lnTo>
                <a:lnTo>
                  <a:pt x="2539729" y="2575138"/>
                </a:lnTo>
                <a:lnTo>
                  <a:pt x="0" y="25751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p18"/>
          <p:cNvSpPr/>
          <p:nvPr/>
        </p:nvSpPr>
        <p:spPr>
          <a:xfrm>
            <a:off x="14510896" y="8547646"/>
            <a:ext cx="3076970" cy="3046201"/>
          </a:xfrm>
          <a:custGeom>
            <a:rect b="b" l="l" r="r" t="t"/>
            <a:pathLst>
              <a:path extrusionOk="0" h="3046201" w="3076970">
                <a:moveTo>
                  <a:pt x="0" y="0"/>
                </a:moveTo>
                <a:lnTo>
                  <a:pt x="3076970" y="0"/>
                </a:lnTo>
                <a:lnTo>
                  <a:pt x="3076970" y="3046201"/>
                </a:lnTo>
                <a:lnTo>
                  <a:pt x="0" y="3046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18"/>
          <p:cNvSpPr txBox="1"/>
          <p:nvPr/>
        </p:nvSpPr>
        <p:spPr>
          <a:xfrm>
            <a:off x="8423381" y="1523294"/>
            <a:ext cx="7893353" cy="1038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 কণিকার অ্যানিমেশন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8"/>
          <p:cNvSpPr txBox="1"/>
          <p:nvPr/>
        </p:nvSpPr>
        <p:spPr>
          <a:xfrm>
            <a:off x="9376076" y="3814824"/>
            <a:ext cx="6056207" cy="44427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7"/>
              <a:buFont typeface="Arial"/>
              <a:buNone/>
            </a:pPr>
            <a:r>
              <a:rPr b="0" i="0" lang="en-US" sz="283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🔴 লোহিত রক্তকণিকা (RBC): অক্সিজেন বহন করে, দ্বি-অবতল চাকতির আকৃতির।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7"/>
              <a:buFont typeface="Arial"/>
              <a:buNone/>
            </a:pPr>
            <a:r>
              <a:rPr b="0" i="0" lang="en-US" sz="283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⚪ শ্বেত রক্তকণিকা (WBC): রোগ প্রতিরোধ করে, অনিয়মিত আকৃতির।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7"/>
              <a:buFont typeface="Arial"/>
              <a:buNone/>
            </a:pPr>
            <a:r>
              <a:rPr b="0" i="0" lang="en-US" sz="283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🟡 অণুচক্রিকা (Platelet): রক্ত জমাট বাঁধতে সাহায্য করে।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7"/>
              <a:buFont typeface="Arial"/>
              <a:buNone/>
            </a:pPr>
            <a:r>
              <a:rPr b="0" i="0" lang="en-US" sz="283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রক্তকণিকাগুলো রক্তনালীতে প্রবাহিত হয়ে সারা শরীরে কাজ করে।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224" name="Google Shape;224;p19"/>
          <p:cNvSpPr/>
          <p:nvPr/>
        </p:nvSpPr>
        <p:spPr>
          <a:xfrm rot="-5400000">
            <a:off x="8666831" y="635789"/>
            <a:ext cx="7181925" cy="9923212"/>
          </a:xfrm>
          <a:custGeom>
            <a:rect b="b" l="l" r="r" t="t"/>
            <a:pathLst>
              <a:path extrusionOk="0" h="9923212" w="7181925">
                <a:moveTo>
                  <a:pt x="0" y="0"/>
                </a:moveTo>
                <a:lnTo>
                  <a:pt x="7181924" y="0"/>
                </a:lnTo>
                <a:lnTo>
                  <a:pt x="7181924" y="9923212"/>
                </a:lnTo>
                <a:lnTo>
                  <a:pt x="0" y="9923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19"/>
          <p:cNvSpPr/>
          <p:nvPr/>
        </p:nvSpPr>
        <p:spPr>
          <a:xfrm rot="830202">
            <a:off x="-2317713" y="3899781"/>
            <a:ext cx="9950906" cy="8519517"/>
          </a:xfrm>
          <a:custGeom>
            <a:rect b="b" l="l" r="r" t="t"/>
            <a:pathLst>
              <a:path extrusionOk="0" h="8519517" w="9950906">
                <a:moveTo>
                  <a:pt x="0" y="0"/>
                </a:moveTo>
                <a:lnTo>
                  <a:pt x="9950906" y="0"/>
                </a:lnTo>
                <a:lnTo>
                  <a:pt x="9950906" y="8519517"/>
                </a:lnTo>
                <a:lnTo>
                  <a:pt x="0" y="8519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19"/>
          <p:cNvSpPr/>
          <p:nvPr/>
        </p:nvSpPr>
        <p:spPr>
          <a:xfrm>
            <a:off x="1177964" y="240641"/>
            <a:ext cx="6171762" cy="7666785"/>
          </a:xfrm>
          <a:custGeom>
            <a:rect b="b" l="l" r="r" t="t"/>
            <a:pathLst>
              <a:path extrusionOk="0" h="7666785" w="6171762">
                <a:moveTo>
                  <a:pt x="0" y="0"/>
                </a:moveTo>
                <a:lnTo>
                  <a:pt x="6171762" y="0"/>
                </a:lnTo>
                <a:lnTo>
                  <a:pt x="6171762" y="7666785"/>
                </a:lnTo>
                <a:lnTo>
                  <a:pt x="0" y="76667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7" name="Google Shape;227;p19"/>
          <p:cNvSpPr/>
          <p:nvPr/>
        </p:nvSpPr>
        <p:spPr>
          <a:xfrm>
            <a:off x="1800187" y="3947620"/>
            <a:ext cx="4380747" cy="6688164"/>
          </a:xfrm>
          <a:custGeom>
            <a:rect b="b" l="l" r="r" t="t"/>
            <a:pathLst>
              <a:path extrusionOk="0" h="6688164" w="4380747">
                <a:moveTo>
                  <a:pt x="0" y="0"/>
                </a:moveTo>
                <a:lnTo>
                  <a:pt x="4380748" y="0"/>
                </a:lnTo>
                <a:lnTo>
                  <a:pt x="4380748" y="6688164"/>
                </a:lnTo>
                <a:lnTo>
                  <a:pt x="0" y="66881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19"/>
          <p:cNvSpPr/>
          <p:nvPr/>
        </p:nvSpPr>
        <p:spPr>
          <a:xfrm>
            <a:off x="15065937" y="-221860"/>
            <a:ext cx="3302476" cy="3352768"/>
          </a:xfrm>
          <a:custGeom>
            <a:rect b="b" l="l" r="r" t="t"/>
            <a:pathLst>
              <a:path extrusionOk="0" h="3352768" w="3302476">
                <a:moveTo>
                  <a:pt x="0" y="0"/>
                </a:moveTo>
                <a:lnTo>
                  <a:pt x="3302476" y="0"/>
                </a:lnTo>
                <a:lnTo>
                  <a:pt x="3302476" y="3352768"/>
                </a:lnTo>
                <a:lnTo>
                  <a:pt x="0" y="33527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19"/>
          <p:cNvSpPr/>
          <p:nvPr/>
        </p:nvSpPr>
        <p:spPr>
          <a:xfrm>
            <a:off x="14373168" y="9254794"/>
            <a:ext cx="2814314" cy="2440472"/>
          </a:xfrm>
          <a:custGeom>
            <a:rect b="b" l="l" r="r" t="t"/>
            <a:pathLst>
              <a:path extrusionOk="0" h="2440472" w="2814314">
                <a:moveTo>
                  <a:pt x="0" y="0"/>
                </a:moveTo>
                <a:lnTo>
                  <a:pt x="2814313" y="0"/>
                </a:lnTo>
                <a:lnTo>
                  <a:pt x="2814313" y="2440472"/>
                </a:lnTo>
                <a:lnTo>
                  <a:pt x="0" y="24404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19"/>
          <p:cNvSpPr txBox="1"/>
          <p:nvPr/>
        </p:nvSpPr>
        <p:spPr>
          <a:xfrm>
            <a:off x="8275624" y="2584721"/>
            <a:ext cx="8461816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রক্তদান প্রক্রিয়া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9"/>
          <p:cNvSpPr txBox="1"/>
          <p:nvPr/>
        </p:nvSpPr>
        <p:spPr>
          <a:xfrm>
            <a:off x="9478428" y="4608773"/>
            <a:ext cx="6056207" cy="35642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ধাপ ১: রক্তদাতার স্বাস্থ্য পরীক্ষা করা হয়।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ধাপ ২: রক্তের গ্রুপ নির্ধারণ করা হয়।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ধাপ ৩: জীবাণুমুক্ত সুই দিয়ে রক্ত সংগ্রহ করা হয়।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ধাপ ৪: রক্ত ব্যাগে সংরক্ষণ করা হয়।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ধাপ ৫: রক্ত পরীক্ষা করে নিরাপদ নিশ্চিত করা হয়।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48"/>
              <a:buFont typeface="Arial"/>
              <a:buNone/>
            </a:pPr>
            <a:r>
              <a:rPr b="0" i="0" lang="en-US" sz="2548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ধাপ ৬: প্রয়োজনীয় রোগীকে রক্ত দেওয়া হয়।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237" name="Google Shape;237;p20"/>
          <p:cNvSpPr/>
          <p:nvPr/>
        </p:nvSpPr>
        <p:spPr>
          <a:xfrm>
            <a:off x="-265690" y="975921"/>
            <a:ext cx="14044569" cy="8426741"/>
          </a:xfrm>
          <a:custGeom>
            <a:rect b="b" l="l" r="r" t="t"/>
            <a:pathLst>
              <a:path extrusionOk="0" h="8426741" w="14044569">
                <a:moveTo>
                  <a:pt x="0" y="0"/>
                </a:moveTo>
                <a:lnTo>
                  <a:pt x="14044569" y="0"/>
                </a:lnTo>
                <a:lnTo>
                  <a:pt x="14044569" y="8426741"/>
                </a:lnTo>
                <a:lnTo>
                  <a:pt x="0" y="84267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p20"/>
          <p:cNvSpPr/>
          <p:nvPr/>
        </p:nvSpPr>
        <p:spPr>
          <a:xfrm>
            <a:off x="839394" y="842921"/>
            <a:ext cx="2713194" cy="2696237"/>
          </a:xfrm>
          <a:custGeom>
            <a:rect b="b" l="l" r="r" t="t"/>
            <a:pathLst>
              <a:path extrusionOk="0" h="2696237" w="2713194">
                <a:moveTo>
                  <a:pt x="0" y="0"/>
                </a:moveTo>
                <a:lnTo>
                  <a:pt x="2713194" y="0"/>
                </a:lnTo>
                <a:lnTo>
                  <a:pt x="2713194" y="2696236"/>
                </a:lnTo>
                <a:lnTo>
                  <a:pt x="0" y="2696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9" name="Google Shape;239;p20"/>
          <p:cNvSpPr/>
          <p:nvPr/>
        </p:nvSpPr>
        <p:spPr>
          <a:xfrm>
            <a:off x="5636516" y="8318703"/>
            <a:ext cx="3381575" cy="3297036"/>
          </a:xfrm>
          <a:custGeom>
            <a:rect b="b" l="l" r="r" t="t"/>
            <a:pathLst>
              <a:path extrusionOk="0" h="3297036" w="3381575">
                <a:moveTo>
                  <a:pt x="0" y="0"/>
                </a:moveTo>
                <a:lnTo>
                  <a:pt x="3381576" y="0"/>
                </a:lnTo>
                <a:lnTo>
                  <a:pt x="3381576" y="3297036"/>
                </a:lnTo>
                <a:lnTo>
                  <a:pt x="0" y="32970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0" name="Google Shape;240;p20"/>
          <p:cNvSpPr/>
          <p:nvPr/>
        </p:nvSpPr>
        <p:spPr>
          <a:xfrm>
            <a:off x="1017538" y="5648791"/>
            <a:ext cx="3197267" cy="6556528"/>
          </a:xfrm>
          <a:custGeom>
            <a:rect b="b" l="l" r="r" t="t"/>
            <a:pathLst>
              <a:path extrusionOk="0" h="6556528" w="3197267">
                <a:moveTo>
                  <a:pt x="0" y="0"/>
                </a:moveTo>
                <a:lnTo>
                  <a:pt x="3197267" y="0"/>
                </a:lnTo>
                <a:lnTo>
                  <a:pt x="3197267" y="6556529"/>
                </a:lnTo>
                <a:lnTo>
                  <a:pt x="0" y="65565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1" name="Google Shape;241;p20"/>
          <p:cNvSpPr/>
          <p:nvPr/>
        </p:nvSpPr>
        <p:spPr>
          <a:xfrm>
            <a:off x="8285024" y="369062"/>
            <a:ext cx="3063962" cy="4315440"/>
          </a:xfrm>
          <a:custGeom>
            <a:rect b="b" l="l" r="r" t="t"/>
            <a:pathLst>
              <a:path extrusionOk="0" h="4315440" w="3063962">
                <a:moveTo>
                  <a:pt x="0" y="0"/>
                </a:moveTo>
                <a:lnTo>
                  <a:pt x="3063963" y="0"/>
                </a:lnTo>
                <a:lnTo>
                  <a:pt x="3063963" y="4315440"/>
                </a:lnTo>
                <a:lnTo>
                  <a:pt x="0" y="4315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20"/>
          <p:cNvSpPr txBox="1"/>
          <p:nvPr/>
        </p:nvSpPr>
        <p:spPr>
          <a:xfrm>
            <a:off x="1899869" y="4761740"/>
            <a:ext cx="8461816" cy="1828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0"/>
              <a:buFont typeface="Arial"/>
              <a:buNone/>
            </a:pPr>
            <a:r>
              <a:rPr b="0" i="0" lang="en-US" sz="525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ধন্যবাদ সবাইকে!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0"/>
              <a:buFont typeface="Arial"/>
              <a:buNone/>
            </a:pPr>
            <a:r>
              <a:rPr b="0" i="0" lang="en-US" sz="525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শুভকামনা রইল 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0"/>
          <p:cNvSpPr/>
          <p:nvPr/>
        </p:nvSpPr>
        <p:spPr>
          <a:xfrm>
            <a:off x="11356276" y="132236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244" name="Google Shape;244;p20"/>
          <p:cNvSpPr/>
          <p:nvPr/>
        </p:nvSpPr>
        <p:spPr>
          <a:xfrm>
            <a:off x="11545547" y="3071102"/>
            <a:ext cx="6895434" cy="8006309"/>
          </a:xfrm>
          <a:custGeom>
            <a:rect b="b" l="l" r="r" t="t"/>
            <a:pathLst>
              <a:path extrusionOk="0" h="8006309" w="6895434">
                <a:moveTo>
                  <a:pt x="0" y="0"/>
                </a:moveTo>
                <a:lnTo>
                  <a:pt x="6895434" y="0"/>
                </a:lnTo>
                <a:lnTo>
                  <a:pt x="6895434" y="8006309"/>
                </a:lnTo>
                <a:lnTo>
                  <a:pt x="0" y="8006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889" l="0" r="0" t="-38889"/>
            </a:stretch>
          </a:blipFill>
          <a:ln>
            <a:noFill/>
          </a:ln>
        </p:spPr>
      </p:sp>
      <p:sp>
        <p:nvSpPr>
          <p:cNvPr id="33" name="Google Shape;33;p4"/>
          <p:cNvSpPr/>
          <p:nvPr/>
        </p:nvSpPr>
        <p:spPr>
          <a:xfrm rot="5400000">
            <a:off x="2565484" y="344092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2" y="0"/>
                </a:lnTo>
                <a:lnTo>
                  <a:pt x="7706842" y="10263348"/>
                </a:lnTo>
                <a:lnTo>
                  <a:pt x="0" y="10263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" name="Google Shape;34;p4"/>
          <p:cNvSpPr/>
          <p:nvPr/>
        </p:nvSpPr>
        <p:spPr>
          <a:xfrm rot="-5400000">
            <a:off x="11424687" y="181730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3" y="0"/>
                </a:lnTo>
                <a:lnTo>
                  <a:pt x="10516443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" name="Google Shape;35;p4"/>
          <p:cNvSpPr/>
          <p:nvPr/>
        </p:nvSpPr>
        <p:spPr>
          <a:xfrm>
            <a:off x="11107790" y="1622346"/>
            <a:ext cx="6931723" cy="8664654"/>
          </a:xfrm>
          <a:custGeom>
            <a:rect b="b" l="l" r="r" t="t"/>
            <a:pathLst>
              <a:path extrusionOk="0" h="8664654" w="6931723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500" r="-12500" t="0"/>
            </a:stretch>
          </a:blipFill>
          <a:ln>
            <a:noFill/>
          </a:ln>
        </p:spPr>
      </p:sp>
      <p:sp>
        <p:nvSpPr>
          <p:cNvPr id="36" name="Google Shape;36;p4"/>
          <p:cNvSpPr/>
          <p:nvPr/>
        </p:nvSpPr>
        <p:spPr>
          <a:xfrm>
            <a:off x="10132479" y="5144774"/>
            <a:ext cx="6672301" cy="5863285"/>
          </a:xfrm>
          <a:custGeom>
            <a:rect b="b" l="l" r="r" t="t"/>
            <a:pathLst>
              <a:path extrusionOk="0" h="5863285" w="6672301">
                <a:moveTo>
                  <a:pt x="0" y="0"/>
                </a:moveTo>
                <a:lnTo>
                  <a:pt x="6672301" y="0"/>
                </a:lnTo>
                <a:lnTo>
                  <a:pt x="6672301" y="5863285"/>
                </a:lnTo>
                <a:lnTo>
                  <a:pt x="0" y="5863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" name="Google Shape;37;p4"/>
          <p:cNvSpPr/>
          <p:nvPr/>
        </p:nvSpPr>
        <p:spPr>
          <a:xfrm>
            <a:off x="638508" y="397810"/>
            <a:ext cx="2619802" cy="2713543"/>
          </a:xfrm>
          <a:custGeom>
            <a:rect b="b" l="l" r="r" t="t"/>
            <a:pathLst>
              <a:path extrusionOk="0" h="2713543" w="2619802">
                <a:moveTo>
                  <a:pt x="0" y="0"/>
                </a:moveTo>
                <a:lnTo>
                  <a:pt x="2619802" y="0"/>
                </a:lnTo>
                <a:lnTo>
                  <a:pt x="2619802" y="2713543"/>
                </a:lnTo>
                <a:lnTo>
                  <a:pt x="0" y="2713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" name="Google Shape;38;p4"/>
          <p:cNvSpPr txBox="1"/>
          <p:nvPr/>
        </p:nvSpPr>
        <p:spPr>
          <a:xfrm>
            <a:off x="2187997" y="2679707"/>
            <a:ext cx="8461800" cy="10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শিক্ষক পরিচিতি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 txBox="1"/>
          <p:nvPr/>
        </p:nvSpPr>
        <p:spPr>
          <a:xfrm>
            <a:off x="1287225" y="3699000"/>
            <a:ext cx="15517500" cy="60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আব্দুস সামাদ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সহকারী শিক্ষক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ভাটেরা উচ্চ বিদ্যালয়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abdussamad5492@gmail.com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ভাটেরা, কুলাউড়া, মৌলভীবাজার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তারিখ: ২</a:t>
            </a:r>
            <a:r>
              <a:rPr b="0" i="0" lang="en-US" sz="2123" u="none" cap="none" strike="noStrike">
                <a:solidFill>
                  <a:srgbClr val="0453F1"/>
                </a:solidFill>
                <a:latin typeface="Calibri"/>
                <a:ea typeface="Calibri"/>
                <a:cs typeface="Calibri"/>
                <a:sym typeface="Calibri"/>
              </a:rPr>
              <a:t>৪।০৮।২০২৬</a:t>
            </a:r>
            <a:endParaRPr b="0" i="0" sz="2123" u="none" cap="none" strike="noStrike">
              <a:solidFill>
                <a:srgbClr val="0453F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3"/>
              <a:buFont typeface="Calibri"/>
              <a:buNone/>
            </a:pPr>
            <a:r>
              <a:t/>
            </a:r>
            <a:endParaRPr b="0" i="0" sz="2123" u="none" cap="none" strike="noStrike">
              <a:solidFill>
                <a:srgbClr val="0453F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3"/>
              <a:buFont typeface="Calibri"/>
              <a:buNone/>
            </a:pPr>
            <a:r>
              <a:t/>
            </a:r>
            <a:endParaRPr b="0" i="0" sz="2123" u="none" cap="none" strike="noStrike">
              <a:solidFill>
                <a:srgbClr val="0453F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📚 পাঠ পরিচিতি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বিষয়: জীববিজ্ঞান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শ্রেণি: ৯ম (খ)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অধ্যায়: ০৬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453F1"/>
              </a:buClr>
              <a:buSzPts val="2123"/>
              <a:buFont typeface="Arial"/>
              <a:buNone/>
            </a:pPr>
            <a:r>
              <a:rPr b="0" i="0" lang="en-US" sz="2123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সময়: ৪০ মিনিট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45" name="Google Shape;45;p5"/>
          <p:cNvSpPr/>
          <p:nvPr/>
        </p:nvSpPr>
        <p:spPr>
          <a:xfrm rot="-5400000">
            <a:off x="8428995" y="432249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1" y="0"/>
                </a:lnTo>
                <a:lnTo>
                  <a:pt x="7706841" y="10263349"/>
                </a:lnTo>
                <a:lnTo>
                  <a:pt x="0" y="10263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" name="Google Shape;46;p5"/>
          <p:cNvSpPr/>
          <p:nvPr/>
        </p:nvSpPr>
        <p:spPr>
          <a:xfrm rot="830202">
            <a:off x="-2615805" y="4743858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3" y="0"/>
                </a:lnTo>
                <a:lnTo>
                  <a:pt x="10516443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" name="Google Shape;47;p5"/>
          <p:cNvSpPr/>
          <p:nvPr/>
        </p:nvSpPr>
        <p:spPr>
          <a:xfrm>
            <a:off x="705257" y="-264471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3" y="0"/>
                </a:lnTo>
                <a:lnTo>
                  <a:pt x="6931723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48" name="Google Shape;48;p5"/>
          <p:cNvSpPr/>
          <p:nvPr/>
        </p:nvSpPr>
        <p:spPr>
          <a:xfrm>
            <a:off x="1792702" y="4443671"/>
            <a:ext cx="4044218" cy="5636540"/>
          </a:xfrm>
          <a:custGeom>
            <a:rect b="b" l="l" r="r" t="t"/>
            <a:pathLst>
              <a:path extrusionOk="0" h="5636540" w="4044218">
                <a:moveTo>
                  <a:pt x="0" y="0"/>
                </a:moveTo>
                <a:lnTo>
                  <a:pt x="4044217" y="0"/>
                </a:lnTo>
                <a:lnTo>
                  <a:pt x="4044217" y="5636540"/>
                </a:lnTo>
                <a:lnTo>
                  <a:pt x="0" y="56365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" name="Google Shape;49;p5"/>
          <p:cNvSpPr/>
          <p:nvPr/>
        </p:nvSpPr>
        <p:spPr>
          <a:xfrm>
            <a:off x="14936788" y="-264471"/>
            <a:ext cx="3601304" cy="3535826"/>
          </a:xfrm>
          <a:custGeom>
            <a:rect b="b" l="l" r="r" t="t"/>
            <a:pathLst>
              <a:path extrusionOk="0" h="3535826" w="3601304">
                <a:moveTo>
                  <a:pt x="0" y="0"/>
                </a:moveTo>
                <a:lnTo>
                  <a:pt x="3601304" y="0"/>
                </a:lnTo>
                <a:lnTo>
                  <a:pt x="3601304" y="3535826"/>
                </a:lnTo>
                <a:lnTo>
                  <a:pt x="0" y="35358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" name="Google Shape;50;p5"/>
          <p:cNvSpPr/>
          <p:nvPr/>
        </p:nvSpPr>
        <p:spPr>
          <a:xfrm>
            <a:off x="14479167" y="8930229"/>
            <a:ext cx="2619802" cy="2713543"/>
          </a:xfrm>
          <a:custGeom>
            <a:rect b="b" l="l" r="r" t="t"/>
            <a:pathLst>
              <a:path extrusionOk="0" h="2713543" w="2619802">
                <a:moveTo>
                  <a:pt x="0" y="0"/>
                </a:moveTo>
                <a:lnTo>
                  <a:pt x="2619802" y="0"/>
                </a:lnTo>
                <a:lnTo>
                  <a:pt x="2619802" y="2713542"/>
                </a:lnTo>
                <a:lnTo>
                  <a:pt x="0" y="2713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" name="Google Shape;51;p5"/>
          <p:cNvSpPr txBox="1"/>
          <p:nvPr/>
        </p:nvSpPr>
        <p:spPr>
          <a:xfrm>
            <a:off x="8275624" y="2584721"/>
            <a:ext cx="8461816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শিখনফল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"/>
          <p:cNvSpPr txBox="1"/>
          <p:nvPr/>
        </p:nvSpPr>
        <p:spPr>
          <a:xfrm>
            <a:off x="9478428" y="4599248"/>
            <a:ext cx="6056207" cy="3583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এই পাঠ শেষে শিক্ষার্থীরা —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১. রক্তের গ্রুপ কী তা বলতে পারবে।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২. ABO রক্তের গ্রুপ সিস্টেম ব্যাখ্যা করতে পারবে।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৩. Rh ফ্যাক্টর সম্পর্কে ধারণা দিতে পারবে।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৪. রক্তদানের গুরুত্ব বুঝতে পারবে।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58" name="Google Shape;58;p6"/>
          <p:cNvSpPr/>
          <p:nvPr/>
        </p:nvSpPr>
        <p:spPr>
          <a:xfrm rot="-5400000">
            <a:off x="2306953" y="454785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2" y="0"/>
                </a:lnTo>
                <a:lnTo>
                  <a:pt x="7706842" y="10263348"/>
                </a:lnTo>
                <a:lnTo>
                  <a:pt x="0" y="10263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" name="Google Shape;59;p6"/>
          <p:cNvSpPr/>
          <p:nvPr/>
        </p:nvSpPr>
        <p:spPr>
          <a:xfrm rot="-2999262">
            <a:off x="11054482" y="4548544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2" y="0"/>
                </a:lnTo>
                <a:lnTo>
                  <a:pt x="10516442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" name="Google Shape;60;p6"/>
          <p:cNvSpPr/>
          <p:nvPr/>
        </p:nvSpPr>
        <p:spPr>
          <a:xfrm>
            <a:off x="11019633" y="1622346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61" name="Google Shape;61;p6"/>
          <p:cNvSpPr/>
          <p:nvPr/>
        </p:nvSpPr>
        <p:spPr>
          <a:xfrm>
            <a:off x="10917355" y="3108852"/>
            <a:ext cx="6469965" cy="6251603"/>
          </a:xfrm>
          <a:custGeom>
            <a:rect b="b" l="l" r="r" t="t"/>
            <a:pathLst>
              <a:path extrusionOk="0" h="6251603" w="6469965">
                <a:moveTo>
                  <a:pt x="0" y="0"/>
                </a:moveTo>
                <a:lnTo>
                  <a:pt x="6469965" y="0"/>
                </a:lnTo>
                <a:lnTo>
                  <a:pt x="6469965" y="6251604"/>
                </a:lnTo>
                <a:lnTo>
                  <a:pt x="0" y="6251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" name="Google Shape;62;p6"/>
          <p:cNvSpPr/>
          <p:nvPr/>
        </p:nvSpPr>
        <p:spPr>
          <a:xfrm>
            <a:off x="9613435" y="113282"/>
            <a:ext cx="3640430" cy="3590374"/>
          </a:xfrm>
          <a:custGeom>
            <a:rect b="b" l="l" r="r" t="t"/>
            <a:pathLst>
              <a:path extrusionOk="0" h="3590374" w="3640430">
                <a:moveTo>
                  <a:pt x="0" y="0"/>
                </a:moveTo>
                <a:lnTo>
                  <a:pt x="3640430" y="0"/>
                </a:lnTo>
                <a:lnTo>
                  <a:pt x="3640430" y="3590374"/>
                </a:lnTo>
                <a:lnTo>
                  <a:pt x="0" y="3590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" name="Google Shape;63;p6"/>
          <p:cNvSpPr/>
          <p:nvPr/>
        </p:nvSpPr>
        <p:spPr>
          <a:xfrm>
            <a:off x="580443" y="8960523"/>
            <a:ext cx="2620018" cy="2757913"/>
          </a:xfrm>
          <a:custGeom>
            <a:rect b="b" l="l" r="r" t="t"/>
            <a:pathLst>
              <a:path extrusionOk="0" h="2757913" w="2620018">
                <a:moveTo>
                  <a:pt x="0" y="0"/>
                </a:moveTo>
                <a:lnTo>
                  <a:pt x="2620018" y="0"/>
                </a:lnTo>
                <a:lnTo>
                  <a:pt x="2620018" y="2757913"/>
                </a:lnTo>
                <a:lnTo>
                  <a:pt x="0" y="27579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" name="Google Shape;64;p6"/>
          <p:cNvSpPr txBox="1"/>
          <p:nvPr/>
        </p:nvSpPr>
        <p:spPr>
          <a:xfrm>
            <a:off x="2187997" y="2437629"/>
            <a:ext cx="8461816" cy="1809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আজকের পাঠ: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রক্তের গ্রুপ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6"/>
          <p:cNvSpPr txBox="1"/>
          <p:nvPr/>
        </p:nvSpPr>
        <p:spPr>
          <a:xfrm>
            <a:off x="3390802" y="4539216"/>
            <a:ext cx="6056207" cy="2040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রক্তের গ্রুপ কী এবং কেন এটি আমাদের জীবনে এত গুরুত্বপূর্ণ?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বিষয়: জীববিজ্ঞান | অধ্যায়: ০৬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শ্রেণি: ৯ম (খ) | সময়: ৪০ মিনিট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71" name="Google Shape;71;p7"/>
          <p:cNvSpPr/>
          <p:nvPr/>
        </p:nvSpPr>
        <p:spPr>
          <a:xfrm rot="5400000">
            <a:off x="2565484" y="344092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2" y="0"/>
                </a:lnTo>
                <a:lnTo>
                  <a:pt x="7706842" y="10263348"/>
                </a:lnTo>
                <a:lnTo>
                  <a:pt x="0" y="10263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" name="Google Shape;72;p7"/>
          <p:cNvSpPr/>
          <p:nvPr/>
        </p:nvSpPr>
        <p:spPr>
          <a:xfrm rot="-5400000">
            <a:off x="8918885" y="606136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2" y="0"/>
                </a:lnTo>
                <a:lnTo>
                  <a:pt x="10516442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" name="Google Shape;73;p7"/>
          <p:cNvSpPr/>
          <p:nvPr/>
        </p:nvSpPr>
        <p:spPr>
          <a:xfrm>
            <a:off x="11107790" y="1622346"/>
            <a:ext cx="6931723" cy="8664654"/>
          </a:xfrm>
          <a:custGeom>
            <a:rect b="b" l="l" r="r" t="t"/>
            <a:pathLst>
              <a:path extrusionOk="0" h="8664654" w="6931723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74" name="Google Shape;74;p7"/>
          <p:cNvSpPr/>
          <p:nvPr/>
        </p:nvSpPr>
        <p:spPr>
          <a:xfrm>
            <a:off x="9894586" y="5340743"/>
            <a:ext cx="7144572" cy="5412013"/>
          </a:xfrm>
          <a:custGeom>
            <a:rect b="b" l="l" r="r" t="t"/>
            <a:pathLst>
              <a:path extrusionOk="0" h="5412013" w="7144572">
                <a:moveTo>
                  <a:pt x="0" y="0"/>
                </a:moveTo>
                <a:lnTo>
                  <a:pt x="7144572" y="0"/>
                </a:lnTo>
                <a:lnTo>
                  <a:pt x="7144572" y="5412013"/>
                </a:lnTo>
                <a:lnTo>
                  <a:pt x="0" y="54120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" name="Google Shape;75;p7"/>
          <p:cNvSpPr/>
          <p:nvPr/>
        </p:nvSpPr>
        <p:spPr>
          <a:xfrm>
            <a:off x="673293" y="627533"/>
            <a:ext cx="2538312" cy="2328901"/>
          </a:xfrm>
          <a:custGeom>
            <a:rect b="b" l="l" r="r" t="t"/>
            <a:pathLst>
              <a:path extrusionOk="0" h="2328901" w="2538312">
                <a:moveTo>
                  <a:pt x="0" y="0"/>
                </a:moveTo>
                <a:lnTo>
                  <a:pt x="2538312" y="0"/>
                </a:lnTo>
                <a:lnTo>
                  <a:pt x="2538312" y="2328901"/>
                </a:lnTo>
                <a:lnTo>
                  <a:pt x="0" y="23289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6" name="Google Shape;76;p7"/>
          <p:cNvSpPr txBox="1"/>
          <p:nvPr/>
        </p:nvSpPr>
        <p:spPr>
          <a:xfrm>
            <a:off x="2187997" y="2679707"/>
            <a:ext cx="8461816" cy="1019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রক্তের গ্রুপ কী?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7"/>
          <p:cNvSpPr txBox="1"/>
          <p:nvPr/>
        </p:nvSpPr>
        <p:spPr>
          <a:xfrm>
            <a:off x="3390802" y="4243941"/>
            <a:ext cx="6056207" cy="42722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27"/>
              <a:buFont typeface="Arial"/>
              <a:buNone/>
            </a:pPr>
            <a:r>
              <a:rPr b="0" i="0" lang="en-US" sz="242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🔬 সংজ্ঞা: রক্তের গ্রুপ হলো RBC-র পৃষ্ঠে উপস্থিত অ্যান্টিজেনের ভিত্তিতে রক্তের শ্রেণিবিভাগ।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27"/>
              <a:buFont typeface="Arial"/>
              <a:buNone/>
            </a:pPr>
            <a:r>
              <a:rPr b="0" i="0" lang="en-US" sz="242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📜 ইতিহাস: ১৯০১ সালে বিজ্ঞানী কার্ল ল্যান্ডস্টেইনার ABO রক্তগ্রুপ আবিষ্কার করেন। এই আবিষ্কারের জন্য তিনি ১৯৩০ সালে নোবেল পুরস্কার পান।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27"/>
              <a:buFont typeface="Arial"/>
              <a:buNone/>
            </a:pPr>
            <a:r>
              <a:rPr b="0" i="0" lang="en-US" sz="242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🧬 অ্যান্টিজেনের ভূমিকা: লোহিত রক্তকণিকার (RBC) বাইরের আবরণে বিশেষ প্রোটিন থাকে যাকে অ্যান্টিজেন বলে। এই অ্যান্টিজেনই রক্তের গ্রুপ নির্ধারণ করে।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83" name="Google Shape;83;p8"/>
          <p:cNvSpPr/>
          <p:nvPr/>
        </p:nvSpPr>
        <p:spPr>
          <a:xfrm rot="-5400000">
            <a:off x="8428995" y="432249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1" y="0"/>
                </a:lnTo>
                <a:lnTo>
                  <a:pt x="7706841" y="10263349"/>
                </a:lnTo>
                <a:lnTo>
                  <a:pt x="0" y="10263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" name="Google Shape;84;p8"/>
          <p:cNvSpPr/>
          <p:nvPr/>
        </p:nvSpPr>
        <p:spPr>
          <a:xfrm rot="830202">
            <a:off x="-2373373" y="1311369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3" y="0"/>
                </a:lnTo>
                <a:lnTo>
                  <a:pt x="10516443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8"/>
          <p:cNvSpPr/>
          <p:nvPr/>
        </p:nvSpPr>
        <p:spPr>
          <a:xfrm>
            <a:off x="705257" y="-264471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3" y="0"/>
                </a:lnTo>
                <a:lnTo>
                  <a:pt x="6931723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86" name="Google Shape;86;p8"/>
          <p:cNvSpPr/>
          <p:nvPr/>
        </p:nvSpPr>
        <p:spPr>
          <a:xfrm>
            <a:off x="1677370" y="3835108"/>
            <a:ext cx="4182366" cy="6560574"/>
          </a:xfrm>
          <a:custGeom>
            <a:rect b="b" l="l" r="r" t="t"/>
            <a:pathLst>
              <a:path extrusionOk="0" h="6560574" w="4182366">
                <a:moveTo>
                  <a:pt x="0" y="0"/>
                </a:moveTo>
                <a:lnTo>
                  <a:pt x="4182366" y="0"/>
                </a:lnTo>
                <a:lnTo>
                  <a:pt x="4182366" y="6560574"/>
                </a:lnTo>
                <a:lnTo>
                  <a:pt x="0" y="6560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8"/>
          <p:cNvSpPr/>
          <p:nvPr/>
        </p:nvSpPr>
        <p:spPr>
          <a:xfrm>
            <a:off x="14479167" y="-2032384"/>
            <a:ext cx="3601304" cy="3535826"/>
          </a:xfrm>
          <a:custGeom>
            <a:rect b="b" l="l" r="r" t="t"/>
            <a:pathLst>
              <a:path extrusionOk="0" h="3535826" w="3601304">
                <a:moveTo>
                  <a:pt x="0" y="0"/>
                </a:moveTo>
                <a:lnTo>
                  <a:pt x="3601305" y="0"/>
                </a:lnTo>
                <a:lnTo>
                  <a:pt x="3601305" y="3535826"/>
                </a:lnTo>
                <a:lnTo>
                  <a:pt x="0" y="35358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8"/>
          <p:cNvSpPr/>
          <p:nvPr/>
        </p:nvSpPr>
        <p:spPr>
          <a:xfrm>
            <a:off x="14479167" y="8930229"/>
            <a:ext cx="2619802" cy="2713543"/>
          </a:xfrm>
          <a:custGeom>
            <a:rect b="b" l="l" r="r" t="t"/>
            <a:pathLst>
              <a:path extrusionOk="0" h="2713543" w="2619802">
                <a:moveTo>
                  <a:pt x="0" y="0"/>
                </a:moveTo>
                <a:lnTo>
                  <a:pt x="2619802" y="0"/>
                </a:lnTo>
                <a:lnTo>
                  <a:pt x="2619802" y="2713542"/>
                </a:lnTo>
                <a:lnTo>
                  <a:pt x="0" y="2713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8"/>
          <p:cNvSpPr txBox="1"/>
          <p:nvPr/>
        </p:nvSpPr>
        <p:spPr>
          <a:xfrm>
            <a:off x="8802163" y="2457275"/>
            <a:ext cx="7513444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ABO রক্তের গ্রুপ ব্যবস্থা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8"/>
          <p:cNvSpPr txBox="1"/>
          <p:nvPr/>
        </p:nvSpPr>
        <p:spPr>
          <a:xfrm>
            <a:off x="9478428" y="4533858"/>
            <a:ext cx="6056207" cy="40983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🔴 গ্রুপ A: অ্যান্টিজেন-A, অ্যান্টিবডি-b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🔵 গ্রুপ B: অ্যান্টিজেন-B, অ্যান্টিবডি-a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🟣 গ্রুপ AB: অ্যান্টিজেন A ও B, কোনো অ্যান্টিবডি নেই (সর্বজনীন গ্রহীতা)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🟢 গ্রুপ O: কোনো অ্যান্টিজেন নেই, অ্যান্টিবডি a ও b (সর্বজনীন দাতা)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✅ রক্ত সঞ্চালনে সঠিক গ্রুপ মেলানো অপরিহার্য।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889" l="0" r="0" t="-38889"/>
            </a:stretch>
          </a:blipFill>
          <a:ln>
            <a:noFill/>
          </a:ln>
        </p:spPr>
      </p:sp>
      <p:sp>
        <p:nvSpPr>
          <p:cNvPr id="96" name="Google Shape;96;p9"/>
          <p:cNvSpPr/>
          <p:nvPr/>
        </p:nvSpPr>
        <p:spPr>
          <a:xfrm rot="5400000">
            <a:off x="8516637" y="11826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2" y="0"/>
                </a:lnTo>
                <a:lnTo>
                  <a:pt x="7706842" y="10263348"/>
                </a:lnTo>
                <a:lnTo>
                  <a:pt x="0" y="10263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9"/>
          <p:cNvSpPr/>
          <p:nvPr/>
        </p:nvSpPr>
        <p:spPr>
          <a:xfrm rot="8100000">
            <a:off x="1180890" y="-2365243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3" y="0"/>
                </a:lnTo>
                <a:lnTo>
                  <a:pt x="10516443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9"/>
          <p:cNvSpPr/>
          <p:nvPr/>
        </p:nvSpPr>
        <p:spPr>
          <a:xfrm>
            <a:off x="683217" y="0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99" name="Google Shape;99;p9"/>
          <p:cNvSpPr/>
          <p:nvPr/>
        </p:nvSpPr>
        <p:spPr>
          <a:xfrm>
            <a:off x="1158814" y="4628631"/>
            <a:ext cx="6474462" cy="6018884"/>
          </a:xfrm>
          <a:custGeom>
            <a:rect b="b" l="l" r="r" t="t"/>
            <a:pathLst>
              <a:path extrusionOk="0" h="6018884" w="6474462">
                <a:moveTo>
                  <a:pt x="0" y="0"/>
                </a:moveTo>
                <a:lnTo>
                  <a:pt x="6474461" y="0"/>
                </a:lnTo>
                <a:lnTo>
                  <a:pt x="6474461" y="6018884"/>
                </a:lnTo>
                <a:lnTo>
                  <a:pt x="0" y="60188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9"/>
          <p:cNvSpPr/>
          <p:nvPr/>
        </p:nvSpPr>
        <p:spPr>
          <a:xfrm>
            <a:off x="5371652" y="2028425"/>
            <a:ext cx="2952182" cy="2716008"/>
          </a:xfrm>
          <a:custGeom>
            <a:rect b="b" l="l" r="r" t="t"/>
            <a:pathLst>
              <a:path extrusionOk="0" h="2716008" w="2952182">
                <a:moveTo>
                  <a:pt x="0" y="0"/>
                </a:moveTo>
                <a:lnTo>
                  <a:pt x="2952182" y="0"/>
                </a:lnTo>
                <a:lnTo>
                  <a:pt x="2952182" y="2716007"/>
                </a:lnTo>
                <a:lnTo>
                  <a:pt x="0" y="2716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9"/>
          <p:cNvSpPr/>
          <p:nvPr/>
        </p:nvSpPr>
        <p:spPr>
          <a:xfrm>
            <a:off x="14321406" y="8436185"/>
            <a:ext cx="3421532" cy="3224794"/>
          </a:xfrm>
          <a:custGeom>
            <a:rect b="b" l="l" r="r" t="t"/>
            <a:pathLst>
              <a:path extrusionOk="0" h="3224794" w="3421532">
                <a:moveTo>
                  <a:pt x="0" y="0"/>
                </a:moveTo>
                <a:lnTo>
                  <a:pt x="3421532" y="0"/>
                </a:lnTo>
                <a:lnTo>
                  <a:pt x="3421532" y="3224793"/>
                </a:lnTo>
                <a:lnTo>
                  <a:pt x="0" y="32247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9"/>
          <p:cNvSpPr txBox="1"/>
          <p:nvPr/>
        </p:nvSpPr>
        <p:spPr>
          <a:xfrm>
            <a:off x="8423381" y="1532819"/>
            <a:ext cx="7893353" cy="2076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রক্তের গ্রুপ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পরিচিতি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9"/>
          <p:cNvSpPr txBox="1"/>
          <p:nvPr/>
        </p:nvSpPr>
        <p:spPr>
          <a:xfrm>
            <a:off x="9376076" y="3814824"/>
            <a:ext cx="6056207" cy="40983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রক্তের গ্রুপ চার ধরনের: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গ্রুপ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গ্রুপ 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গ্রুপ AB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গ্রুপ 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0" i="0" lang="en-US" sz="2897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রক্তের গ্রুপ নির্ধারিত হয় লোহিত রক্তকণিকার উপরিভাগে অ্যান্টিজেনের উপস্থিতি দ্বারা।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889" l="0" r="0" t="-38889"/>
            </a:stretch>
          </a:blipFill>
          <a:ln>
            <a:noFill/>
          </a:ln>
        </p:spPr>
      </p:sp>
      <p:sp>
        <p:nvSpPr>
          <p:cNvPr id="109" name="Google Shape;109;p10"/>
          <p:cNvSpPr/>
          <p:nvPr/>
        </p:nvSpPr>
        <p:spPr>
          <a:xfrm rot="5400000">
            <a:off x="8516637" y="11826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2" y="0"/>
                </a:lnTo>
                <a:lnTo>
                  <a:pt x="7706842" y="10263348"/>
                </a:lnTo>
                <a:lnTo>
                  <a:pt x="0" y="10263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10"/>
          <p:cNvSpPr/>
          <p:nvPr/>
        </p:nvSpPr>
        <p:spPr>
          <a:xfrm rot="8100000">
            <a:off x="-1904607" y="-1446136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3" y="0"/>
                </a:lnTo>
                <a:lnTo>
                  <a:pt x="10516443" y="6787885"/>
                </a:lnTo>
                <a:lnTo>
                  <a:pt x="0" y="6787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10"/>
          <p:cNvSpPr/>
          <p:nvPr/>
        </p:nvSpPr>
        <p:spPr>
          <a:xfrm>
            <a:off x="683217" y="0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112" name="Google Shape;112;p10"/>
          <p:cNvSpPr/>
          <p:nvPr/>
        </p:nvSpPr>
        <p:spPr>
          <a:xfrm>
            <a:off x="1367241" y="5330812"/>
            <a:ext cx="6080378" cy="4674290"/>
          </a:xfrm>
          <a:custGeom>
            <a:rect b="b" l="l" r="r" t="t"/>
            <a:pathLst>
              <a:path extrusionOk="0" h="4674290" w="6080378">
                <a:moveTo>
                  <a:pt x="0" y="0"/>
                </a:moveTo>
                <a:lnTo>
                  <a:pt x="6080378" y="0"/>
                </a:lnTo>
                <a:lnTo>
                  <a:pt x="6080378" y="4674290"/>
                </a:lnTo>
                <a:lnTo>
                  <a:pt x="0" y="46742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0"/>
          <p:cNvSpPr/>
          <p:nvPr/>
        </p:nvSpPr>
        <p:spPr>
          <a:xfrm>
            <a:off x="5603925" y="2184571"/>
            <a:ext cx="2493849" cy="2594381"/>
          </a:xfrm>
          <a:custGeom>
            <a:rect b="b" l="l" r="r" t="t"/>
            <a:pathLst>
              <a:path extrusionOk="0" h="2594381" w="2493849">
                <a:moveTo>
                  <a:pt x="0" y="0"/>
                </a:moveTo>
                <a:lnTo>
                  <a:pt x="2493849" y="0"/>
                </a:lnTo>
                <a:lnTo>
                  <a:pt x="2493849" y="2594382"/>
                </a:lnTo>
                <a:lnTo>
                  <a:pt x="0" y="25943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10"/>
          <p:cNvSpPr txBox="1"/>
          <p:nvPr/>
        </p:nvSpPr>
        <p:spPr>
          <a:xfrm>
            <a:off x="8173272" y="1995431"/>
            <a:ext cx="8461816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RH ফ্যাক্টর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0"/>
          <p:cNvSpPr txBox="1"/>
          <p:nvPr/>
        </p:nvSpPr>
        <p:spPr>
          <a:xfrm>
            <a:off x="9341954" y="3652848"/>
            <a:ext cx="6056207" cy="4180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0"/>
              <a:buFont typeface="Arial"/>
              <a:buNone/>
            </a:pPr>
            <a:r>
              <a:rPr b="0" i="0" lang="en-US" sz="267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Rh ফ্যাক্টর কী?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0"/>
              <a:buFont typeface="Arial"/>
              <a:buNone/>
            </a:pPr>
            <a:r>
              <a:rPr b="0" i="0" lang="en-US" sz="267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লোহিত রক্তকণিকার উপরিভাগে একটি বিশেষ প্রোটিন অ্যান্টিজেন।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0"/>
              <a:buFont typeface="Arial"/>
              <a:buNone/>
            </a:pPr>
            <a:r>
              <a:rPr b="0" i="0" lang="en-US" sz="267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Rh পজিটিভ (Rh+)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0"/>
              <a:buFont typeface="Arial"/>
              <a:buNone/>
            </a:pPr>
            <a:r>
              <a:rPr b="0" i="0" lang="en-US" sz="267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যাদের রক্তে Rh অ্যান্টিজেন আছে।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0"/>
              <a:buFont typeface="Arial"/>
              <a:buNone/>
            </a:pPr>
            <a:r>
              <a:rPr b="0" i="0" lang="en-US" sz="267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Rh নেগেটিভ (Rh−)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0"/>
              <a:buFont typeface="Arial"/>
              <a:buNone/>
            </a:pPr>
            <a:r>
              <a:rPr b="0" i="0" lang="en-US" sz="267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যাদের রক্তে Rh অ্যান্টিজেন নেই।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0"/>
              <a:buFont typeface="Arial"/>
              <a:buNone/>
            </a:pPr>
            <a:r>
              <a:rPr b="0" i="0" lang="en-US" sz="2670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✦ গুরুত্ব: রক্ত সঞ্চালনে ও মাতৃত্বে অত্যন্ত গুরুত্বপূর্ণ।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" l="0" r="0" t="-555"/>
            </a:stretch>
          </a:blipFill>
          <a:ln>
            <a:noFill/>
          </a:ln>
        </p:spPr>
      </p:sp>
      <p:sp>
        <p:nvSpPr>
          <p:cNvPr id="121" name="Google Shape;121;p11"/>
          <p:cNvSpPr/>
          <p:nvPr/>
        </p:nvSpPr>
        <p:spPr>
          <a:xfrm rot="-5400000">
            <a:off x="2306953" y="454785"/>
            <a:ext cx="7706841" cy="10263348"/>
          </a:xfrm>
          <a:custGeom>
            <a:rect b="b" l="l" r="r" t="t"/>
            <a:pathLst>
              <a:path extrusionOk="0" h="10263348" w="7706841">
                <a:moveTo>
                  <a:pt x="0" y="0"/>
                </a:moveTo>
                <a:lnTo>
                  <a:pt x="7706842" y="0"/>
                </a:lnTo>
                <a:lnTo>
                  <a:pt x="7706842" y="10263348"/>
                </a:lnTo>
                <a:lnTo>
                  <a:pt x="0" y="10263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11"/>
          <p:cNvSpPr/>
          <p:nvPr/>
        </p:nvSpPr>
        <p:spPr>
          <a:xfrm rot="-2999262">
            <a:off x="8145299" y="5536286"/>
            <a:ext cx="10516443" cy="6787886"/>
          </a:xfrm>
          <a:custGeom>
            <a:rect b="b" l="l" r="r" t="t"/>
            <a:pathLst>
              <a:path extrusionOk="0" h="6787886" w="10516443">
                <a:moveTo>
                  <a:pt x="0" y="0"/>
                </a:moveTo>
                <a:lnTo>
                  <a:pt x="10516442" y="0"/>
                </a:lnTo>
                <a:lnTo>
                  <a:pt x="10516442" y="6787886"/>
                </a:lnTo>
                <a:lnTo>
                  <a:pt x="0" y="6787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11"/>
          <p:cNvSpPr/>
          <p:nvPr/>
        </p:nvSpPr>
        <p:spPr>
          <a:xfrm>
            <a:off x="11019633" y="1622346"/>
            <a:ext cx="6931724" cy="8664654"/>
          </a:xfrm>
          <a:custGeom>
            <a:rect b="b" l="l" r="r" t="t"/>
            <a:pathLst>
              <a:path extrusionOk="0" h="8664654" w="6931724">
                <a:moveTo>
                  <a:pt x="0" y="0"/>
                </a:moveTo>
                <a:lnTo>
                  <a:pt x="6931724" y="0"/>
                </a:lnTo>
                <a:lnTo>
                  <a:pt x="6931724" y="8664654"/>
                </a:lnTo>
                <a:lnTo>
                  <a:pt x="0" y="8664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2498" r="-12498" t="0"/>
            </a:stretch>
          </a:blipFill>
          <a:ln>
            <a:noFill/>
          </a:ln>
        </p:spPr>
      </p:sp>
      <p:sp>
        <p:nvSpPr>
          <p:cNvPr id="124" name="Google Shape;124;p11"/>
          <p:cNvSpPr/>
          <p:nvPr/>
        </p:nvSpPr>
        <p:spPr>
          <a:xfrm>
            <a:off x="10685105" y="3523115"/>
            <a:ext cx="6437452" cy="5735185"/>
          </a:xfrm>
          <a:custGeom>
            <a:rect b="b" l="l" r="r" t="t"/>
            <a:pathLst>
              <a:path extrusionOk="0" h="5735185" w="6437452">
                <a:moveTo>
                  <a:pt x="0" y="0"/>
                </a:moveTo>
                <a:lnTo>
                  <a:pt x="6437452" y="0"/>
                </a:lnTo>
                <a:lnTo>
                  <a:pt x="6437452" y="5735185"/>
                </a:lnTo>
                <a:lnTo>
                  <a:pt x="0" y="57351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11"/>
          <p:cNvSpPr/>
          <p:nvPr/>
        </p:nvSpPr>
        <p:spPr>
          <a:xfrm>
            <a:off x="9659766" y="172548"/>
            <a:ext cx="3601304" cy="3535826"/>
          </a:xfrm>
          <a:custGeom>
            <a:rect b="b" l="l" r="r" t="t"/>
            <a:pathLst>
              <a:path extrusionOk="0" h="3535826" w="3601304">
                <a:moveTo>
                  <a:pt x="0" y="0"/>
                </a:moveTo>
                <a:lnTo>
                  <a:pt x="3601305" y="0"/>
                </a:lnTo>
                <a:lnTo>
                  <a:pt x="3601305" y="3535826"/>
                </a:lnTo>
                <a:lnTo>
                  <a:pt x="0" y="35358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11"/>
          <p:cNvSpPr/>
          <p:nvPr/>
        </p:nvSpPr>
        <p:spPr>
          <a:xfrm>
            <a:off x="594430" y="8930229"/>
            <a:ext cx="2619802" cy="2713543"/>
          </a:xfrm>
          <a:custGeom>
            <a:rect b="b" l="l" r="r" t="t"/>
            <a:pathLst>
              <a:path extrusionOk="0" h="2713543" w="2619802">
                <a:moveTo>
                  <a:pt x="0" y="0"/>
                </a:moveTo>
                <a:lnTo>
                  <a:pt x="2619802" y="0"/>
                </a:lnTo>
                <a:lnTo>
                  <a:pt x="2619802" y="2713542"/>
                </a:lnTo>
                <a:lnTo>
                  <a:pt x="0" y="2713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11"/>
          <p:cNvSpPr txBox="1"/>
          <p:nvPr/>
        </p:nvSpPr>
        <p:spPr>
          <a:xfrm>
            <a:off x="2187997" y="2138142"/>
            <a:ext cx="8461816" cy="2076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রক্তের গ্রুপের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5"/>
              <a:buFont typeface="Arial"/>
              <a:buNone/>
            </a:pPr>
            <a:r>
              <a:rPr b="0" i="0" lang="en-US" sz="5995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সামঞ্জস্যতা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1"/>
          <p:cNvSpPr txBox="1"/>
          <p:nvPr/>
        </p:nvSpPr>
        <p:spPr>
          <a:xfrm>
            <a:off x="3390802" y="4555922"/>
            <a:ext cx="6056207" cy="38636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1"/>
              <a:buFont typeface="Arial"/>
              <a:buNone/>
            </a:pPr>
            <a:r>
              <a:rPr b="0" i="0" lang="en-US" sz="2761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🅰 গ্রুপ: A ও O থেকে নিতে পারে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1"/>
              <a:buFont typeface="Arial"/>
              <a:buNone/>
            </a:pPr>
            <a:r>
              <a:rPr b="0" i="0" lang="en-US" sz="2761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🅱 গ্রুপ: B ও O থেকে নিতে পারে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1"/>
              <a:buFont typeface="Arial"/>
              <a:buNone/>
            </a:pPr>
            <a:r>
              <a:rPr b="0" i="0" lang="en-US" sz="2761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🆎 AB গ্রুপ: সবার কাছ থেকে নিতে পারে (Universal Receiver)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1"/>
              <a:buFont typeface="Arial"/>
              <a:buNone/>
            </a:pPr>
            <a:r>
              <a:rPr b="0" i="0" lang="en-US" sz="2761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🅾 O গ্রুপ: শুধু O থেকে নিতে পারে (Universal Donor)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1"/>
              <a:buFont typeface="Arial"/>
              <a:buNone/>
            </a:pPr>
            <a:r>
              <a:rPr b="0" i="0" lang="en-US" sz="2761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✅ O গ্রুপ সবাইকে রক্ত দিতে পারে।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1"/>
              <a:buFont typeface="Arial"/>
              <a:buNone/>
            </a:pPr>
            <a:r>
              <a:rPr b="0" i="0" lang="en-US" sz="2761" u="none" cap="none" strike="noStrike">
                <a:solidFill>
                  <a:srgbClr val="0453F1"/>
                </a:solidFill>
                <a:latin typeface="Arial"/>
                <a:ea typeface="Arial"/>
                <a:cs typeface="Arial"/>
                <a:sym typeface="Arial"/>
              </a:rPr>
              <a:t>✅ AB গ্রুপ সবার কাছ থেকে নিতে পারে।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