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Hind Siliguri SemiBold"/>
      <p:regular r:id="rId25"/>
      <p:bold r:id="rId26"/>
    </p:embeddedFont>
    <p:embeddedFont>
      <p:font typeface="Hind Siliguri Medium"/>
      <p:regular r:id="rId27"/>
      <p:bold r:id="rId28"/>
    </p:embeddedFont>
    <p:embeddedFont>
      <p:font typeface="Hind Siliguri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indSiliguriSemiBold-bold.fntdata"/><Relationship Id="rId25" Type="http://schemas.openxmlformats.org/officeDocument/2006/relationships/font" Target="fonts/HindSiliguriSemiBold-regular.fntdata"/><Relationship Id="rId28" Type="http://schemas.openxmlformats.org/officeDocument/2006/relationships/font" Target="fonts/HindSiliguriMedium-bold.fntdata"/><Relationship Id="rId27" Type="http://schemas.openxmlformats.org/officeDocument/2006/relationships/font" Target="fonts/HindSiliguri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indSiliguri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HindSiliguri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4.png"/><Relationship Id="rId5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8.png"/><Relationship Id="rId4" Type="http://schemas.openxmlformats.org/officeDocument/2006/relationships/image" Target="../media/image77.png"/><Relationship Id="rId5" Type="http://schemas.openxmlformats.org/officeDocument/2006/relationships/image" Target="../media/image67.png"/><Relationship Id="rId6" Type="http://schemas.openxmlformats.org/officeDocument/2006/relationships/image" Target="../media/image62.png"/><Relationship Id="rId7" Type="http://schemas.openxmlformats.org/officeDocument/2006/relationships/image" Target="../media/image80.png"/><Relationship Id="rId8" Type="http://schemas.openxmlformats.org/officeDocument/2006/relationships/image" Target="../media/image6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6.png"/><Relationship Id="rId4" Type="http://schemas.openxmlformats.org/officeDocument/2006/relationships/image" Target="../media/image63.png"/><Relationship Id="rId5" Type="http://schemas.openxmlformats.org/officeDocument/2006/relationships/image" Target="../media/image82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75.png"/><Relationship Id="rId5" Type="http://schemas.openxmlformats.org/officeDocument/2006/relationships/image" Target="../media/image85.png"/><Relationship Id="rId6" Type="http://schemas.openxmlformats.org/officeDocument/2006/relationships/image" Target="../media/image69.png"/><Relationship Id="rId7" Type="http://schemas.openxmlformats.org/officeDocument/2006/relationships/image" Target="../media/image98.png"/><Relationship Id="rId8" Type="http://schemas.openxmlformats.org/officeDocument/2006/relationships/image" Target="../media/image7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4.png"/><Relationship Id="rId4" Type="http://schemas.openxmlformats.org/officeDocument/2006/relationships/image" Target="../media/image76.png"/><Relationship Id="rId5" Type="http://schemas.openxmlformats.org/officeDocument/2006/relationships/image" Target="../media/image91.png"/><Relationship Id="rId6" Type="http://schemas.openxmlformats.org/officeDocument/2006/relationships/image" Target="../media/image78.png"/><Relationship Id="rId7" Type="http://schemas.openxmlformats.org/officeDocument/2006/relationships/image" Target="../media/image103.png"/><Relationship Id="rId8" Type="http://schemas.openxmlformats.org/officeDocument/2006/relationships/image" Target="../media/image104.png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3.png"/><Relationship Id="rId4" Type="http://schemas.openxmlformats.org/officeDocument/2006/relationships/image" Target="../media/image81.png"/><Relationship Id="rId9" Type="http://schemas.openxmlformats.org/officeDocument/2006/relationships/image" Target="../media/image87.png"/><Relationship Id="rId5" Type="http://schemas.openxmlformats.org/officeDocument/2006/relationships/image" Target="../media/image79.png"/><Relationship Id="rId6" Type="http://schemas.openxmlformats.org/officeDocument/2006/relationships/image" Target="../media/image93.png"/><Relationship Id="rId7" Type="http://schemas.openxmlformats.org/officeDocument/2006/relationships/image" Target="../media/image105.png"/><Relationship Id="rId8" Type="http://schemas.openxmlformats.org/officeDocument/2006/relationships/image" Target="../media/image8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9.png"/><Relationship Id="rId4" Type="http://schemas.openxmlformats.org/officeDocument/2006/relationships/image" Target="../media/image92.png"/><Relationship Id="rId5" Type="http://schemas.openxmlformats.org/officeDocument/2006/relationships/image" Target="../media/image118.png"/><Relationship Id="rId6" Type="http://schemas.openxmlformats.org/officeDocument/2006/relationships/image" Target="../media/image114.pn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0.png"/><Relationship Id="rId4" Type="http://schemas.openxmlformats.org/officeDocument/2006/relationships/image" Target="../media/image95.png"/><Relationship Id="rId9" Type="http://schemas.openxmlformats.org/officeDocument/2006/relationships/image" Target="../media/image107.png"/><Relationship Id="rId5" Type="http://schemas.openxmlformats.org/officeDocument/2006/relationships/image" Target="../media/image96.png"/><Relationship Id="rId6" Type="http://schemas.openxmlformats.org/officeDocument/2006/relationships/image" Target="../media/image122.png"/><Relationship Id="rId7" Type="http://schemas.openxmlformats.org/officeDocument/2006/relationships/image" Target="../media/image99.png"/><Relationship Id="rId8" Type="http://schemas.openxmlformats.org/officeDocument/2006/relationships/image" Target="../media/image9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2.png"/><Relationship Id="rId4" Type="http://schemas.openxmlformats.org/officeDocument/2006/relationships/image" Target="../media/image106.png"/><Relationship Id="rId5" Type="http://schemas.openxmlformats.org/officeDocument/2006/relationships/image" Target="../media/image115.png"/><Relationship Id="rId6" Type="http://schemas.openxmlformats.org/officeDocument/2006/relationships/image" Target="../media/image119.png"/><Relationship Id="rId7" Type="http://schemas.openxmlformats.org/officeDocument/2006/relationships/image" Target="../media/image108.png"/><Relationship Id="rId8" Type="http://schemas.openxmlformats.org/officeDocument/2006/relationships/image" Target="../media/image1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0.png"/><Relationship Id="rId4" Type="http://schemas.openxmlformats.org/officeDocument/2006/relationships/image" Target="../media/image109.png"/><Relationship Id="rId5" Type="http://schemas.openxmlformats.org/officeDocument/2006/relationships/image" Target="../media/image113.png"/><Relationship Id="rId6" Type="http://schemas.openxmlformats.org/officeDocument/2006/relationships/image" Target="../media/image1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6.png"/><Relationship Id="rId4" Type="http://schemas.openxmlformats.org/officeDocument/2006/relationships/image" Target="../media/image121.png"/><Relationship Id="rId5" Type="http://schemas.openxmlformats.org/officeDocument/2006/relationships/image" Target="../media/image110.png"/><Relationship Id="rId6" Type="http://schemas.openxmlformats.org/officeDocument/2006/relationships/image" Target="../media/image112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9.png"/><Relationship Id="rId13" Type="http://schemas.openxmlformats.org/officeDocument/2006/relationships/image" Target="../media/image55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2.png"/><Relationship Id="rId15" Type="http://schemas.openxmlformats.org/officeDocument/2006/relationships/image" Target="../media/image66.png"/><Relationship Id="rId14" Type="http://schemas.openxmlformats.org/officeDocument/2006/relationships/image" Target="../media/image16.png"/><Relationship Id="rId17" Type="http://schemas.openxmlformats.org/officeDocument/2006/relationships/image" Target="../media/image17.png"/><Relationship Id="rId16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23.png"/><Relationship Id="rId18" Type="http://schemas.openxmlformats.org/officeDocument/2006/relationships/image" Target="../media/image11.jpg"/><Relationship Id="rId7" Type="http://schemas.openxmlformats.org/officeDocument/2006/relationships/image" Target="../media/image1.png"/><Relationship Id="rId8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Relationship Id="rId5" Type="http://schemas.openxmlformats.org/officeDocument/2006/relationships/image" Target="../media/image15.png"/><Relationship Id="rId6" Type="http://schemas.openxmlformats.org/officeDocument/2006/relationships/image" Target="../media/image51.png"/><Relationship Id="rId7" Type="http://schemas.openxmlformats.org/officeDocument/2006/relationships/image" Target="../media/image21.png"/><Relationship Id="rId8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3.png"/><Relationship Id="rId4" Type="http://schemas.openxmlformats.org/officeDocument/2006/relationships/image" Target="../media/image45.png"/><Relationship Id="rId5" Type="http://schemas.openxmlformats.org/officeDocument/2006/relationships/image" Target="../media/image29.png"/><Relationship Id="rId6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0.png"/><Relationship Id="rId6" Type="http://schemas.openxmlformats.org/officeDocument/2006/relationships/image" Target="../media/image26.png"/><Relationship Id="rId7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9" Type="http://schemas.openxmlformats.org/officeDocument/2006/relationships/image" Target="../media/image71.png"/><Relationship Id="rId5" Type="http://schemas.openxmlformats.org/officeDocument/2006/relationships/image" Target="../media/image32.png"/><Relationship Id="rId6" Type="http://schemas.openxmlformats.org/officeDocument/2006/relationships/image" Target="../media/image35.png"/><Relationship Id="rId7" Type="http://schemas.openxmlformats.org/officeDocument/2006/relationships/image" Target="../media/image33.png"/><Relationship Id="rId8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6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5" Type="http://schemas.openxmlformats.org/officeDocument/2006/relationships/image" Target="../media/image39.png"/><Relationship Id="rId6" Type="http://schemas.openxmlformats.org/officeDocument/2006/relationships/image" Target="../media/image90.png"/><Relationship Id="rId7" Type="http://schemas.openxmlformats.org/officeDocument/2006/relationships/image" Target="../media/image44.png"/><Relationship Id="rId8" Type="http://schemas.openxmlformats.org/officeDocument/2006/relationships/image" Target="../media/image4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png"/><Relationship Id="rId4" Type="http://schemas.openxmlformats.org/officeDocument/2006/relationships/image" Target="../media/image43.png"/><Relationship Id="rId5" Type="http://schemas.openxmlformats.org/officeDocument/2006/relationships/image" Target="../media/image42.png"/><Relationship Id="rId6" Type="http://schemas.openxmlformats.org/officeDocument/2006/relationships/image" Target="../media/image47.png"/><Relationship Id="rId7" Type="http://schemas.openxmlformats.org/officeDocument/2006/relationships/image" Target="../media/image50.png"/><Relationship Id="rId8" Type="http://schemas.openxmlformats.org/officeDocument/2006/relationships/image" Target="../media/image5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4.png"/><Relationship Id="rId4" Type="http://schemas.openxmlformats.org/officeDocument/2006/relationships/image" Target="../media/image94.png"/><Relationship Id="rId5" Type="http://schemas.openxmlformats.org/officeDocument/2006/relationships/image" Target="../media/image52.png"/><Relationship Id="rId6" Type="http://schemas.openxmlformats.org/officeDocument/2006/relationships/image" Target="../media/image56.png"/><Relationship Id="rId7" Type="http://schemas.openxmlformats.org/officeDocument/2006/relationships/image" Target="../media/image60.png"/><Relationship Id="rId8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9734550" y="-40005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-400050" y="440055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4500" y="1509712"/>
            <a:ext cx="1143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3915727" y="2843212"/>
            <a:ext cx="4360545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সবাইকে স্বাগতম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2938462" y="4043362"/>
            <a:ext cx="63150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EF08A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ডিজিটাল ক্লাসরুমে আপনাকে আন্তরিক শুভেচ্ছা ও অভিনন্দন</a:t>
            </a:r>
            <a:endParaRPr/>
          </a:p>
        </p:txBody>
      </p:sp>
      <p:pic>
        <p:nvPicPr>
          <p:cNvPr descr="image.png" id="90" name="Google Shape;9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57737" y="4905375"/>
            <a:ext cx="2000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5148262" y="4881562"/>
            <a:ext cx="2286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বিষয়: জীববিজ্ঞান | ৯ম শ্রেণি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6" name="Google Shape;2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4092178"/>
            <a:ext cx="10896600" cy="889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8" name="Google Shape;24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2406253"/>
            <a:ext cx="530542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9" name="Google Shape;249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38875" y="2406253"/>
            <a:ext cx="5305425" cy="14001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2"/>
          <p:cNvSpPr txBox="1"/>
          <p:nvPr/>
        </p:nvSpPr>
        <p:spPr>
          <a:xfrm>
            <a:off x="1200150" y="552450"/>
            <a:ext cx="10861357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C2410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অণুচক্রিকা (Platelets) ও রক্ত জমাট বাঁধা</a:t>
            </a:r>
            <a:endParaRPr/>
          </a:p>
        </p:txBody>
      </p:sp>
      <p:pic>
        <p:nvPicPr>
          <p:cNvPr descr="image.png" id="251" name="Google Shape;251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700" y="607665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2"/>
          <p:cNvSpPr txBox="1"/>
          <p:nvPr/>
        </p:nvSpPr>
        <p:spPr>
          <a:xfrm>
            <a:off x="981075" y="4282678"/>
            <a:ext cx="1027747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9A3412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তঞ্চন রসায়নিক সমীকরণ (Clotting Reaction):</a:t>
            </a:r>
            <a:endParaRPr/>
          </a:p>
        </p:txBody>
      </p:sp>
      <p:sp>
        <p:nvSpPr>
          <p:cNvPr id="253" name="Google Shape;253;p22"/>
          <p:cNvSpPr txBox="1"/>
          <p:nvPr/>
        </p:nvSpPr>
        <p:spPr>
          <a:xfrm>
            <a:off x="981075" y="2653903"/>
            <a:ext cx="4910613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A3412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অণুচক্রিকার পরিচিতি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981075" y="3044428"/>
            <a:ext cx="46767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এগুলো ক্ষুদ্র, গোলাকার বা ডিম্বাকার নিউক্লিয়াসবিহীন কণিকা। গড় আয়ু ৫-১০ দিন। প্রধান কাজ রক্ত তঞ্চন বা রক্ত জমাট বাঁধায় সাহায্য করা।</a:t>
            </a:r>
            <a:endParaRPr/>
          </a:p>
        </p:txBody>
      </p:sp>
      <p:sp>
        <p:nvSpPr>
          <p:cNvPr id="255" name="Google Shape;255;p22"/>
          <p:cNvSpPr txBox="1"/>
          <p:nvPr/>
        </p:nvSpPr>
        <p:spPr>
          <a:xfrm>
            <a:off x="6572250" y="2653903"/>
            <a:ext cx="4910613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A3412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তঞ্চন বিক্রিয়া</a:t>
            </a:r>
            <a:endParaRPr/>
          </a:p>
        </p:txBody>
      </p:sp>
      <p:sp>
        <p:nvSpPr>
          <p:cNvPr id="256" name="Google Shape;256;p22"/>
          <p:cNvSpPr txBox="1"/>
          <p:nvPr/>
        </p:nvSpPr>
        <p:spPr>
          <a:xfrm>
            <a:off x="6572250" y="3044428"/>
            <a:ext cx="467677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দেহের কোনো স্থান কেটে গেলে অণুচক্রিকা ভেঙে থ্রম্বোপ্লাস্টিন তৈরি করে, যা রক্ত জমাট বাঁধায়।</a:t>
            </a:r>
            <a:endParaRPr/>
          </a:p>
        </p:txBody>
      </p:sp>
      <p:pic>
        <p:nvPicPr>
          <p:cNvPr descr="image.png" id="257" name="Google Shape;257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68266" y="4616053"/>
            <a:ext cx="3303091" cy="17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2" name="Google Shape;26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3" name="Google Shape;26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307877"/>
            <a:ext cx="1089660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4" name="Google Shape;26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8225" y="4041427"/>
            <a:ext cx="49149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5" name="Google Shape;26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4041427"/>
            <a:ext cx="4914900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3"/>
          <p:cNvSpPr txBox="1"/>
          <p:nvPr/>
        </p:nvSpPr>
        <p:spPr>
          <a:xfrm>
            <a:off x="1200150" y="552450"/>
            <a:ext cx="10861357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5B21B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একক কাজ (Individual Task)</a:t>
            </a:r>
            <a:endParaRPr/>
          </a:p>
        </p:txBody>
      </p:sp>
      <p:pic>
        <p:nvPicPr>
          <p:cNvPr descr="image.png" id="267" name="Google Shape;26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3"/>
          <p:cNvSpPr txBox="1"/>
          <p:nvPr/>
        </p:nvSpPr>
        <p:spPr>
          <a:xfrm>
            <a:off x="785336" y="3374677"/>
            <a:ext cx="1062132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4C1D9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প্রশ্ন: লোহিত রক্তকণিকা ও শ্বেত রক্তকণিকার মধ্যে ২টি প্রধান পার্থক্য লেখ।</a:t>
            </a:r>
            <a:endParaRPr/>
          </a:p>
        </p:txBody>
      </p:sp>
      <p:pic>
        <p:nvPicPr>
          <p:cNvPr descr="image.png" id="269" name="Google Shape;26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10200" y="2850802"/>
            <a:ext cx="2000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3"/>
          <p:cNvSpPr txBox="1"/>
          <p:nvPr/>
        </p:nvSpPr>
        <p:spPr>
          <a:xfrm>
            <a:off x="5705475" y="2822227"/>
            <a:ext cx="10763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5B21B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সময়: ৩ মিনিট</a:t>
            </a:r>
            <a:endParaRPr/>
          </a:p>
        </p:txBody>
      </p:sp>
      <p:sp>
        <p:nvSpPr>
          <p:cNvPr id="271" name="Google Shape;271;p23"/>
          <p:cNvSpPr txBox="1"/>
          <p:nvPr/>
        </p:nvSpPr>
        <p:spPr>
          <a:xfrm>
            <a:off x="1238250" y="4193827"/>
            <a:ext cx="45148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E11D48"/>
                </a:solidFill>
                <a:latin typeface="Hind Siliguri"/>
                <a:ea typeface="Hind Siliguri"/>
                <a:cs typeface="Hind Siliguri"/>
                <a:sym typeface="Hind Siliguri"/>
              </a:rPr>
              <a:t>RBC (লোহিত)</a:t>
            </a:r>
            <a:endParaRPr/>
          </a:p>
        </p:txBody>
      </p:sp>
      <p:sp>
        <p:nvSpPr>
          <p:cNvPr id="272" name="Google Shape;272;p23"/>
          <p:cNvSpPr txBox="1"/>
          <p:nvPr/>
        </p:nvSpPr>
        <p:spPr>
          <a:xfrm>
            <a:off x="1238250" y="4451002"/>
            <a:ext cx="45148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হিমোগ্লোবিন উপস্থিত, নিউক্লিয়াস অনুপস্থিত।</a:t>
            </a:r>
            <a:endParaRPr/>
          </a:p>
        </p:txBody>
      </p:sp>
      <p:sp>
        <p:nvSpPr>
          <p:cNvPr id="273" name="Google Shape;273;p23"/>
          <p:cNvSpPr txBox="1"/>
          <p:nvPr/>
        </p:nvSpPr>
        <p:spPr>
          <a:xfrm>
            <a:off x="6438900" y="4193827"/>
            <a:ext cx="45148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4338CA"/>
                </a:solidFill>
                <a:latin typeface="Hind Siliguri"/>
                <a:ea typeface="Hind Siliguri"/>
                <a:cs typeface="Hind Siliguri"/>
                <a:sym typeface="Hind Siliguri"/>
              </a:rPr>
              <a:t>WBC (শ্বেত)</a:t>
            </a:r>
            <a:endParaRPr/>
          </a:p>
        </p:txBody>
      </p:sp>
      <p:sp>
        <p:nvSpPr>
          <p:cNvPr id="274" name="Google Shape;274;p23"/>
          <p:cNvSpPr txBox="1"/>
          <p:nvPr/>
        </p:nvSpPr>
        <p:spPr>
          <a:xfrm>
            <a:off x="6438900" y="4451002"/>
            <a:ext cx="45148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হিমোগ্লোবিন অনুপস্থিত, নিউক্লিয়াস উপস্থিত।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9" name="Google Shape;27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0" name="Google Shape;28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059037"/>
            <a:ext cx="5305425" cy="3412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1" name="Google Shape;28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059037"/>
            <a:ext cx="5305425" cy="341233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1076325" y="552450"/>
            <a:ext cx="10991373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369A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গ্রুপ (ABO System &amp; Rh Factor)</a:t>
            </a:r>
            <a:endParaRPr/>
          </a:p>
        </p:txBody>
      </p:sp>
      <p:pic>
        <p:nvPicPr>
          <p:cNvPr descr="image.png" id="283" name="Google Shape;283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2857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4"/>
          <p:cNvSpPr txBox="1"/>
          <p:nvPr/>
        </p:nvSpPr>
        <p:spPr>
          <a:xfrm>
            <a:off x="990600" y="2306687"/>
            <a:ext cx="4900612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C4A6E"/>
                </a:solidFill>
                <a:latin typeface="Hind Siliguri"/>
                <a:ea typeface="Hind Siliguri"/>
                <a:cs typeface="Hind Siliguri"/>
                <a:sym typeface="Hind Siliguri"/>
              </a:rPr>
              <a:t>ABO ব্লাড গ্রুপ</a:t>
            </a:r>
            <a:endParaRPr/>
          </a:p>
        </p:txBody>
      </p:sp>
      <p:sp>
        <p:nvSpPr>
          <p:cNvPr id="285" name="Google Shape;285;p24"/>
          <p:cNvSpPr txBox="1"/>
          <p:nvPr/>
        </p:nvSpPr>
        <p:spPr>
          <a:xfrm>
            <a:off x="990600" y="2763887"/>
            <a:ext cx="46672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কার্ল ল্যান্ডস্টেইনার ১৯০১ সালে অ্যান্টিজেন ও অ্যান্টিবডির উপস্থিতির ওপর ভিত্তি করে রক্তকে ৪টি গ্রুপে ভাগ করেন: </a:t>
            </a:r>
            <a:r>
              <a:rPr b="1" i="0" lang="en-US" sz="135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A, B, AB, O</a:t>
            </a:r>
            <a:r>
              <a:rPr b="0" i="0" lang="en-US" sz="135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।</a:t>
            </a:r>
            <a:endParaRPr/>
          </a:p>
        </p:txBody>
      </p:sp>
      <p:pic>
        <p:nvPicPr>
          <p:cNvPr descr="image.png" id="286" name="Google Shape;286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38875" y="2059037"/>
            <a:ext cx="5305425" cy="3412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7" name="Google Shape;287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0600" y="3421112"/>
            <a:ext cx="18859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8" name="Google Shape;288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71800" y="3421112"/>
            <a:ext cx="2066925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93" name="Google Shape;29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4" name="Google Shape;29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741265"/>
            <a:ext cx="5305425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5" name="Google Shape;29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741265"/>
            <a:ext cx="5305425" cy="2047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 txBox="1"/>
          <p:nvPr/>
        </p:nvSpPr>
        <p:spPr>
          <a:xfrm>
            <a:off x="1200150" y="552450"/>
            <a:ext cx="10861357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47857"/>
                </a:solidFill>
                <a:latin typeface="Hind Siliguri"/>
                <a:ea typeface="Hind Siliguri"/>
                <a:cs typeface="Hind Siliguri"/>
                <a:sym typeface="Hind Siliguri"/>
              </a:rPr>
              <a:t>জোড়ায় / দলীয় কাজ (Pair &amp; Group Work)</a:t>
            </a:r>
            <a:endParaRPr/>
          </a:p>
        </p:txBody>
      </p:sp>
      <p:pic>
        <p:nvPicPr>
          <p:cNvPr descr="image.png" id="297" name="Google Shape;297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40957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8" name="Google Shape;298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2975" y="3036540"/>
            <a:ext cx="158115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5"/>
          <p:cNvSpPr txBox="1"/>
          <p:nvPr/>
        </p:nvSpPr>
        <p:spPr>
          <a:xfrm>
            <a:off x="942975" y="3588990"/>
            <a:ext cx="495061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65F4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গ্রুপ মিলকরণ</a:t>
            </a:r>
            <a:endParaRPr/>
          </a:p>
        </p:txBody>
      </p:sp>
      <p:sp>
        <p:nvSpPr>
          <p:cNvPr id="300" name="Google Shape;300;p25"/>
          <p:cNvSpPr txBox="1"/>
          <p:nvPr/>
        </p:nvSpPr>
        <p:spPr>
          <a:xfrm>
            <a:off x="942975" y="4027140"/>
            <a:ext cx="47148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কোন গ্রুপের ব্যক্তি কাকে রক্ত দিতে পারবে এবং কার কাছ থেকে নিতে পারবে তার একটি পোস্টার চার্ট তৈরি করো।</a:t>
            </a:r>
            <a:endParaRPr/>
          </a:p>
        </p:txBody>
      </p:sp>
      <p:pic>
        <p:nvPicPr>
          <p:cNvPr descr="image.png" id="301" name="Google Shape;301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34150" y="3036540"/>
            <a:ext cx="14478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5"/>
          <p:cNvSpPr txBox="1"/>
          <p:nvPr/>
        </p:nvSpPr>
        <p:spPr>
          <a:xfrm>
            <a:off x="6534150" y="3588990"/>
            <a:ext cx="495061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064E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তঞ্চনের গুরুত্ব</a:t>
            </a:r>
            <a:endParaRPr/>
          </a:p>
        </p:txBody>
      </p:sp>
      <p:sp>
        <p:nvSpPr>
          <p:cNvPr id="303" name="Google Shape;303;p25"/>
          <p:cNvSpPr txBox="1"/>
          <p:nvPr/>
        </p:nvSpPr>
        <p:spPr>
          <a:xfrm>
            <a:off x="6534150" y="4027140"/>
            <a:ext cx="47148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"অণুচক্রিকা না থাকলে মানবদেহে কী মারাত্মক সমস্যা হতে পারে?"— সংক্ষেপে দলীয় আলোচনা করে উপস্থাপন করো।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8" name="Google Shape;30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9" name="Google Shape;30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898427"/>
            <a:ext cx="347335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0" name="Google Shape;31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9175" y="2898427"/>
            <a:ext cx="3473499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1" name="Google Shape;311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70800" y="2898427"/>
            <a:ext cx="3473350" cy="17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6"/>
          <p:cNvSpPr txBox="1"/>
          <p:nvPr/>
        </p:nvSpPr>
        <p:spPr>
          <a:xfrm>
            <a:off x="1114425" y="552450"/>
            <a:ext cx="1095136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BBF2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প্রধান কাজসমূহ (Functions of Blood)</a:t>
            </a:r>
            <a:endParaRPr/>
          </a:p>
        </p:txBody>
      </p:sp>
      <p:pic>
        <p:nvPicPr>
          <p:cNvPr descr="image.png" id="313" name="Google Shape;313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700" y="607665"/>
            <a:ext cx="3238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4" name="Google Shape;31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33450" y="3174652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 txBox="1"/>
          <p:nvPr/>
        </p:nvSpPr>
        <p:spPr>
          <a:xfrm>
            <a:off x="933450" y="3555652"/>
            <a:ext cx="304694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গ্যাস পরিবহন</a:t>
            </a:r>
            <a:endParaRPr/>
          </a:p>
        </p:txBody>
      </p:sp>
      <p:sp>
        <p:nvSpPr>
          <p:cNvPr id="316" name="Google Shape;316;p26"/>
          <p:cNvSpPr txBox="1"/>
          <p:nvPr/>
        </p:nvSpPr>
        <p:spPr>
          <a:xfrm>
            <a:off x="933450" y="3936652"/>
            <a:ext cx="29018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O₂ ফুসফুস থেকে কোষে এবং CO₂ কোষ থেকে ফুসফুসে বহন করে।</a:t>
            </a:r>
            <a:endParaRPr/>
          </a:p>
        </p:txBody>
      </p:sp>
      <p:pic>
        <p:nvPicPr>
          <p:cNvPr descr="image.png" id="317" name="Google Shape;317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44925" y="3174652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6"/>
          <p:cNvSpPr txBox="1"/>
          <p:nvPr/>
        </p:nvSpPr>
        <p:spPr>
          <a:xfrm>
            <a:off x="4644925" y="3555652"/>
            <a:ext cx="3047099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EE7B7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পুষ্টি ও বর্জ্য পরিবহন</a:t>
            </a:r>
            <a:endParaRPr/>
          </a:p>
        </p:txBody>
      </p:sp>
      <p:sp>
        <p:nvSpPr>
          <p:cNvPr id="319" name="Google Shape;319;p26"/>
          <p:cNvSpPr txBox="1"/>
          <p:nvPr/>
        </p:nvSpPr>
        <p:spPr>
          <a:xfrm>
            <a:off x="4644925" y="3936652"/>
            <a:ext cx="29019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গ্লুকোজ, অ্যামিনো এসিড সঞ্চালন ও ইউরিয়া রেচন অঙ্গে নিয়ে যায়।</a:t>
            </a:r>
            <a:endParaRPr/>
          </a:p>
        </p:txBody>
      </p:sp>
      <p:pic>
        <p:nvPicPr>
          <p:cNvPr descr="image.png" id="320" name="Google Shape;320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56550" y="3174652"/>
            <a:ext cx="18097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6"/>
          <p:cNvSpPr txBox="1"/>
          <p:nvPr/>
        </p:nvSpPr>
        <p:spPr>
          <a:xfrm>
            <a:off x="8356550" y="3555652"/>
            <a:ext cx="3046943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তাপমাত্রা ও হরমোন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8356550" y="3936652"/>
            <a:ext cx="29018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CBD5E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দেহের তাপসাম্য রক্ষা এবং নালিহীন গ্রন্থির হরমোন পরিবহন করে।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7" name="Google Shape;32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8" name="Google Shape;32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584102"/>
            <a:ext cx="5305425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9" name="Google Shape;32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584102"/>
            <a:ext cx="5305425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7"/>
          <p:cNvSpPr txBox="1"/>
          <p:nvPr/>
        </p:nvSpPr>
        <p:spPr>
          <a:xfrm>
            <a:off x="1195958" y="552450"/>
            <a:ext cx="1086575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BE185D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ব্যাধি ও রক্তদান সচেতনতা</a:t>
            </a:r>
            <a:endParaRPr/>
          </a:p>
        </p:txBody>
      </p:sp>
      <p:sp>
        <p:nvSpPr>
          <p:cNvPr id="331" name="Google Shape;331;p27"/>
          <p:cNvSpPr txBox="1"/>
          <p:nvPr/>
        </p:nvSpPr>
        <p:spPr>
          <a:xfrm>
            <a:off x="990600" y="2831752"/>
            <a:ext cx="4900612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D174D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সংক্রান্ত ব্যাধিসমূহ</a:t>
            </a:r>
            <a:endParaRPr/>
          </a:p>
        </p:txBody>
      </p:sp>
      <p:pic>
        <p:nvPicPr>
          <p:cNvPr descr="image.png" id="332" name="Google Shape;33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34400" y="283175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7"/>
          <p:cNvSpPr txBox="1"/>
          <p:nvPr/>
        </p:nvSpPr>
        <p:spPr>
          <a:xfrm>
            <a:off x="8065293" y="3736627"/>
            <a:ext cx="1700212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9F1239"/>
                </a:solidFill>
                <a:latin typeface="Hind Siliguri"/>
                <a:ea typeface="Hind Siliguri"/>
                <a:cs typeface="Hind Siliguri"/>
                <a:sym typeface="Hind Siliguri"/>
              </a:rPr>
              <a:t>"রক্তদান মহৎ দান"</a:t>
            </a:r>
            <a:endParaRPr/>
          </a:p>
        </p:txBody>
      </p:sp>
      <p:sp>
        <p:nvSpPr>
          <p:cNvPr id="334" name="Google Shape;334;p27"/>
          <p:cNvSpPr txBox="1"/>
          <p:nvPr/>
        </p:nvSpPr>
        <p:spPr>
          <a:xfrm>
            <a:off x="6581775" y="4184302"/>
            <a:ext cx="46672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১৮ বছর বয়সের সুস্থ যেকোনো মানুষ প্রতি ৪ মাস পরপর নিরাপদ রক্তদান করতে পারেন।</a:t>
            </a:r>
            <a:endParaRPr/>
          </a:p>
        </p:txBody>
      </p:sp>
      <p:sp>
        <p:nvSpPr>
          <p:cNvPr id="335" name="Google Shape;335;p27"/>
          <p:cNvSpPr txBox="1"/>
          <p:nvPr/>
        </p:nvSpPr>
        <p:spPr>
          <a:xfrm>
            <a:off x="990600" y="3269902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🔴 </a:t>
            </a: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অ্যানিমিয়া (Anemia):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রক্তে হিমোগ্লোবিন কমে যাওয়া।</a:t>
            </a:r>
            <a:endParaRPr/>
          </a:p>
        </p:txBody>
      </p:sp>
      <p:sp>
        <p:nvSpPr>
          <p:cNvPr id="336" name="Google Shape;336;p27"/>
          <p:cNvSpPr txBox="1"/>
          <p:nvPr/>
        </p:nvSpPr>
        <p:spPr>
          <a:xfrm>
            <a:off x="990600" y="3603277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⚪ </a:t>
            </a: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লিউকেমিয়া (Leukemia):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অনিয়ন্ত্রিত শ্বেত রক্তকণিকা বৃদ্ধি।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990600" y="3936652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🧬 </a:t>
            </a: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থ্যালাসেমিয়া (Thalassemia):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বংশগত লোহিত রক্তকণিকা ত্রুটি।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2" name="Google Shape;34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3" name="Google Shape;34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093565"/>
            <a:ext cx="5305425" cy="1528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4" name="Google Shape;34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875" y="2093565"/>
            <a:ext cx="5305425" cy="1528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5" name="Google Shape;34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3908077"/>
            <a:ext cx="5305425" cy="1528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6" name="Google Shape;346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3908077"/>
            <a:ext cx="5305425" cy="1528762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8"/>
          <p:cNvSpPr txBox="1"/>
          <p:nvPr/>
        </p:nvSpPr>
        <p:spPr>
          <a:xfrm>
            <a:off x="1038225" y="552450"/>
            <a:ext cx="1103137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854D0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পাঠ মূল্যায়ন (Evaluation)</a:t>
            </a:r>
            <a:endParaRPr/>
          </a:p>
        </p:txBody>
      </p:sp>
      <p:pic>
        <p:nvPicPr>
          <p:cNvPr descr="image.png" id="348" name="Google Shape;348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2476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9" name="Google Shape;349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2975" y="2369790"/>
            <a:ext cx="6191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8"/>
          <p:cNvSpPr txBox="1"/>
          <p:nvPr/>
        </p:nvSpPr>
        <p:spPr>
          <a:xfrm>
            <a:off x="942975" y="2826990"/>
            <a:ext cx="47148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রক্তরসে শতকরা কত ভাগ পানি থাকে?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942975" y="3146077"/>
            <a:ext cx="4714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(ক) ৫০-৫৫%    (খ) ৭০-৭৫%    (গ) ৯০-৯২%</a:t>
            </a:r>
            <a:endParaRPr/>
          </a:p>
        </p:txBody>
      </p:sp>
      <p:pic>
        <p:nvPicPr>
          <p:cNvPr descr="image.png" id="352" name="Google Shape;352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34150" y="2369790"/>
            <a:ext cx="6191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8"/>
          <p:cNvSpPr txBox="1"/>
          <p:nvPr/>
        </p:nvSpPr>
        <p:spPr>
          <a:xfrm>
            <a:off x="6534150" y="2826990"/>
            <a:ext cx="47148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লোহিত রক্তকণিকার গড় আয়ু কত দিন?</a:t>
            </a:r>
            <a:endParaRPr/>
          </a:p>
        </p:txBody>
      </p:sp>
      <p:sp>
        <p:nvSpPr>
          <p:cNvPr id="354" name="Google Shape;354;p28"/>
          <p:cNvSpPr txBox="1"/>
          <p:nvPr/>
        </p:nvSpPr>
        <p:spPr>
          <a:xfrm>
            <a:off x="6534150" y="3146077"/>
            <a:ext cx="4714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(ক) ১৫ দিন    (খ) ১২০ দিন    (গ) ১৮০ দিন</a:t>
            </a:r>
            <a:endParaRPr/>
          </a:p>
        </p:txBody>
      </p:sp>
      <p:pic>
        <p:nvPicPr>
          <p:cNvPr descr="image.png" id="355" name="Google Shape;355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2975" y="4184302"/>
            <a:ext cx="6477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8"/>
          <p:cNvSpPr txBox="1"/>
          <p:nvPr/>
        </p:nvSpPr>
        <p:spPr>
          <a:xfrm>
            <a:off x="942975" y="4641502"/>
            <a:ext cx="47148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কোন রক্তকণিকা ফেগোসাইটোসিস পদ্ধতিতে জীবাণু ধ্বংস করে?</a:t>
            </a:r>
            <a:endParaRPr/>
          </a:p>
        </p:txBody>
      </p:sp>
      <p:sp>
        <p:nvSpPr>
          <p:cNvPr id="357" name="Google Shape;357;p28"/>
          <p:cNvSpPr txBox="1"/>
          <p:nvPr/>
        </p:nvSpPr>
        <p:spPr>
          <a:xfrm>
            <a:off x="942975" y="4960590"/>
            <a:ext cx="4714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(ক) শ্বেত রক্তকণিকা    (খ) লোহিত রক্তকণিকা</a:t>
            </a:r>
            <a:endParaRPr/>
          </a:p>
        </p:txBody>
      </p:sp>
      <p:pic>
        <p:nvPicPr>
          <p:cNvPr descr="image.png" id="358" name="Google Shape;358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34150" y="4184302"/>
            <a:ext cx="6191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28"/>
          <p:cNvSpPr txBox="1"/>
          <p:nvPr/>
        </p:nvSpPr>
        <p:spPr>
          <a:xfrm>
            <a:off x="6534150" y="4641502"/>
            <a:ext cx="47148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সর্বজনীন রক্তদাতা (Universal Donor) গ্রুপ কোনটি?</a:t>
            </a:r>
            <a:endParaRPr/>
          </a:p>
        </p:txBody>
      </p:sp>
      <p:sp>
        <p:nvSpPr>
          <p:cNvPr id="360" name="Google Shape;360;p28"/>
          <p:cNvSpPr txBox="1"/>
          <p:nvPr/>
        </p:nvSpPr>
        <p:spPr>
          <a:xfrm>
            <a:off x="6534150" y="4960590"/>
            <a:ext cx="4714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(ক) AB+    (খ) O-    (গ) A+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5" name="Google Shape;36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6" name="Google Shape;36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459831"/>
            <a:ext cx="10896600" cy="26107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7" name="Google Shape;36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8225" y="4151411"/>
            <a:ext cx="10115550" cy="52863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9"/>
          <p:cNvSpPr txBox="1"/>
          <p:nvPr/>
        </p:nvSpPr>
        <p:spPr>
          <a:xfrm>
            <a:off x="1200150" y="552450"/>
            <a:ext cx="10861357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E7490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বাড়ির কাজ (Homework)</a:t>
            </a:r>
            <a:endParaRPr/>
          </a:p>
        </p:txBody>
      </p:sp>
      <p:pic>
        <p:nvPicPr>
          <p:cNvPr descr="image.png" id="369" name="Google Shape;369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9"/>
          <p:cNvSpPr txBox="1"/>
          <p:nvPr/>
        </p:nvSpPr>
        <p:spPr>
          <a:xfrm>
            <a:off x="1038225" y="3488531"/>
            <a:ext cx="10115550" cy="3771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1E293B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"মানবদেহে রক্ত জমাট বাঁধার কৌশল এবং রক্তে অনুচক্রিকার ভূমিকা চিত্রসহ খাতায় সুন্দরভাবে লিখে নিয়ে আসবে।"</a:t>
            </a:r>
            <a:endParaRPr/>
          </a:p>
        </p:txBody>
      </p:sp>
      <p:pic>
        <p:nvPicPr>
          <p:cNvPr descr="image.png" id="371" name="Google Shape;371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38225" y="2926556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9"/>
          <p:cNvSpPr txBox="1"/>
          <p:nvPr/>
        </p:nvSpPr>
        <p:spPr>
          <a:xfrm>
            <a:off x="1524000" y="2897981"/>
            <a:ext cx="147018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155E7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নির্ধারিত কাজ:</a:t>
            </a:r>
            <a:endParaRPr/>
          </a:p>
        </p:txBody>
      </p:sp>
      <p:sp>
        <p:nvSpPr>
          <p:cNvPr id="373" name="Google Shape;373;p29"/>
          <p:cNvSpPr txBox="1"/>
          <p:nvPr/>
        </p:nvSpPr>
        <p:spPr>
          <a:xfrm>
            <a:off x="1314450" y="4294286"/>
            <a:ext cx="9601200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38125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75" u="none" cap="none" strike="noStrike">
                <a:solidFill>
                  <a:srgbClr val="0369A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নির্দেশিকা: আগামী ক্লাসে পড়া জমা নেওয়া হবে এবং মূল্যায়ন করা হবে।</a:t>
            </a:r>
            <a:endParaRPr/>
          </a:p>
        </p:txBody>
      </p:sp>
      <p:pic>
        <p:nvPicPr>
          <p:cNvPr descr="image.png" id="374" name="Google Shape;374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14450" y="4313336"/>
            <a:ext cx="161925" cy="16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79" name="Google Shape;37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0" name="Google Shape;38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8250" y="1404937"/>
            <a:ext cx="20955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1" name="Google Shape;38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52962" y="4948237"/>
            <a:ext cx="288607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0"/>
          <p:cNvSpPr txBox="1"/>
          <p:nvPr/>
        </p:nvSpPr>
        <p:spPr>
          <a:xfrm>
            <a:off x="3535680" y="3167062"/>
            <a:ext cx="5120640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ধন্যবাদ ও শুভকামনা</a:t>
            </a:r>
            <a:endParaRPr/>
          </a:p>
        </p:txBody>
      </p:sp>
      <p:sp>
        <p:nvSpPr>
          <p:cNvPr id="383" name="Google Shape;383;p30"/>
          <p:cNvSpPr txBox="1"/>
          <p:nvPr/>
        </p:nvSpPr>
        <p:spPr>
          <a:xfrm>
            <a:off x="2605087" y="4291012"/>
            <a:ext cx="698182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ECDD3"/>
                </a:solidFill>
                <a:latin typeface="Hind Siliguri Medium"/>
                <a:ea typeface="Hind Siliguri Medium"/>
                <a:cs typeface="Hind Siliguri Medium"/>
                <a:sym typeface="Hind Siliguri Medium"/>
              </a:rPr>
              <a:t>মনোযোগ দিয়ে ক্লাসে অংশগ্রহণ করার জন্য সকলকে লাল গোলাপের শুভেচ্ছা</a:t>
            </a:r>
            <a:endParaRPr/>
          </a:p>
        </p:txBody>
      </p:sp>
      <p:pic>
        <p:nvPicPr>
          <p:cNvPr descr="image.png" id="384" name="Google Shape;384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86350" y="1443037"/>
            <a:ext cx="2019300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0"/>
          <p:cNvSpPr txBox="1"/>
          <p:nvPr/>
        </p:nvSpPr>
        <p:spPr>
          <a:xfrm>
            <a:off x="4948237" y="5072062"/>
            <a:ext cx="229552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ভাটেরা উচ্চ বিদ্যালয়, মৌলভীবাজার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1"/>
          <p:cNvSpPr txBox="1"/>
          <p:nvPr/>
        </p:nvSpPr>
        <p:spPr>
          <a:xfrm>
            <a:off x="571500" y="476250"/>
            <a:ext cx="11601450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Image Sources</a:t>
            </a:r>
            <a:endParaRPr/>
          </a:p>
        </p:txBody>
      </p:sp>
      <p:sp>
        <p:nvSpPr>
          <p:cNvPr id="391" name="Google Shape;391;p31"/>
          <p:cNvSpPr/>
          <p:nvPr/>
        </p:nvSpPr>
        <p:spPr>
          <a:xfrm>
            <a:off x="571500" y="2226915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571500" y="2998440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1"/>
          <p:cNvSpPr/>
          <p:nvPr/>
        </p:nvSpPr>
        <p:spPr>
          <a:xfrm>
            <a:off x="571500" y="3769965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1"/>
          <p:cNvSpPr/>
          <p:nvPr/>
        </p:nvSpPr>
        <p:spPr>
          <a:xfrm>
            <a:off x="571500" y="298891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1"/>
          <p:cNvSpPr/>
          <p:nvPr/>
        </p:nvSpPr>
        <p:spPr>
          <a:xfrm>
            <a:off x="571500" y="298891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31"/>
          <p:cNvSpPr/>
          <p:nvPr/>
        </p:nvSpPr>
        <p:spPr>
          <a:xfrm>
            <a:off x="571500" y="376044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31"/>
          <p:cNvSpPr/>
          <p:nvPr/>
        </p:nvSpPr>
        <p:spPr>
          <a:xfrm>
            <a:off x="571500" y="376044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31"/>
          <p:cNvSpPr/>
          <p:nvPr/>
        </p:nvSpPr>
        <p:spPr>
          <a:xfrm>
            <a:off x="571500" y="453196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31"/>
          <p:cNvSpPr/>
          <p:nvPr/>
        </p:nvSpPr>
        <p:spPr>
          <a:xfrm>
            <a:off x="571500" y="453196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0" name="Google Shape;40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36979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31"/>
          <p:cNvSpPr txBox="1"/>
          <p:nvPr/>
        </p:nvSpPr>
        <p:spPr>
          <a:xfrm>
            <a:off x="1666875" y="2376933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https://img.magnific.com/free-photo/smiling-young-handsome-guy-wearing-green-shirt_141793-122624.jpg?semt=ais_hybrid&amp;w=740&amp;q=80</a:t>
            </a:r>
            <a:endParaRPr/>
          </a:p>
        </p:txBody>
      </p:sp>
      <p:sp>
        <p:nvSpPr>
          <p:cNvPr id="402" name="Google Shape;402;p31"/>
          <p:cNvSpPr txBox="1"/>
          <p:nvPr/>
        </p:nvSpPr>
        <p:spPr>
          <a:xfrm>
            <a:off x="1666875" y="2610296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www.magnific.com</a:t>
            </a:r>
            <a:endParaRPr/>
          </a:p>
        </p:txBody>
      </p:sp>
      <p:pic>
        <p:nvPicPr>
          <p:cNvPr descr="image.png" id="403" name="Google Shape;40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14131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1"/>
          <p:cNvSpPr txBox="1"/>
          <p:nvPr/>
        </p:nvSpPr>
        <p:spPr>
          <a:xfrm>
            <a:off x="1666875" y="3148458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https://upload.wikimedia.org/wikipedia/commons/3/39/Blausen_0761_RedBloodCells.png?utm_source=en.wikipedia.org&amp;utm_campaign=index&amp;utm_content=original</a:t>
            </a:r>
            <a:endParaRPr/>
          </a:p>
        </p:txBody>
      </p:sp>
      <p:sp>
        <p:nvSpPr>
          <p:cNvPr id="405" name="Google Shape;405;p31"/>
          <p:cNvSpPr txBox="1"/>
          <p:nvPr/>
        </p:nvSpPr>
        <p:spPr>
          <a:xfrm>
            <a:off x="1666875" y="3381821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en.wikipedia.org</a:t>
            </a:r>
            <a:endParaRPr/>
          </a:p>
        </p:txBody>
      </p:sp>
      <p:pic>
        <p:nvPicPr>
          <p:cNvPr descr="image.png" id="406" name="Google Shape;40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91284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31"/>
          <p:cNvSpPr txBox="1"/>
          <p:nvPr/>
        </p:nvSpPr>
        <p:spPr>
          <a:xfrm>
            <a:off x="1666875" y="3919983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https://upload.wikimedia.org/wikipedia/commons/3/32/ABO_blood_type.svg?utm_source=en.wikipedia.org&amp;utm_campaign=index&amp;utm_content=original</a:t>
            </a:r>
            <a:endParaRPr/>
          </a:p>
        </p:txBody>
      </p:sp>
      <p:sp>
        <p:nvSpPr>
          <p:cNvPr id="408" name="Google Shape;408;p31"/>
          <p:cNvSpPr txBox="1"/>
          <p:nvPr/>
        </p:nvSpPr>
        <p:spPr>
          <a:xfrm>
            <a:off x="1666875" y="4153346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en.wikipedia.org</a:t>
            </a:r>
            <a:endParaRPr/>
          </a:p>
        </p:txBody>
      </p:sp>
      <p:pic>
        <p:nvPicPr>
          <p:cNvPr descr="image.png" id="409" name="Google Shape;40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68436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1"/>
          <p:cNvSpPr txBox="1"/>
          <p:nvPr/>
        </p:nvSpPr>
        <p:spPr>
          <a:xfrm>
            <a:off x="1666875" y="4691508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https://www.odealarose.com/blog/wp-content/uploads/2025/07/red-roses-meaning.jpg</a:t>
            </a:r>
            <a:endParaRPr/>
          </a:p>
        </p:txBody>
      </p:sp>
      <p:sp>
        <p:nvSpPr>
          <p:cNvPr id="411" name="Google Shape;411;p31"/>
          <p:cNvSpPr txBox="1"/>
          <p:nvPr/>
        </p:nvSpPr>
        <p:spPr>
          <a:xfrm>
            <a:off x="1666875" y="4924871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Source: </a:t>
            </a:r>
            <a:r>
              <a:rPr b="0" i="0" lang="en-US" sz="1200" u="none" cap="none" strike="noStrike">
                <a:solidFill>
                  <a:srgbClr val="4F46E5"/>
                </a:solidFill>
                <a:latin typeface="Hind Siliguri"/>
                <a:ea typeface="Hind Siliguri"/>
                <a:cs typeface="Hind Siliguri"/>
                <a:sym typeface="Hind Siliguri"/>
              </a:rPr>
              <a:t>www.odealarose.com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445990"/>
            <a:ext cx="5305425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445990"/>
            <a:ext cx="5305425" cy="2638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2975" y="2979390"/>
            <a:ext cx="13335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1200150" y="552450"/>
            <a:ext cx="10861357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65F4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পরিচিতি পর্ব</a:t>
            </a:r>
            <a:endParaRPr/>
          </a:p>
        </p:txBody>
      </p:sp>
      <p:pic>
        <p:nvPicPr>
          <p:cNvPr descr="image.png" id="101" name="Google Shape;101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7700" y="607665"/>
            <a:ext cx="40957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34150" y="2741265"/>
            <a:ext cx="10572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71550" y="3007965"/>
            <a:ext cx="127635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4600" y="2822227"/>
            <a:ext cx="12477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2514600" y="3279427"/>
            <a:ext cx="210026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065F46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আব্দুস সামাদ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2514600" y="3727102"/>
            <a:ext cx="2000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সহকারী শিক্ষক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2514600" y="4060477"/>
            <a:ext cx="2000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ভাটেরা উচ্চ বিদ্যালয়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2514600" y="4289077"/>
            <a:ext cx="20002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61925" spcFirstLastPara="1" rIns="0" wrap="square" tIns="0">
            <a:spAutoFit/>
          </a:bodyPr>
          <a:lstStyle/>
          <a:p>
            <a:pPr indent="0" lvl="0" marL="0" marR="0" rtl="0" algn="l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ভাটেরা, কুলাউড়া, মৌলভীবাজার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2514600" y="4541490"/>
            <a:ext cx="20002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0025" spcFirstLastPara="1" rIns="0" wrap="square" tIns="0">
            <a:spAutoFit/>
          </a:bodyPr>
          <a:lstStyle/>
          <a:p>
            <a:pPr indent="0" lvl="0" marL="0" marR="0" rtl="0" algn="l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0284C7"/>
                </a:solidFill>
                <a:latin typeface="Hind Siliguri"/>
                <a:ea typeface="Hind Siliguri"/>
                <a:cs typeface="Hind Siliguri"/>
                <a:sym typeface="Hind Siliguri"/>
              </a:rPr>
              <a:t>abdussamad5492@gmail.com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6829425" y="3293715"/>
            <a:ext cx="44196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বিষয়: জীববিজ্ঞান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6915150" y="3712815"/>
            <a:ext cx="43338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শ্রেণি: ৯ম (খ)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6810375" y="4131915"/>
            <a:ext cx="44386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অধ্যায়: ০৬ (জীবে পরিবহন)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6858000" y="4551015"/>
            <a:ext cx="4391025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সময়: ৪০ মিনিট | তারিখ: ২৩।০৮।২০২৬</a:t>
            </a:r>
            <a:endParaRPr/>
          </a:p>
        </p:txBody>
      </p:sp>
      <p:pic>
        <p:nvPicPr>
          <p:cNvPr descr="image.png" id="114" name="Google Shape;114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14600" y="4089052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514600" y="4308127"/>
            <a:ext cx="104775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514600" y="4560540"/>
            <a:ext cx="142875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534150" y="332705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534150" y="3746152"/>
            <a:ext cx="26670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534150" y="4165252"/>
            <a:ext cx="1619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534150" y="458435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81225" y="2469825"/>
            <a:ext cx="2000250" cy="198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941290"/>
            <a:ext cx="347335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9175" y="2941290"/>
            <a:ext cx="3473499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70800" y="2941290"/>
            <a:ext cx="347335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2975" y="318894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54450" y="318894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66075" y="318894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1114425" y="552450"/>
            <a:ext cx="1095136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1D4ED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শিখনফল</a:t>
            </a:r>
            <a:endParaRPr/>
          </a:p>
        </p:txBody>
      </p:sp>
      <p:pic>
        <p:nvPicPr>
          <p:cNvPr descr="image.png" id="134" name="Google Shape;134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7700" y="607665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647700" y="2388840"/>
            <a:ext cx="108966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B82F6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এই পাঠ শেষে শিক্ষার্থীরা —</a:t>
            </a: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942975" y="3903315"/>
            <a:ext cx="30269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E3A8A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সংজ্ঞায়ন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942975" y="4341465"/>
            <a:ext cx="28828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কী এবং এর ভৌত উপাদান ও বৈশিষ্ট্য বিশদভাবে বলতে ও ব্যাখ্যা করতে পারবে।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4654450" y="3903315"/>
            <a:ext cx="3027097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115E5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উপাদান বিশ্লেষণ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4654450" y="4341465"/>
            <a:ext cx="2882949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রক্তরস ও বিভিন্ন রক্তকণিকার গঠন, কাজ ও পার্থক্য চিহ্নিত করতে পারবে।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8366075" y="3903315"/>
            <a:ext cx="30269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581C87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গ্রুপ ও গুরুত্ব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8366075" y="4341465"/>
            <a:ext cx="28828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গ্রুপ (ABO system) এবং মানবদেহে রক্ত সঞ্চালনের গুরুত্ব ব্যাখ্যা করতে পারবে।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6" name="Google Shape;14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3475" y="1621184"/>
            <a:ext cx="230505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3625691" y="2249834"/>
            <a:ext cx="4940617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00" u="none" cap="none" strike="noStrike">
                <a:solidFill>
                  <a:srgbClr val="FFFFFF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ও তার উপাদান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4600575" y="3535709"/>
            <a:ext cx="2990850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ECDD3"/>
                </a:solidFill>
                <a:latin typeface="Hind Siliguri"/>
                <a:ea typeface="Hind Siliguri"/>
                <a:cs typeface="Hind Siliguri"/>
                <a:sym typeface="Hind Siliguri"/>
              </a:rPr>
              <a:t>(Blood and Its Components)</a:t>
            </a:r>
            <a:endParaRPr/>
          </a:p>
        </p:txBody>
      </p:sp>
      <p:pic>
        <p:nvPicPr>
          <p:cNvPr descr="image.png" id="150" name="Google Shape;15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05350" y="4465290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4286250" y="4827240"/>
            <a:ext cx="11239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রক্তরস (Plasma)</a:t>
            </a:r>
            <a:endParaRPr/>
          </a:p>
        </p:txBody>
      </p:sp>
      <p:pic>
        <p:nvPicPr>
          <p:cNvPr descr="image.png" id="152" name="Google Shape;152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465290"/>
            <a:ext cx="2476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6191250" y="4827240"/>
            <a:ext cx="17145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রক্তকণিকা (Blood Cells)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8" name="Google Shape;15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593627"/>
            <a:ext cx="5305425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593627"/>
            <a:ext cx="5305425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 txBox="1"/>
          <p:nvPr/>
        </p:nvSpPr>
        <p:spPr>
          <a:xfrm>
            <a:off x="1038225" y="552450"/>
            <a:ext cx="1103137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F766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কী? (What is Blood?)</a:t>
            </a:r>
            <a:endParaRPr/>
          </a:p>
        </p:txBody>
      </p:sp>
      <p:pic>
        <p:nvPicPr>
          <p:cNvPr descr="image.png" id="162" name="Google Shape;16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2476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7"/>
          <p:cNvSpPr txBox="1"/>
          <p:nvPr/>
        </p:nvSpPr>
        <p:spPr>
          <a:xfrm>
            <a:off x="990600" y="2841277"/>
            <a:ext cx="4900612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5E5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সংজ্ঞা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990600" y="3355627"/>
            <a:ext cx="466725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 হলো এক ধরণের </a:t>
            </a:r>
            <a:r>
              <a:rPr b="1" i="0" lang="en-US" sz="150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লাল বর্ণের, অস্বচ্ছ, ঈষৎ ক্ষারীয় ও লবণাক্ত তরল যোজক কলা (Connective Tissue)</a:t>
            </a:r>
            <a:r>
              <a:rPr b="0" i="0" lang="en-US" sz="1500" u="none" cap="none" strike="noStrik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। এটি হৃদপিণ্ড ও রক্তবাহিকার মধ্য দিয়ে প্রবাহিত হয়ে দেহের সকল কোষে অক্সিজেন ও পুষ্টি সরবরাহ করে।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6581775" y="2841277"/>
            <a:ext cx="4900612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B4530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প্রধান ভৌত বৈশিষ্ট্যসমূহ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6848475" y="3355627"/>
            <a:ext cx="44005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পরিমাণ: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মানবদেহে মোট ওজনের প্রায় ৮% (৫-৬ লিটার) রক্ত থাকে।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6848475" y="4022377"/>
            <a:ext cx="44005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pH মাত্রা: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৭.৩৫ – ৭.৪৫ (ঈষৎ ক্ষারীয়)।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6848475" y="4403377"/>
            <a:ext cx="44005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তাপমাত্রা: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গড়ে ৩৭° সেলসিয়াস।</a:t>
            </a:r>
            <a:endParaRPr/>
          </a:p>
        </p:txBody>
      </p:sp>
      <p:pic>
        <p:nvPicPr>
          <p:cNvPr descr="image.png" id="169" name="Google Shape;16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355089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407476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4455765"/>
            <a:ext cx="17145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6" name="Google Shape;17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474565"/>
            <a:ext cx="5305425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474565"/>
            <a:ext cx="5305425" cy="239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8"/>
          <p:cNvSpPr txBox="1"/>
          <p:nvPr/>
        </p:nvSpPr>
        <p:spPr>
          <a:xfrm>
            <a:off x="1152525" y="552450"/>
            <a:ext cx="10911363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6B21A8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রক্তের উপাদানসমূহের শ্রেণিবিন্যাস</a:t>
            </a:r>
            <a:endParaRPr/>
          </a:p>
        </p:txBody>
      </p:sp>
      <p:pic>
        <p:nvPicPr>
          <p:cNvPr descr="image.png" id="180" name="Google Shape;18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3619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14662" y="273174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8"/>
          <p:cNvSpPr txBox="1"/>
          <p:nvPr/>
        </p:nvSpPr>
        <p:spPr>
          <a:xfrm>
            <a:off x="835104" y="3446115"/>
            <a:ext cx="493061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6B21A8"/>
                </a:solidFill>
                <a:latin typeface="Hind Siliguri"/>
                <a:ea typeface="Hind Siliguri"/>
                <a:cs typeface="Hind Siliguri"/>
                <a:sym typeface="Hind Siliguri"/>
              </a:rPr>
              <a:t>১. রক্তরস (Plasma)</a:t>
            </a:r>
            <a:endParaRPr/>
          </a:p>
        </p:txBody>
      </p:sp>
      <p:sp>
        <p:nvSpPr>
          <p:cNvPr id="183" name="Google Shape;183;p18"/>
          <p:cNvSpPr txBox="1"/>
          <p:nvPr/>
        </p:nvSpPr>
        <p:spPr>
          <a:xfrm>
            <a:off x="952500" y="3941415"/>
            <a:ext cx="469582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7E22CE"/>
                </a:solidFill>
                <a:latin typeface="Hind Siliguri"/>
                <a:ea typeface="Hind Siliguri"/>
                <a:cs typeface="Hind Siliguri"/>
                <a:sym typeface="Hind Siliguri"/>
              </a:rPr>
              <a:t>৫৫%</a:t>
            </a:r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952500" y="4350990"/>
            <a:ext cx="469582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A044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হলুদাভ তরল অংশ, যাতে ৯০-৯২% পানি থাকে।</a:t>
            </a:r>
            <a:endParaRPr/>
          </a:p>
        </p:txBody>
      </p:sp>
      <p:pic>
        <p:nvPicPr>
          <p:cNvPr descr="image.png" id="185" name="Google Shape;18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05837" y="273174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8"/>
          <p:cNvSpPr txBox="1"/>
          <p:nvPr/>
        </p:nvSpPr>
        <p:spPr>
          <a:xfrm>
            <a:off x="6426279" y="3446115"/>
            <a:ext cx="4930616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9F1239"/>
                </a:solidFill>
                <a:latin typeface="Hind Siliguri"/>
                <a:ea typeface="Hind Siliguri"/>
                <a:cs typeface="Hind Siliguri"/>
                <a:sym typeface="Hind Siliguri"/>
              </a:rPr>
              <a:t>২. রক্তকণিকা (Blood Cells)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6543675" y="3941415"/>
            <a:ext cx="469582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BE123C"/>
                </a:solidFill>
                <a:latin typeface="Hind Siliguri"/>
                <a:ea typeface="Hind Siliguri"/>
                <a:cs typeface="Hind Siliguri"/>
                <a:sym typeface="Hind Siliguri"/>
              </a:rPr>
              <a:t>৪৫%</a:t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6543675" y="4350990"/>
            <a:ext cx="469582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881337"/>
                </a:solidFill>
                <a:latin typeface="Hind Siliguri"/>
                <a:ea typeface="Hind Siliguri"/>
                <a:cs typeface="Hind Siliguri"/>
                <a:sym typeface="Hind Siliguri"/>
              </a:rPr>
              <a:t>তিন প্রকার: RBC, WBC এবং Platelets।</a:t>
            </a:r>
            <a:endParaRPr/>
          </a:p>
        </p:txBody>
      </p:sp>
      <p:pic>
        <p:nvPicPr>
          <p:cNvPr descr="image.png" id="189" name="Google Shape;189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90875" y="2893665"/>
            <a:ext cx="2190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0" name="Google Shape;190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782050" y="2893665"/>
            <a:ext cx="21907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5" name="Google Shape;1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260252"/>
            <a:ext cx="5305425" cy="3009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260252"/>
            <a:ext cx="5305425" cy="30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9"/>
          <p:cNvSpPr txBox="1"/>
          <p:nvPr/>
        </p:nvSpPr>
        <p:spPr>
          <a:xfrm>
            <a:off x="1114425" y="552450"/>
            <a:ext cx="1095136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B4530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রক্তরস বা প্লাজমা (Plasma)</a:t>
            </a:r>
            <a:endParaRPr/>
          </a:p>
        </p:txBody>
      </p:sp>
      <p:pic>
        <p:nvPicPr>
          <p:cNvPr descr="image.png" id="199" name="Google Shape;19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9"/>
          <p:cNvSpPr txBox="1"/>
          <p:nvPr/>
        </p:nvSpPr>
        <p:spPr>
          <a:xfrm>
            <a:off x="990600" y="2507902"/>
            <a:ext cx="4900612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2400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প্লাজমার উপাদান গঠন</a:t>
            </a:r>
            <a:endParaRPr/>
          </a:p>
        </p:txBody>
      </p:sp>
      <p:sp>
        <p:nvSpPr>
          <p:cNvPr id="201" name="Google Shape;201;p19"/>
          <p:cNvSpPr txBox="1"/>
          <p:nvPr/>
        </p:nvSpPr>
        <p:spPr>
          <a:xfrm>
            <a:off x="6581775" y="2507902"/>
            <a:ext cx="4900612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92400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প্রধান প্রোটিনসমূহ (Plasma Proteins)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990600" y="2965102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💧 </a:t>
            </a: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পানি: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৯০% - ৯২%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990600" y="3317527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🧪 </a:t>
            </a: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কঠিন পদার্থ: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৮% - ১০%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1181100" y="3669952"/>
            <a:ext cx="44767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• জৈব পদার্থ (৭-৯%): প্রোটিন, গ্লুকোজ, হরমোন, ইউরিয়া।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1181100" y="4022377"/>
            <a:ext cx="44767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• অজৈব পদার্থ (০.৯%): Na, Cl, K, Ca, Mg আয়ন।</a:t>
            </a:r>
            <a:endParaRPr/>
          </a:p>
        </p:txBody>
      </p:sp>
      <p:pic>
        <p:nvPicPr>
          <p:cNvPr descr="image.png" id="206" name="Google Shape;20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81775" y="2965102"/>
            <a:ext cx="46672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81775" y="3498502"/>
            <a:ext cx="46672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81775" y="4031902"/>
            <a:ext cx="46672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9" name="Google Shape;209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81775" y="4565302"/>
            <a:ext cx="466725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4" name="Google Shape;21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555527"/>
            <a:ext cx="5305425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555527"/>
            <a:ext cx="5305425" cy="24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0"/>
          <p:cNvSpPr txBox="1"/>
          <p:nvPr/>
        </p:nvSpPr>
        <p:spPr>
          <a:xfrm>
            <a:off x="1114425" y="552450"/>
            <a:ext cx="1095136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BE123C"/>
                </a:solidFill>
                <a:latin typeface="Hind Siliguri"/>
                <a:ea typeface="Hind Siliguri"/>
                <a:cs typeface="Hind Siliguri"/>
                <a:sym typeface="Hind Siliguri"/>
              </a:rPr>
              <a:t>লোহিত রক্তকণিকা (Red Blood Cells - RBC)</a:t>
            </a:r>
            <a:endParaRPr/>
          </a:p>
        </p:txBody>
      </p:sp>
      <p:pic>
        <p:nvPicPr>
          <p:cNvPr descr="image.png" id="218" name="Google Shape;21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3238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0600" y="2803177"/>
            <a:ext cx="1914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38875" y="2555527"/>
            <a:ext cx="5305425" cy="24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 txBox="1"/>
          <p:nvPr/>
        </p:nvSpPr>
        <p:spPr>
          <a:xfrm>
            <a:off x="990600" y="3355627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গঠন: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দ্বি-অবতল ও চাকতির মতো। পরিপক্ক অবস্থায় নিউক্লিয়াসহীন।</a:t>
            </a:r>
            <a:endParaRPr/>
          </a:p>
        </p:txBody>
      </p:sp>
      <p:sp>
        <p:nvSpPr>
          <p:cNvPr id="222" name="Google Shape;222;p20"/>
          <p:cNvSpPr txBox="1"/>
          <p:nvPr/>
        </p:nvSpPr>
        <p:spPr>
          <a:xfrm>
            <a:off x="990600" y="3727102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হিমোগ্লোবিন: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এতে হিমোগ্লোবিন প্রোটিন থাকে বলে রক্ত লাল দেখায়।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990600" y="4098577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গড় আয়ু: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প্রায় ১২০ দিন (৪ মাস)।</a:t>
            </a:r>
            <a:endParaRPr/>
          </a:p>
        </p:txBody>
      </p:sp>
      <p:sp>
        <p:nvSpPr>
          <p:cNvPr id="224" name="Google Shape;224;p20"/>
          <p:cNvSpPr txBox="1"/>
          <p:nvPr/>
        </p:nvSpPr>
        <p:spPr>
          <a:xfrm>
            <a:off x="990600" y="4470052"/>
            <a:ext cx="466725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প্রধান কাজ: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ফুসফুস থেকে কোষে O₂ পরিবহন করা।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9" name="Google Shape;2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0" name="Google Shape;23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2665065"/>
            <a:ext cx="5305425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1" name="Google Shape;23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8875" y="2665065"/>
            <a:ext cx="5305425" cy="22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1"/>
          <p:cNvSpPr txBox="1"/>
          <p:nvPr/>
        </p:nvSpPr>
        <p:spPr>
          <a:xfrm>
            <a:off x="1114425" y="552450"/>
            <a:ext cx="10951368" cy="434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730A3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শ্বেত রক্তকণিকা (White Blood Cells - WBC)</a:t>
            </a:r>
            <a:endParaRPr/>
          </a:p>
        </p:txBody>
      </p:sp>
      <p:pic>
        <p:nvPicPr>
          <p:cNvPr descr="image.png" id="233" name="Google Shape;23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607665"/>
            <a:ext cx="3238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2975" y="295081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1"/>
          <p:cNvSpPr txBox="1"/>
          <p:nvPr/>
        </p:nvSpPr>
        <p:spPr>
          <a:xfrm>
            <a:off x="942975" y="3665190"/>
            <a:ext cx="495061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12E8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দেহের সৈনিক (Body Guards)</a:t>
            </a:r>
            <a:endParaRPr/>
          </a:p>
        </p:txBody>
      </p:sp>
      <p:sp>
        <p:nvSpPr>
          <p:cNvPr id="236" name="Google Shape;236;p21"/>
          <p:cNvSpPr txBox="1"/>
          <p:nvPr/>
        </p:nvSpPr>
        <p:spPr>
          <a:xfrm>
            <a:off x="942975" y="4103340"/>
            <a:ext cx="471487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শ্বেত রক্তকণিকা ফেগোসাইটোসিস (Phagocytosis) প্রক্রিয়ায় জীবাণু ভক্ষণ করে এবং অ্যান্টিবডি তৈরি করে দেহকে রক্ষা করে।</a:t>
            </a:r>
            <a:endParaRPr/>
          </a:p>
        </p:txBody>
      </p:sp>
      <p:sp>
        <p:nvSpPr>
          <p:cNvPr id="237" name="Google Shape;237;p21"/>
          <p:cNvSpPr txBox="1"/>
          <p:nvPr/>
        </p:nvSpPr>
        <p:spPr>
          <a:xfrm>
            <a:off x="6534150" y="2950815"/>
            <a:ext cx="495061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312E8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প্রকারভেদ</a:t>
            </a:r>
            <a:endParaRPr/>
          </a:p>
        </p:txBody>
      </p:sp>
      <p:pic>
        <p:nvPicPr>
          <p:cNvPr descr="image.png" id="238" name="Google Shape;238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71562" y="3112740"/>
            <a:ext cx="3143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 txBox="1"/>
          <p:nvPr/>
        </p:nvSpPr>
        <p:spPr>
          <a:xfrm>
            <a:off x="6534150" y="3388965"/>
            <a:ext cx="471487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১. দানাদার (Granulocytes):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নিউট্রোফিল, ইওসিনোফিল, বেসোফিল।</a:t>
            </a:r>
            <a:endParaRPr/>
          </a:p>
        </p:txBody>
      </p:sp>
      <p:sp>
        <p:nvSpPr>
          <p:cNvPr id="240" name="Google Shape;240;p21"/>
          <p:cNvSpPr txBox="1"/>
          <p:nvPr/>
        </p:nvSpPr>
        <p:spPr>
          <a:xfrm>
            <a:off x="6534150" y="3722340"/>
            <a:ext cx="4714875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২. অদানাদার (Agranulocytes):</a:t>
            </a:r>
            <a:r>
              <a:rPr b="0" i="0" lang="en-US" sz="1350" u="none" cap="none" strike="noStrike">
                <a:solidFill>
                  <a:srgbClr val="1E293B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লিম্ফোসাইট, মোনোসাইট।</a:t>
            </a:r>
            <a:endParaRPr/>
          </a:p>
        </p:txBody>
      </p:sp>
      <p:sp>
        <p:nvSpPr>
          <p:cNvPr id="241" name="Google Shape;241;p21"/>
          <p:cNvSpPr txBox="1"/>
          <p:nvPr/>
        </p:nvSpPr>
        <p:spPr>
          <a:xfrm>
            <a:off x="6534150" y="4103340"/>
            <a:ext cx="4714875" cy="242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6366F1"/>
                </a:solidFill>
                <a:latin typeface="Hind Siliguri"/>
                <a:ea typeface="Hind Siliguri"/>
                <a:cs typeface="Hind Siliguri"/>
                <a:sym typeface="Hind Siliguri"/>
              </a:rPr>
              <a:t>গড় আয়ু:</a:t>
            </a:r>
            <a:r>
              <a:rPr b="0" i="0" lang="en-US" sz="1275" u="none" cap="none" strike="noStrike">
                <a:solidFill>
                  <a:srgbClr val="6366F1"/>
                </a:solidFill>
                <a:latin typeface="Hind Siliguri"/>
                <a:ea typeface="Hind Siliguri"/>
                <a:cs typeface="Hind Siliguri"/>
                <a:sym typeface="Hind Siliguri"/>
              </a:rPr>
              <a:t> ১ – ১৫ দিন।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