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72" r:id="rId6"/>
    <p:sldId id="284" r:id="rId7"/>
    <p:sldId id="259" r:id="rId8"/>
    <p:sldId id="270" r:id="rId9"/>
    <p:sldId id="260" r:id="rId10"/>
    <p:sldId id="271" r:id="rId11"/>
    <p:sldId id="261" r:id="rId12"/>
    <p:sldId id="280" r:id="rId13"/>
    <p:sldId id="279" r:id="rId14"/>
    <p:sldId id="277" r:id="rId15"/>
    <p:sldId id="278" r:id="rId16"/>
    <p:sldId id="273" r:id="rId17"/>
    <p:sldId id="262" r:id="rId18"/>
    <p:sldId id="275" r:id="rId19"/>
    <p:sldId id="281" r:id="rId20"/>
    <p:sldId id="263" r:id="rId21"/>
    <p:sldId id="282" r:id="rId22"/>
    <p:sldId id="283" r:id="rId23"/>
    <p:sldId id="264" r:id="rId24"/>
    <p:sldId id="266" r:id="rId25"/>
    <p:sldId id="268" r:id="rId26"/>
    <p:sldId id="265" r:id="rId27"/>
    <p:sldId id="26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964" y="555291"/>
            <a:ext cx="1138003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2485F"/>
                </a:solidFill>
              </a:defRPr>
            </a:pPr>
            <a:r>
              <a:rPr sz="3200"/>
              <a:t>পানির বিশুদ্ধকরণ ও বাংলাদেশের পানির উৎস দূষণের কারণ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524000"/>
            <a:ext cx="72390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নবম–দশম শ্রেণি • বিজ্ঞান • ২য় </a:t>
            </a:r>
            <a:r>
              <a:rPr sz="3200" smtClean="0"/>
              <a:t>অধ্যায়</a:t>
            </a:r>
            <a:endParaRPr sz="3200"/>
          </a:p>
        </p:txBody>
      </p:sp>
      <p:sp>
        <p:nvSpPr>
          <p:cNvPr id="4" name="Rectangle 3"/>
          <p:cNvSpPr/>
          <p:nvPr/>
        </p:nvSpPr>
        <p:spPr>
          <a:xfrm>
            <a:off x="720436" y="2863461"/>
            <a:ext cx="4765964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মোছাঃ</a:t>
            </a:r>
            <a:r>
              <a:rPr lang="en-US" sz="28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en-US" sz="28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নাসরিন</a:t>
            </a:r>
            <a:r>
              <a:rPr lang="en-US" sz="28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en-US" sz="28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নাহার</a:t>
            </a:r>
            <a:endParaRPr lang="en-US" sz="2800" dirty="0" smtClean="0"/>
          </a:p>
          <a:p>
            <a:pPr>
              <a:lnSpc>
                <a:spcPct val="125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সহকারী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শিক্ষক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(ICT)</a:t>
            </a:r>
            <a:endParaRPr lang="en-US" sz="2800" dirty="0" smtClean="0"/>
          </a:p>
          <a:p>
            <a:pPr>
              <a:lnSpc>
                <a:spcPct val="125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মকিমপুর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মাধ্যমিক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বিদ্যালয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়,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হরিণাকুণ্ডু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ঝিনাইদহ</a:t>
            </a:r>
            <a:endParaRPr lang="en-US" sz="2800" dirty="0"/>
          </a:p>
        </p:txBody>
      </p:sp>
      <p:pic>
        <p:nvPicPr>
          <p:cNvPr id="7" name="Picture 6" descr="yht5rhu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905" y="2512402"/>
            <a:ext cx="5567097" cy="3943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87ui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243" y="998806"/>
            <a:ext cx="8187397" cy="490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629400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নবম–দশম শ্রেণি • বিজ্ঞান • ২য় অধ্যায়                                     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9982" y="481506"/>
            <a:ext cx="490871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3600"/>
              <a:t>ছাঁকন ও তলানি পদ্ধতি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তলানি: কিছু সময় স্থির রাখলে ভারী কণা নিচে জমে।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উপরিতল থেকে পরিষ্কার অংশ সাবধানে নেওয়া যায়।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ছাঁকনিতে ফিল্টার/ছাঁকনি দিয়ে অদ্রবণীয় কণা আলাদা করা হয়।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শুধু ছাঁকন করলে সব ধরনের জীবাণু বা দ্রবীভূত দূষক দূর নাও হতে পারে।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gjhjkk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99" y="759655"/>
            <a:ext cx="9115864" cy="5416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gr54y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785" y="790575"/>
            <a:ext cx="8229600" cy="527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s_382989_1_thu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229" y="801858"/>
            <a:ext cx="9369082" cy="5303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76r6uit7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431" y="858129"/>
            <a:ext cx="10002130" cy="5190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4rtyr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228" y="1026941"/>
            <a:ext cx="8890781" cy="5050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82018" y="481506"/>
            <a:ext cx="664316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3600"/>
              <a:t>বাংলাদেশের পানির প্রধান উৎস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নদী ও খাল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পুকুর ও হ্রদ/জলাশয়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</a:t>
            </a:r>
            <a:r>
              <a:rPr sz="3200" b="1"/>
              <a:t>বৃষ্টির পানি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 b="1"/>
              <a:t>• ভূগর্ভস্থ পানি—নলকূপ </a:t>
            </a:r>
            <a:r>
              <a:rPr sz="3200"/>
              <a:t>ও কূপ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উপকূলীয় অঞ্চলে লবণাক্ততার প্রভাবিত পানি উৎসও গুরুত্বপূর্ণ।</a:t>
            </a:r>
          </a:p>
        </p:txBody>
      </p:sp>
      <p:sp>
        <p:nvSpPr>
          <p:cNvPr id="7" name="Oval 6"/>
          <p:cNvSpPr/>
          <p:nvPr/>
        </p:nvSpPr>
        <p:spPr>
          <a:xfrm>
            <a:off x="10469880" y="914400"/>
            <a:ext cx="502920" cy="502920"/>
          </a:xfrm>
          <a:prstGeom prst="ellipse">
            <a:avLst/>
          </a:prstGeom>
          <a:solidFill>
            <a:srgbClr val="4BA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tyhrt6j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566" y="815926"/>
            <a:ext cx="9284677" cy="5331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rt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686" y="942535"/>
            <a:ext cx="9340948" cy="5134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02855" y="419951"/>
            <a:ext cx="2718582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400"/>
              <a:t>শিখনফল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পানি বিশুদ্ধকরণের প্রয়োজনীয়তা ব্যাখ্যা করতে পারবে।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পানি বিশুদ্ধকরণের কয়েকটি পদ্ধতি বর্ণনা করতে পারবে।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বাংলাদেশের পানির প্রধান উৎসগুলো শনাক্ত করতে পারবে।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পানির উৎস দূষণের প্রধান কারণ ও ক্ষতিকর প্রভাব ব্যাখ্যা করতে পারবে।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পানি সংরক্ষণ ও দূষণ প্রতিরোধে করণীয় বলতে পারবে।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2695" y="450729"/>
            <a:ext cx="615109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000"/>
              <a:t>পানির উৎস দূষণের কারণ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200"/>
              <a:t>• কলকারখানার অপরিশোধিত বর্জ্য পানিতে ফেলা।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200"/>
              <a:t>• গৃহস্থালির ময়লা ও পয়ঃবর্জ্য জলাশয়ে ফেলা।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200"/>
              <a:t>• কৃষিজমি থেকে সার ও কীটনাশক পানিতে ধুয়ে যাওয়া।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200"/>
              <a:t>• প্লাস্টিক ও কঠিন বর্জ্য নদী-খাল-পুকুরে ফেলা।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200"/>
              <a:t>• নৌযান ও তেলজাতীয় পদার্থের দূষণ।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200"/>
              <a:t>• নদী ও জলাশয়ের তীর দখল ও অপরিকল্পিত বর্জ্য ব্যবস্থাপনা।</a:t>
            </a:r>
          </a:p>
        </p:txBody>
      </p:sp>
      <p:sp>
        <p:nvSpPr>
          <p:cNvPr id="7" name="Oval 6"/>
          <p:cNvSpPr/>
          <p:nvPr/>
        </p:nvSpPr>
        <p:spPr>
          <a:xfrm>
            <a:off x="10469880" y="914400"/>
            <a:ext cx="502920" cy="502920"/>
          </a:xfrm>
          <a:prstGeom prst="ellipse">
            <a:avLst/>
          </a:prstGeom>
          <a:solidFill>
            <a:srgbClr val="4BA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7c2c2634032f17408169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42" y="872197"/>
            <a:ext cx="10564837" cy="5345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-231025-16163394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8625"/>
            <a:ext cx="11238914" cy="600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9311" y="560457"/>
            <a:ext cx="675600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000"/>
              <a:t>দূষিত পানির ক্ষতিকর প্রভাব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600"/>
              <a:t>• মানুষের পানিবাহিত রোগের ঝুঁকি বাড়ে।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600"/>
              <a:t>• মাছ ও অন্যান্য জলজ প্রাণীর জীবন ক্ষতিগ্রস্ত হয়।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600"/>
              <a:t>• জলজ পরিবেশের ভারসাম্য নষ্ট হতে পারে।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600"/>
              <a:t>• দূষিত পানি কৃষি, গৃহস্থালি ও অন্যান্য কাজে অনুপযোগী হয়ে পড়ে।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600"/>
              <a:t>• দূষণ দীর্ঘস্থায়ী হলে নিরাপদ পানির সংকট তৈরি হতে পারে।</a:t>
            </a:r>
          </a:p>
        </p:txBody>
      </p:sp>
      <p:sp>
        <p:nvSpPr>
          <p:cNvPr id="7" name="Oval 6"/>
          <p:cNvSpPr/>
          <p:nvPr/>
        </p:nvSpPr>
        <p:spPr>
          <a:xfrm>
            <a:off x="10469880" y="914400"/>
            <a:ext cx="502920" cy="502920"/>
          </a:xfrm>
          <a:prstGeom prst="ellipse">
            <a:avLst/>
          </a:prstGeom>
          <a:solidFill>
            <a:srgbClr val="4BA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1694" y="419951"/>
            <a:ext cx="4997548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400"/>
              <a:t>শ্রেণিকক্ষ কার্যক্রম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দলগত কাজ: ‘পানির উৎস’ ও ‘দূষণের কারণ’—দুটি কলামে উদাহরণ লিখো।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আলোচনা: শুধু পানি স্বচ্ছ দেখালেই কি তা নিরাপদ? কেন?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ছোট পরীক্ষা: ময়লা পানি ছাঁকনির মাধ্যমে পরিষ্কার হওয়ার পরিবর্তন পর্যবেক্ষণ।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প্রতিটি দল একটি করে পানি দূষণ প্রতিরোধের স্লোগান তৈরি করবে।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629400"/>
            <a:ext cx="31611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rPr smtClean="0"/>
              <a:t>13</a:t>
            </a: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444538" y="389173"/>
            <a:ext cx="354591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800"/>
              <a:t>সারসংক্ষেপ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2800"/>
              <a:t>• নিরাপদ ব্যবহারের জন্য পানির উপযুক্ত বিশুদ্ধকরণ প্রয়োজন।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2800"/>
              <a:t>• ছাঁকন, তলানি ও স্ফুটনসহ বিভিন্ন পদ্ধতি পরিস্থিতি অনুযায়ী ব্যবহার করা যায়।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2800"/>
              <a:t>• বাংলাদেশে নদী, পুকুর, বৃষ্টির পানি ও ভূগর্ভস্থ পানি গুরুত্বপূর্ণ উৎস।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2800"/>
              <a:t>• বর্জ্য, শিল্পবর্জ্য, কৃষিজ রাসায়নিক ও প্লাস্টিক পানির উৎস দূষিত করে।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2800"/>
              <a:t>• পানি রক্ষা করা মানে জনস্বাস্থ্য ও পরিবেশ রক্ষা করা।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4905" y="450729"/>
            <a:ext cx="84019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000"/>
              <a:t>পানির উৎস দূষণ প্রতিরোধে করণীয়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600"/>
              <a:t>• বর্জ্য সরাসরি নদী, খাল ও পুকুরে না ফেলা।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600"/>
              <a:t>• কলকারখানার বর্জ্য শোধন করে নির্গমন করা।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600"/>
              <a:t>• পয়ঃবর্জ্য ব্যবস্থাপনা উন্নত করা।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600"/>
              <a:t>• কৃষিতে সার ও কীটনাশকের সঠিক ও পরিমিত ব্যবহার।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600"/>
              <a:t>• প্লাস্টিক বর্জ্য কমানো ও পুনর্ব্যবহার করা।</a:t>
            </a:r>
          </a:p>
          <a:p>
            <a:pPr>
              <a:spcAft>
                <a:spcPts val="1200"/>
              </a:spcAft>
              <a:defRPr sz="1800">
                <a:solidFill>
                  <a:srgbClr val="232D34"/>
                </a:solidFill>
              </a:defRPr>
            </a:pPr>
            <a:r>
              <a:rPr sz="3600"/>
              <a:t>• নদী-খাল-জলাশয় রক্ষায় জনসচেতনতা বৃদ্ধি করা।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1490" y="167363"/>
            <a:ext cx="248252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800" smtClean="0"/>
              <a:t>মূল্যায়ন</a:t>
            </a:r>
            <a:endParaRPr sz="4800"/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4000"/>
              <a:t>• ১. পানি বিশুদ্ধকরণ বলতে কী বোঝায়?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4000"/>
              <a:t>• ২. স্ফুটনের একটি সুবিধা লেখো।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4000"/>
              <a:t>• ৩. বাংলাদেশের দুটি পানির উৎসের নাম লেখো।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4000"/>
              <a:t>• ৪. পানির উৎস দূষণের দুটি কারণ লেখো।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4000"/>
              <a:t>• ৫. পানি দূষণ প্রতিরোধে একটি করণীয় বলো।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 gfgghhj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3" y="661182"/>
            <a:ext cx="10410092" cy="5627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7108" y="450729"/>
            <a:ext cx="775481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000"/>
              <a:t>পানি কেন বিশুদ্ধ করা প্রয়োজন?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পানিতে ময়লা, জীবাণু ও ক্ষতিকর পদার্থ থাকতে পারে।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দূষিত পানি পান করলে ডায়রিয়া, আমাশয়সহ বিভিন্ন পানিবাহিত রোগের ঝুঁকি বাড়ে।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বিশুদ্ধ পানি পান, রান্না ও দৈনন্দিন ব্যবহারের জন্য নিরাপদ।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তাই পানিকে ব্যবহারোপযোগী করার জন্য উপযুক্ত বিশুদ্ধকরণ পদ্ধতি প্রয়োজন।</a:t>
            </a:r>
          </a:p>
        </p:txBody>
      </p:sp>
      <p:sp>
        <p:nvSpPr>
          <p:cNvPr id="7" name="Oval 6"/>
          <p:cNvSpPr/>
          <p:nvPr/>
        </p:nvSpPr>
        <p:spPr>
          <a:xfrm>
            <a:off x="10469880" y="914400"/>
            <a:ext cx="502920" cy="502920"/>
          </a:xfrm>
          <a:prstGeom prst="ellipse">
            <a:avLst/>
          </a:prstGeom>
          <a:solidFill>
            <a:srgbClr val="4BA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u65yuiu7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785" y="647114"/>
            <a:ext cx="9031458" cy="5655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7y656i8o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98" y="928468"/>
            <a:ext cx="9186204" cy="5092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9483" y="560457"/>
            <a:ext cx="793769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000"/>
              <a:t>পানি বিশুদ্ধকরণের প্রধান পদ্ধতি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19"/>
            <a:ext cx="10789920" cy="461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ছাঁকন (Filtration): ময়লা ও অদ্রবণীয় কণা অপসারণ।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তলানি ও উপরিতল থেকে পৃথককরণ: ভারী কণা নিচে বসিয়ে পরিষ্কার অংশ আলাদা করা।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স্ফুটন (Boiling): তাপে অনেক রোগজীবাণু ধ্বংস করা যায়।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জীবাণুনাশক/ক্লোরিনেশন: উপযুক্ত মাত্রায় জীবাণুনাশক ব্যবহার করে জীবাণু নিয়ন্ত্রণ।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প্রয়োজনে পানি শোধনাগারে একাধিক ধাপ একসঙ্গে প্রয়োগ করা হয়।</a:t>
            </a:r>
          </a:p>
        </p:txBody>
      </p:sp>
      <p:sp>
        <p:nvSpPr>
          <p:cNvPr id="7" name="Oval 6"/>
          <p:cNvSpPr/>
          <p:nvPr/>
        </p:nvSpPr>
        <p:spPr>
          <a:xfrm>
            <a:off x="10469880" y="914400"/>
            <a:ext cx="502920" cy="502920"/>
          </a:xfrm>
          <a:prstGeom prst="ellipse">
            <a:avLst/>
          </a:prstGeom>
          <a:solidFill>
            <a:srgbClr val="4BA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6yik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222" y="520505"/>
            <a:ext cx="7863840" cy="5781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66091" y="633046"/>
            <a:ext cx="9495694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2485F"/>
                </a:solidFill>
              </a:defRPr>
            </a:pPr>
            <a:r>
              <a:rPr sz="4400"/>
              <a:t>স্ফুটনের মাধ্যমে পানি বিশুদ্ধকরণ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1078992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পানিকে পর্যাপ্ত সময় ধরে ফুটানো হয়।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তাপে অনেক ক্ষতিকর জীবাণু ধ্বংস হয়।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ফোটানো পানি ঠান্ডা করে পরিষ্কার ও ঢাকনাযুক্ত পাত্রে সংরক্ষণ করা উচিত।</a:t>
            </a:r>
          </a:p>
          <a:p>
            <a:pPr>
              <a:spcAft>
                <a:spcPts val="1200"/>
              </a:spcAft>
              <a:defRPr sz="2000">
                <a:solidFill>
                  <a:srgbClr val="232D34"/>
                </a:solidFill>
              </a:defRPr>
            </a:pPr>
            <a:r>
              <a:rPr sz="3200"/>
              <a:t>• দৈনন্দিন জীবনে সহজে প্রয়োগযোগ্য একটি পদ্ধতি।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661</Words>
  <Application>Microsoft Macintosh PowerPoint</Application>
  <PresentationFormat>Custom</PresentationFormat>
  <Paragraphs>77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HP</cp:lastModifiedBy>
  <cp:revision>21</cp:revision>
  <dcterms:created xsi:type="dcterms:W3CDTF">2013-01-27T09:14:16Z</dcterms:created>
  <dcterms:modified xsi:type="dcterms:W3CDTF">2026-08-25T13:57:27Z</dcterms:modified>
  <cp:category/>
</cp:coreProperties>
</file>