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63" r:id="rId2"/>
    <p:sldId id="278" r:id="rId3"/>
    <p:sldId id="265" r:id="rId4"/>
    <p:sldId id="276" r:id="rId5"/>
    <p:sldId id="267" r:id="rId6"/>
    <p:sldId id="268" r:id="rId7"/>
    <p:sldId id="274" r:id="rId8"/>
    <p:sldId id="277" r:id="rId9"/>
    <p:sldId id="279" r:id="rId10"/>
    <p:sldId id="260" r:id="rId11"/>
    <p:sldId id="280" r:id="rId12"/>
    <p:sldId id="281" r:id="rId13"/>
    <p:sldId id="282" r:id="rId14"/>
    <p:sldId id="283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71" d="100"/>
          <a:sy n="71" d="100"/>
        </p:scale>
        <p:origin x="-702" y="-1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84501B-3AC8-41BE-8AC6-15EF193D8DB8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9F60F3-6EDD-483B-B057-4C89F197A5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354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CC82A7-2EB6-45D6-B7C2-B3F4B2D8BB7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344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086AE-DE13-42C5-9988-E39F0F55128E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3CB7C-A68C-4897-A220-3B2A19198F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674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086AE-DE13-42C5-9988-E39F0F55128E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3CB7C-A68C-4897-A220-3B2A19198F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088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086AE-DE13-42C5-9988-E39F0F55128E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3CB7C-A68C-4897-A220-3B2A19198F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882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086AE-DE13-42C5-9988-E39F0F55128E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3CB7C-A68C-4897-A220-3B2A19198F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154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086AE-DE13-42C5-9988-E39F0F55128E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3CB7C-A68C-4897-A220-3B2A19198F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221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086AE-DE13-42C5-9988-E39F0F55128E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3CB7C-A68C-4897-A220-3B2A19198F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556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086AE-DE13-42C5-9988-E39F0F55128E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3CB7C-A68C-4897-A220-3B2A19198F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7934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086AE-DE13-42C5-9988-E39F0F55128E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3CB7C-A68C-4897-A220-3B2A19198F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503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086AE-DE13-42C5-9988-E39F0F55128E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3CB7C-A68C-4897-A220-3B2A19198F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00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086AE-DE13-42C5-9988-E39F0F55128E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3CB7C-A68C-4897-A220-3B2A19198F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205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086AE-DE13-42C5-9988-E39F0F55128E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3CB7C-A68C-4897-A220-3B2A19198F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612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3086AE-DE13-42C5-9988-E39F0F55128E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63CB7C-A68C-4897-A220-3B2A19198F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829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.gi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281" y="618564"/>
            <a:ext cx="8283389" cy="4383741"/>
          </a:xfrm>
          <a:prstGeom prst="rect">
            <a:avLst/>
          </a:prstGeom>
        </p:spPr>
      </p:pic>
      <p:sp>
        <p:nvSpPr>
          <p:cNvPr id="11" name="Horizontal Scroll 10"/>
          <p:cNvSpPr/>
          <p:nvPr/>
        </p:nvSpPr>
        <p:spPr>
          <a:xfrm>
            <a:off x="1452280" y="5029199"/>
            <a:ext cx="8283389" cy="1773204"/>
          </a:xfrm>
          <a:prstGeom prst="horizontalScroll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4000" b="1" dirty="0" err="1" smtClean="0">
                <a:solidFill>
                  <a:schemeClr val="tx1"/>
                </a:solidFill>
              </a:rPr>
              <a:t>রসায়ন</a:t>
            </a:r>
            <a:r>
              <a:rPr lang="en-US" sz="4000" b="1" dirty="0" smtClean="0">
                <a:solidFill>
                  <a:schemeClr val="tx1"/>
                </a:solidFill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</a:rPr>
              <a:t>ক্লাসে</a:t>
            </a:r>
            <a:r>
              <a:rPr lang="en-US" sz="4000" b="1" dirty="0" smtClean="0">
                <a:solidFill>
                  <a:schemeClr val="tx1"/>
                </a:solidFill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</a:rPr>
              <a:t>সবাইকে</a:t>
            </a:r>
            <a:r>
              <a:rPr lang="en-US" sz="4000" b="1" dirty="0" smtClean="0">
                <a:solidFill>
                  <a:schemeClr val="tx1"/>
                </a:solidFill>
              </a:rPr>
              <a:t>  </a:t>
            </a:r>
            <a:r>
              <a:rPr lang="bn-IN" sz="4000" b="1" dirty="0" smtClean="0">
                <a:solidFill>
                  <a:schemeClr val="tx1"/>
                </a:solidFill>
              </a:rPr>
              <a:t>স্বাগতম</a:t>
            </a:r>
            <a:endParaRPr lang="en-US" sz="4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414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4544619" y="1358154"/>
            <a:ext cx="3001901" cy="86177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lIns="76197" tIns="38098" rIns="76197" bIns="38098">
            <a:spAutoFit/>
          </a:bodyPr>
          <a:lstStyle/>
          <a:p>
            <a:r>
              <a:rPr lang="bn-BD" sz="51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</a:t>
            </a:r>
            <a:r>
              <a:rPr lang="bn-IN" sz="51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চিতি</a:t>
            </a:r>
            <a:endParaRPr lang="en-US" sz="5100" dirty="0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0057" y="2916980"/>
            <a:ext cx="578572" cy="265486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0564" y="2916980"/>
            <a:ext cx="2868782" cy="2811209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660770" y="2815662"/>
            <a:ext cx="5384799" cy="28575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76197" tIns="38098" rIns="76197" bIns="38098" rtlCol="0" anchor="ctr"/>
          <a:lstStyle/>
          <a:p>
            <a:pPr>
              <a:buNone/>
            </a:pP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মোঃ</a:t>
            </a:r>
            <a:r>
              <a:rPr lang="as-IN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</a:t>
            </a:r>
            <a:r>
              <a:rPr lang="as-IN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ু</a:t>
            </a:r>
            <a:r>
              <a:rPr lang="as-IN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</a:t>
            </a: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সলাম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মোল্লা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                                   </a:t>
            </a:r>
            <a:r>
              <a:rPr lang="bn-BD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প্রভাষক,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বিভাগীয়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</a:t>
            </a:r>
            <a:r>
              <a:rPr lang="bn-BD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রসায়ন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বিভাগ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2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বদিউল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আল</a:t>
            </a:r>
            <a:r>
              <a:rPr lang="as-IN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ডি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as-IN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্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as-IN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ি</a:t>
            </a:r>
            <a:r>
              <a:rPr lang="bn-BD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কলেজ        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               </a:t>
            </a:r>
            <a:r>
              <a:rPr lang="as-IN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ু</a:t>
            </a:r>
            <a:r>
              <a:rPr lang="as-IN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as-IN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</a:t>
            </a: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নগ</a:t>
            </a:r>
            <a:r>
              <a:rPr lang="bn-BD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র,</a:t>
            </a:r>
            <a:r>
              <a:rPr lang="en-US" sz="2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কু</a:t>
            </a:r>
            <a:r>
              <a:rPr lang="as-IN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ি</a:t>
            </a:r>
            <a:r>
              <a:rPr lang="as-IN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্</a:t>
            </a:r>
            <a:r>
              <a:rPr lang="as-IN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bn-BD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bn-BD" sz="2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মোবাইলঃ 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০</a:t>
            </a:r>
            <a:r>
              <a:rPr lang="as-IN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৭</a:t>
            </a:r>
            <a:r>
              <a:rPr lang="as-IN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৩</a:t>
            </a:r>
            <a:r>
              <a:rPr lang="as-IN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৬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৬</a:t>
            </a:r>
            <a:r>
              <a:rPr lang="as-IN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৬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৬</a:t>
            </a:r>
            <a:r>
              <a:rPr lang="as-IN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৭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</a:t>
            </a:r>
            <a:endParaRPr lang="bn-BD" sz="2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ই-মেইলঃ</a:t>
            </a:r>
            <a:r>
              <a:rPr lang="bn-BD" sz="27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7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nazrulcvc@gmail.com</a:t>
            </a:r>
          </a:p>
        </p:txBody>
      </p:sp>
    </p:spTree>
    <p:extLst>
      <p:ext uri="{BB962C8B-B14F-4D97-AF65-F5344CB8AC3E}">
        <p14:creationId xmlns:p14="http://schemas.microsoft.com/office/powerpoint/2010/main" val="3356297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5688105" y="2798175"/>
            <a:ext cx="4881107" cy="707886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শ্রেণিঃ </a:t>
            </a:r>
            <a:r>
              <a:rPr lang="bn-BD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দ্বাদশ</a:t>
            </a:r>
            <a:endParaRPr lang="en-US" sz="4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688106" y="3670135"/>
            <a:ext cx="4881108" cy="523220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2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বিষয়ঃ রসায়ন </a:t>
            </a:r>
            <a:r>
              <a:rPr lang="bn-IN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দ্বিতীয় পত্র</a:t>
            </a:r>
            <a:endParaRPr lang="en-US" sz="2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11" y="325213"/>
            <a:ext cx="3959571" cy="60674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688104" y="4428083"/>
            <a:ext cx="4881108" cy="830997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</a:t>
            </a:r>
            <a:r>
              <a:rPr lang="bn-BD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ধ্যায়ঃ </a:t>
            </a:r>
            <a:r>
              <a:rPr lang="bn-IN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</a:t>
            </a:r>
            <a:r>
              <a:rPr lang="en-US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(</a:t>
            </a:r>
            <a:r>
              <a:rPr lang="bn-IN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জৈব রসায়ন</a:t>
            </a:r>
            <a:r>
              <a:rPr lang="en-US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)</a:t>
            </a:r>
          </a:p>
          <a:p>
            <a:pPr algn="ctr"/>
            <a:r>
              <a:rPr lang="en-US" sz="2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নিউক্লিওফিলিক</a:t>
            </a:r>
            <a:r>
              <a:rPr lang="en-US" sz="2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সংযোজন</a:t>
            </a:r>
            <a:r>
              <a:rPr lang="en-US" sz="2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বিক্রিয়া</a:t>
            </a:r>
            <a:r>
              <a:rPr lang="en-US" sz="2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48"/>
            <a:ext cx="12205140" cy="685799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 rot="538414">
            <a:off x="7931228" y="915368"/>
            <a:ext cx="2921283" cy="1569660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</a:t>
            </a:r>
          </a:p>
          <a:p>
            <a:pPr algn="ctr"/>
            <a:r>
              <a:rPr lang="bn-BD" sz="4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688106" y="5400167"/>
            <a:ext cx="4881109" cy="92784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তারিখঃ২৫/০৮/২৬খ্রি .</a:t>
            </a:r>
            <a:endParaRPr lang="en-US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4280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7" grpId="0" animBg="1"/>
      <p:bldP spid="11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4153176" y="1606268"/>
            <a:ext cx="3296992" cy="1765026"/>
            <a:chOff x="4340180" y="1604945"/>
            <a:chExt cx="3296992" cy="1765026"/>
          </a:xfrm>
        </p:grpSpPr>
        <p:sp>
          <p:nvSpPr>
            <p:cNvPr id="2" name="TextBox 1"/>
            <p:cNvSpPr txBox="1"/>
            <p:nvPr/>
          </p:nvSpPr>
          <p:spPr>
            <a:xfrm>
              <a:off x="4340180" y="2538974"/>
              <a:ext cx="329699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dirty="0" smtClean="0"/>
                <a:t>CH</a:t>
              </a:r>
              <a:r>
                <a:rPr lang="en-US" sz="4800" b="1" baseline="-25000" dirty="0" smtClean="0"/>
                <a:t>3</a:t>
              </a:r>
              <a:r>
                <a:rPr lang="en-US" sz="4800" b="1" dirty="0" smtClean="0"/>
                <a:t> – C – H</a:t>
              </a:r>
              <a:endParaRPr lang="en-US" sz="4800" b="1" dirty="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5856669" y="1604945"/>
              <a:ext cx="46445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dirty="0" smtClean="0"/>
                <a:t>O</a:t>
              </a:r>
              <a:endParaRPr lang="en-US" sz="4800" b="1" dirty="0">
                <a:latin typeface="Bodoni MT" panose="02070603080606020203" pitchFamily="18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5870621" y="2123475"/>
              <a:ext cx="59457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4800" b="1" dirty="0" smtClean="0">
                  <a:latin typeface="Bodoni MT" panose="02070603080606020203" pitchFamily="18" charset="0"/>
                  <a:ea typeface="Cambria" panose="02040503050406030204" pitchFamily="18" charset="0"/>
                </a:rPr>
                <a:t>।</a:t>
              </a:r>
              <a:endParaRPr lang="en-US" sz="4800" b="1" dirty="0">
                <a:latin typeface="Bodoni MT" panose="02070603080606020203" pitchFamily="18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5980903" y="2474014"/>
            <a:ext cx="8985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∂</a:t>
            </a:r>
            <a:r>
              <a:rPr lang="bn-IN" sz="2800" b="1" dirty="0" smtClean="0">
                <a:solidFill>
                  <a:srgbClr val="FF0000"/>
                </a:solidFill>
                <a:latin typeface="Bodoni MT" panose="02070603080606020203" pitchFamily="18" charset="0"/>
                <a:ea typeface="Cambria" panose="02040503050406030204" pitchFamily="18" charset="0"/>
              </a:rPr>
              <a:t>+</a:t>
            </a:r>
            <a:endParaRPr lang="en-US" sz="2800" b="1" dirty="0">
              <a:solidFill>
                <a:srgbClr val="FF0000"/>
              </a:solidFill>
              <a:latin typeface="Bodoni MT" panose="02070603080606020203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96000" y="1623541"/>
            <a:ext cx="7764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∂–</a:t>
            </a:r>
            <a:endParaRPr lang="en-US" sz="2800" b="1" dirty="0">
              <a:solidFill>
                <a:srgbClr val="FF0000"/>
              </a:solidFill>
              <a:latin typeface="Bodoni MT" panose="02070603080606020203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168461" y="4401537"/>
            <a:ext cx="6332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/>
              <a:t>H</a:t>
            </a:r>
            <a:endParaRPr lang="en-US" sz="48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112651" y="4364225"/>
            <a:ext cx="960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/>
              <a:t>CN</a:t>
            </a:r>
            <a:endParaRPr lang="en-US" sz="4800" b="1" dirty="0"/>
          </a:p>
        </p:txBody>
      </p:sp>
      <p:cxnSp>
        <p:nvCxnSpPr>
          <p:cNvPr id="15" name="Straight Connector 14"/>
          <p:cNvCxnSpPr/>
          <p:nvPr/>
        </p:nvCxnSpPr>
        <p:spPr>
          <a:xfrm flipV="1">
            <a:off x="5664559" y="4779724"/>
            <a:ext cx="502277" cy="10423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472728" y="4215898"/>
            <a:ext cx="4134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 smtClean="0">
                <a:solidFill>
                  <a:srgbClr val="FF0000"/>
                </a:solidFill>
                <a:latin typeface="Bodoni MT" panose="02070603080606020203" pitchFamily="18" charset="0"/>
                <a:ea typeface="Cambria" panose="02040503050406030204" pitchFamily="18" charset="0"/>
              </a:rPr>
              <a:t>+</a:t>
            </a:r>
            <a:endParaRPr lang="en-US" sz="3600" b="1" dirty="0">
              <a:solidFill>
                <a:srgbClr val="FF0000"/>
              </a:solidFill>
              <a:latin typeface="Bodoni MT" panose="02070603080606020203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846484" y="4215898"/>
            <a:ext cx="452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–</a:t>
            </a:r>
            <a:endParaRPr lang="en-US" sz="3600" b="1" dirty="0">
              <a:solidFill>
                <a:srgbClr val="FF0000"/>
              </a:solidFill>
              <a:latin typeface="Bodoni MT" panose="02070603080606020203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62152" y="3024910"/>
            <a:ext cx="5945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800" b="1" dirty="0" smtClean="0">
                <a:latin typeface="Bodoni MT" panose="02070603080606020203" pitchFamily="18" charset="0"/>
                <a:ea typeface="Cambria" panose="02040503050406030204" pitchFamily="18" charset="0"/>
              </a:rPr>
              <a:t>।</a:t>
            </a:r>
            <a:endParaRPr lang="en-US" sz="4800" b="1" dirty="0">
              <a:latin typeface="Bodoni MT" panose="02070603080606020203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552817" y="2135222"/>
            <a:ext cx="5945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800" b="1" dirty="0" smtClean="0">
                <a:latin typeface="Bodoni MT" panose="02070603080606020203" pitchFamily="18" charset="0"/>
                <a:ea typeface="Cambria" panose="02040503050406030204" pitchFamily="18" charset="0"/>
              </a:rPr>
              <a:t>।</a:t>
            </a:r>
            <a:endParaRPr lang="en-US" sz="4800" b="1" dirty="0">
              <a:latin typeface="Bodoni MT" panose="02070603080606020203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3953" y="718456"/>
            <a:ext cx="62655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b="1" dirty="0" smtClean="0"/>
              <a:t>কি ধরনের বিক্রিয়া ঘটছে দেখি......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752183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7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2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1" dur="3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2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4 -7.40741E-7 C -0.03803 -7.40741E-7 -0.03321 0.02431 -0.04231 0.00602 C -0.05014 -0.00509 -0.03034 0.02361 -0.04024 -0.06782 C -0.04024 -0.14722 -0.03855 -0.05231 -0.03855 -0.13356 " pathEditMode="relative" rAng="16200000" ptsTypes="AAAA">
                                      <p:cBhvr>
                                        <p:cTn id="37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7" y="-6042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" dur="1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9500"/>
                            </p:stCondLst>
                            <p:childTnLst>
                              <p:par>
                                <p:cTn id="44" presetID="44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96296E-6 C -0.00899 -0.03819 -0.10938 -0.04722 -0.1181 -0.08611 C -0.12383 -0.11041 -0.13685 -0.24352 -0.13516 -0.29259 C -0.13333 -0.34143 -0.11159 -0.35416 -0.10716 -0.37986 C -0.08698 -0.40879 0.1375 -0.3912 0.07552 -0.40578 " pathEditMode="relative" rAng="16020000" ptsTypes="AAAAA">
                                      <p:cBhvr>
                                        <p:cTn id="45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-19815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7" dur="1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9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5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5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0" grpId="0"/>
      <p:bldP spid="10" grpId="1"/>
      <p:bldP spid="12" grpId="0"/>
      <p:bldP spid="13" grpId="0"/>
      <p:bldP spid="18" grpId="0"/>
      <p:bldP spid="18" grpId="1"/>
      <p:bldP spid="19" grpId="0"/>
      <p:bldP spid="19" grpId="1"/>
      <p:bldP spid="24" grpId="0"/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2" y="0"/>
            <a:ext cx="12192002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895081" y="1327625"/>
            <a:ext cx="10431888" cy="923330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আজকের পাঠ</a:t>
            </a:r>
            <a:endParaRPr lang="en-US" sz="5400" dirty="0">
              <a:solidFill>
                <a:schemeClr val="tx1"/>
              </a:solidFill>
            </a:endParaRPr>
          </a:p>
        </p:txBody>
      </p:sp>
      <p:sp>
        <p:nvSpPr>
          <p:cNvPr id="7" name="Diamond 6"/>
          <p:cNvSpPr/>
          <p:nvPr/>
        </p:nvSpPr>
        <p:spPr>
          <a:xfrm>
            <a:off x="2027540" y="3889231"/>
            <a:ext cx="8115305" cy="2433718"/>
          </a:xfrm>
          <a:prstGeom prst="diamond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4000" b="1" dirty="0">
              <a:solidFill>
                <a:schemeClr val="tx1"/>
              </a:solidFill>
            </a:endParaRPr>
          </a:p>
        </p:txBody>
      </p:sp>
      <p:sp>
        <p:nvSpPr>
          <p:cNvPr id="8" name="Diamond 7"/>
          <p:cNvSpPr/>
          <p:nvPr/>
        </p:nvSpPr>
        <p:spPr>
          <a:xfrm>
            <a:off x="1304365" y="2343577"/>
            <a:ext cx="9614647" cy="3091308"/>
          </a:xfrm>
          <a:prstGeom prst="diamond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4800" b="1" dirty="0" smtClean="0">
                <a:solidFill>
                  <a:schemeClr val="tx1"/>
                </a:solidFill>
              </a:rPr>
              <a:t>কেন্দ্রাকর্ষী সংযোজন বিক্রিয়া</a:t>
            </a:r>
            <a:endParaRPr lang="en-US" sz="4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7057496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1608" y="34118"/>
            <a:ext cx="12170391" cy="682388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782650" y="228600"/>
            <a:ext cx="8915400" cy="923330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en-US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1158" y="1440619"/>
            <a:ext cx="11771290" cy="369332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471997" y="228600"/>
            <a:ext cx="32480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0354" y="1835139"/>
            <a:ext cx="11771290" cy="4708981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পাঠশেষে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শিক্ষার্থী</a:t>
            </a:r>
            <a:r>
              <a:rPr lang="bn-IN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রা...............</a:t>
            </a:r>
          </a:p>
          <a:p>
            <a:r>
              <a:rPr lang="en-US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০১) </a:t>
            </a:r>
            <a:r>
              <a:rPr lang="bn-IN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কেন্দ্রাকর্ষী </a:t>
            </a:r>
            <a:r>
              <a:rPr lang="bn-IN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বিকারকের </a:t>
            </a:r>
            <a:r>
              <a:rPr lang="bn-IN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সংজ্ঞা বলতে </a:t>
            </a:r>
            <a:r>
              <a:rPr lang="bn-IN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bn-IN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০২) </a:t>
            </a:r>
            <a:r>
              <a:rPr lang="bn-IN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কেন্দ্রাকর্ষী </a:t>
            </a:r>
            <a:r>
              <a:rPr lang="bn-IN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সংযোজন বিক্রিয়া ব্যাখ্যা করতে </a:t>
            </a:r>
            <a:r>
              <a:rPr lang="bn-IN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bn-IN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০৩) </a:t>
            </a:r>
            <a:r>
              <a:rPr lang="bn-IN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কার্বনিল যৌগে </a:t>
            </a:r>
            <a:r>
              <a:rPr lang="bn-IN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কেন্দ্রাকর্ষী যুত বিক্রিয়ার সক্রিয়তার ক্রম </a:t>
            </a:r>
            <a:r>
              <a:rPr lang="en-US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</a:t>
            </a:r>
            <a:r>
              <a:rPr lang="bn-IN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বিশ্লেষণ </a:t>
            </a:r>
            <a:r>
              <a:rPr lang="bn-IN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 পারবে</a:t>
            </a:r>
            <a:r>
              <a:rPr lang="bn-IN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০৪) </a:t>
            </a:r>
            <a:r>
              <a:rPr lang="bn-IN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কার্বক্সিলিক </a:t>
            </a:r>
            <a:r>
              <a:rPr lang="bn-IN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এসিড </a:t>
            </a:r>
            <a:r>
              <a:rPr lang="bn-IN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কেন্দ্রাকর্ষী যুত </a:t>
            </a:r>
            <a:r>
              <a:rPr lang="bn-IN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বিক্রিয়ায় অংশ গ্রহন না করার কারণ বিশ্লেষণ </a:t>
            </a:r>
            <a:r>
              <a:rPr lang="bn-IN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 পারবে।</a:t>
            </a:r>
          </a:p>
          <a:p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1722082"/>
      </p:ext>
    </p:extLst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0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00"/>
                            </p:stCondLst>
                            <p:childTnLst>
                              <p:par>
                                <p:cTn id="5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8000"/>
                            </p:stCondLst>
                            <p:childTnLst>
                              <p:par>
                                <p:cTn id="5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4" grpId="0"/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-18798"/>
            <a:ext cx="12192000" cy="687679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5689242" y="1961356"/>
            <a:ext cx="813516" cy="824248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chemeClr val="tx1"/>
                </a:solidFill>
              </a:rPr>
              <a:t>e</a:t>
            </a:r>
            <a:r>
              <a:rPr lang="en-US" sz="4000" b="1" baseline="30000" dirty="0" smtClean="0">
                <a:solidFill>
                  <a:schemeClr val="tx1"/>
                </a:solidFill>
              </a:rPr>
              <a:t>-</a:t>
            </a:r>
            <a:endParaRPr lang="en-US" sz="1200" b="1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59097" y="2987899"/>
            <a:ext cx="9401577" cy="193183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/>
          <p:cNvSpPr/>
          <p:nvPr/>
        </p:nvSpPr>
        <p:spPr>
          <a:xfrm>
            <a:off x="7680099" y="1763593"/>
            <a:ext cx="1502537" cy="1224305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tx1"/>
                </a:solidFill>
              </a:rPr>
              <a:t>Nu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83332" y="4664533"/>
            <a:ext cx="11153105" cy="156966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200" b="1" dirty="0" smtClean="0"/>
              <a:t>যেসব বিকারক ধনাত্মক কেন্দ্রের প্রতি আকর্ষণ অনুভব করে এবং বিক্রিয়াকালে ইলেকট্রন দান করে তাদেরকে নিউক্লিওফাইল / কেন্দ্রাকর্ষী বিকারক বলে।</a:t>
            </a:r>
            <a:endParaRPr lang="en-US" sz="3200" b="1" dirty="0"/>
          </a:p>
        </p:txBody>
      </p:sp>
      <p:sp>
        <p:nvSpPr>
          <p:cNvPr id="20" name="Oval 19"/>
          <p:cNvSpPr/>
          <p:nvPr/>
        </p:nvSpPr>
        <p:spPr>
          <a:xfrm>
            <a:off x="2792033" y="1763594"/>
            <a:ext cx="1275008" cy="1208207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b="1" dirty="0" smtClean="0">
                <a:solidFill>
                  <a:schemeClr val="tx1"/>
                </a:solidFill>
              </a:rPr>
              <a:t>+</a:t>
            </a:r>
            <a:endParaRPr lang="en-US" sz="1200" b="1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0" y="42816"/>
            <a:ext cx="12192000" cy="141324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4400" b="1" dirty="0" smtClean="0"/>
              <a:t>নিউক্লিওফাইল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08221931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33333E-6 L 0.00247 -0.2442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" y="-12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3.7037E-6 L -0.18672 0.0039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336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37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2.22222E-6 L -0.0586 -0.06713 C -0.07084 -0.08241 -0.0892 -0.09097 -0.10847 -0.09097 C -0.13034 -0.09097 -0.14779 -0.08241 -0.16003 -0.06713 L -0.21875 -2.22222E-6 " pathEditMode="relative" rAng="10800000" ptsTypes="AAAAA">
                                      <p:cBhvr>
                                        <p:cTn id="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38" y="-45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2" grpId="0" animBg="1"/>
      <p:bldP spid="16" grpId="0" animBg="1"/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4153176" y="1606268"/>
            <a:ext cx="3296992" cy="1765026"/>
            <a:chOff x="4340180" y="1604945"/>
            <a:chExt cx="3296992" cy="1765026"/>
          </a:xfrm>
        </p:grpSpPr>
        <p:sp>
          <p:nvSpPr>
            <p:cNvPr id="2" name="TextBox 1"/>
            <p:cNvSpPr txBox="1"/>
            <p:nvPr/>
          </p:nvSpPr>
          <p:spPr>
            <a:xfrm>
              <a:off x="4340180" y="2538974"/>
              <a:ext cx="329699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dirty="0" smtClean="0"/>
                <a:t>CH</a:t>
              </a:r>
              <a:r>
                <a:rPr lang="en-US" sz="4800" b="1" baseline="-25000" dirty="0" smtClean="0"/>
                <a:t>3</a:t>
              </a:r>
              <a:r>
                <a:rPr lang="en-US" sz="4800" b="1" dirty="0" smtClean="0"/>
                <a:t> – C – H</a:t>
              </a:r>
              <a:endParaRPr lang="en-US" sz="4800" b="1" dirty="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5856669" y="1604945"/>
              <a:ext cx="46445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dirty="0" smtClean="0"/>
                <a:t>O</a:t>
              </a:r>
              <a:endParaRPr lang="en-US" sz="4800" b="1" dirty="0">
                <a:latin typeface="Bodoni MT" panose="02070603080606020203" pitchFamily="18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5870621" y="2123475"/>
              <a:ext cx="59457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4800" b="1" dirty="0" smtClean="0">
                  <a:latin typeface="Bodoni MT" panose="02070603080606020203" pitchFamily="18" charset="0"/>
                  <a:ea typeface="Cambria" panose="02040503050406030204" pitchFamily="18" charset="0"/>
                </a:rPr>
                <a:t>।</a:t>
              </a:r>
              <a:endParaRPr lang="en-US" sz="4800" b="1" dirty="0">
                <a:latin typeface="Bodoni MT" panose="02070603080606020203" pitchFamily="18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5980903" y="2474014"/>
            <a:ext cx="8985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∂</a:t>
            </a:r>
            <a:r>
              <a:rPr lang="bn-IN" sz="2800" b="1" dirty="0" smtClean="0">
                <a:solidFill>
                  <a:srgbClr val="FF0000"/>
                </a:solidFill>
                <a:latin typeface="Bodoni MT" panose="02070603080606020203" pitchFamily="18" charset="0"/>
                <a:ea typeface="Cambria" panose="02040503050406030204" pitchFamily="18" charset="0"/>
              </a:rPr>
              <a:t>+</a:t>
            </a:r>
            <a:endParaRPr lang="en-US" sz="2800" b="1" dirty="0">
              <a:solidFill>
                <a:srgbClr val="FF0000"/>
              </a:solidFill>
              <a:latin typeface="Bodoni MT" panose="02070603080606020203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96000" y="1623541"/>
            <a:ext cx="7764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∂–</a:t>
            </a:r>
            <a:endParaRPr lang="en-US" sz="2800" b="1" dirty="0">
              <a:solidFill>
                <a:srgbClr val="FF0000"/>
              </a:solidFill>
              <a:latin typeface="Bodoni MT" panose="02070603080606020203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168461" y="4401537"/>
            <a:ext cx="6332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/>
              <a:t>H</a:t>
            </a:r>
            <a:endParaRPr lang="en-US" sz="48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112651" y="4364225"/>
            <a:ext cx="960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/>
              <a:t>CN</a:t>
            </a:r>
            <a:endParaRPr lang="en-US" sz="4800" b="1" dirty="0"/>
          </a:p>
        </p:txBody>
      </p:sp>
      <p:cxnSp>
        <p:nvCxnSpPr>
          <p:cNvPr id="15" name="Straight Connector 14"/>
          <p:cNvCxnSpPr/>
          <p:nvPr/>
        </p:nvCxnSpPr>
        <p:spPr>
          <a:xfrm flipV="1">
            <a:off x="5664559" y="4779724"/>
            <a:ext cx="502277" cy="10423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472728" y="4215898"/>
            <a:ext cx="4134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 smtClean="0">
                <a:solidFill>
                  <a:srgbClr val="FF0000"/>
                </a:solidFill>
                <a:latin typeface="Bodoni MT" panose="02070603080606020203" pitchFamily="18" charset="0"/>
                <a:ea typeface="Cambria" panose="02040503050406030204" pitchFamily="18" charset="0"/>
              </a:rPr>
              <a:t>+</a:t>
            </a:r>
            <a:endParaRPr lang="en-US" sz="3600" b="1" dirty="0">
              <a:solidFill>
                <a:srgbClr val="FF0000"/>
              </a:solidFill>
              <a:latin typeface="Bodoni MT" panose="02070603080606020203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846484" y="4215898"/>
            <a:ext cx="452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–</a:t>
            </a:r>
            <a:endParaRPr lang="en-US" sz="3600" b="1" dirty="0">
              <a:solidFill>
                <a:srgbClr val="FF0000"/>
              </a:solidFill>
              <a:latin typeface="Bodoni MT" panose="02070603080606020203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62152" y="3024910"/>
            <a:ext cx="5945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800" b="1" dirty="0" smtClean="0">
                <a:latin typeface="Bodoni MT" panose="02070603080606020203" pitchFamily="18" charset="0"/>
                <a:ea typeface="Cambria" panose="02040503050406030204" pitchFamily="18" charset="0"/>
              </a:rPr>
              <a:t>।</a:t>
            </a:r>
            <a:endParaRPr lang="en-US" sz="4800" b="1" dirty="0">
              <a:latin typeface="Bodoni MT" panose="02070603080606020203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552817" y="2135222"/>
            <a:ext cx="5945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800" b="1" dirty="0" smtClean="0">
                <a:latin typeface="Bodoni MT" panose="02070603080606020203" pitchFamily="18" charset="0"/>
                <a:ea typeface="Cambria" panose="02040503050406030204" pitchFamily="18" charset="0"/>
              </a:rPr>
              <a:t>।</a:t>
            </a:r>
            <a:endParaRPr lang="en-US" sz="4800" b="1" dirty="0">
              <a:latin typeface="Bodoni MT" panose="020706030806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9496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7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2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1" dur="3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2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4 -7.40741E-7 C -0.03803 -7.40741E-7 -0.03321 0.02431 -0.04231 0.00602 C -0.05014 -0.00509 -0.03034 0.02361 -0.04024 -0.06782 C -0.04024 -0.14722 -0.03855 -0.05231 -0.03855 -0.13356 " pathEditMode="relative" rAng="16200000" ptsTypes="AAAA">
                                      <p:cBhvr>
                                        <p:cTn id="37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7" y="-6042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" dur="1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9500"/>
                            </p:stCondLst>
                            <p:childTnLst>
                              <p:par>
                                <p:cTn id="44" presetID="44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96296E-6 C -0.00899 -0.03819 -0.10938 -0.04722 -0.1181 -0.08611 C -0.12383 -0.11041 -0.13685 -0.24352 -0.13516 -0.29259 C -0.13333 -0.34143 -0.11159 -0.35416 -0.10716 -0.37986 C -0.08698 -0.40879 0.1375 -0.3912 0.07552 -0.40578 " pathEditMode="relative" rAng="16020000" ptsTypes="AAAAA">
                                      <p:cBhvr>
                                        <p:cTn id="45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-19815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7" dur="1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9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5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5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0" grpId="0"/>
      <p:bldP spid="10" grpId="1"/>
      <p:bldP spid="12" grpId="0"/>
      <p:bldP spid="13" grpId="0"/>
      <p:bldP spid="18" grpId="0"/>
      <p:bldP spid="18" grpId="1"/>
      <p:bldP spid="19" grpId="0"/>
      <p:bldP spid="19" grpId="1"/>
      <p:bldP spid="24" grpId="0"/>
      <p:bldP spid="2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-18798"/>
            <a:ext cx="12192000" cy="687679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5689242" y="1961356"/>
            <a:ext cx="813516" cy="824248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chemeClr val="tx1"/>
                </a:solidFill>
              </a:rPr>
              <a:t>e</a:t>
            </a:r>
            <a:r>
              <a:rPr lang="en-US" sz="4000" b="1" baseline="30000" dirty="0" smtClean="0">
                <a:solidFill>
                  <a:schemeClr val="tx1"/>
                </a:solidFill>
              </a:rPr>
              <a:t>-</a:t>
            </a:r>
            <a:endParaRPr lang="en-US" sz="1200" b="1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59097" y="2987899"/>
            <a:ext cx="9401577" cy="193183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/>
          <p:cNvSpPr/>
          <p:nvPr/>
        </p:nvSpPr>
        <p:spPr>
          <a:xfrm>
            <a:off x="7680099" y="1763593"/>
            <a:ext cx="1502537" cy="122430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tx1"/>
                </a:solidFill>
              </a:rPr>
              <a:t>Nu</a:t>
            </a:r>
            <a:endParaRPr lang="en-US" b="1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2060620" y="3181082"/>
            <a:ext cx="12879" cy="92727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9515341" y="3110248"/>
            <a:ext cx="15025" cy="90796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886762" y="4140556"/>
            <a:ext cx="3004535" cy="830997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2400" b="1" dirty="0" smtClean="0">
                <a:solidFill>
                  <a:schemeClr val="tx1"/>
                </a:solidFill>
              </a:rPr>
              <a:t>ঋণাত্মক চার্জযুক্ত আয়ন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173252" y="4027713"/>
            <a:ext cx="3059808" cy="830997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2400" b="1" dirty="0" smtClean="0">
                <a:solidFill>
                  <a:schemeClr val="tx1"/>
                </a:solidFill>
              </a:rPr>
              <a:t>মুক্তজোড় ইলেকট্রন সম্পন্ন প্রশম অনু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86763" y="4997000"/>
            <a:ext cx="3004535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tx1"/>
                </a:solidFill>
              </a:rPr>
              <a:t>CH</a:t>
            </a:r>
            <a:r>
              <a:rPr lang="en-US" sz="2800" b="1" baseline="-25000" dirty="0" smtClean="0">
                <a:solidFill>
                  <a:schemeClr val="tx1"/>
                </a:solidFill>
              </a:rPr>
              <a:t>3</a:t>
            </a:r>
            <a:r>
              <a:rPr lang="bn-IN" sz="2800" b="1" baseline="30000" dirty="0" smtClean="0">
                <a:solidFill>
                  <a:schemeClr val="tx1"/>
                </a:solidFill>
              </a:rPr>
              <a:t>-</a:t>
            </a:r>
            <a:r>
              <a:rPr lang="en-US" sz="2800" b="1" dirty="0" smtClean="0">
                <a:solidFill>
                  <a:schemeClr val="tx1"/>
                </a:solidFill>
              </a:rPr>
              <a:t> , </a:t>
            </a:r>
            <a:r>
              <a:rPr lang="en-US" sz="2800" b="1" dirty="0" err="1" smtClean="0">
                <a:solidFill>
                  <a:schemeClr val="tx1"/>
                </a:solidFill>
              </a:rPr>
              <a:t>Cl</a:t>
            </a:r>
            <a:r>
              <a:rPr lang="bn-IN" sz="2800" b="1" baseline="30000" dirty="0" smtClean="0">
                <a:solidFill>
                  <a:schemeClr val="tx1"/>
                </a:solidFill>
              </a:rPr>
              <a:t>-</a:t>
            </a:r>
            <a:r>
              <a:rPr lang="en-US" sz="2800" b="1" dirty="0" smtClean="0">
                <a:solidFill>
                  <a:schemeClr val="tx1"/>
                </a:solidFill>
              </a:rPr>
              <a:t> , CN</a:t>
            </a:r>
            <a:r>
              <a:rPr lang="bn-IN" sz="2800" b="1" baseline="30000" dirty="0" smtClean="0">
                <a:solidFill>
                  <a:schemeClr val="tx1"/>
                </a:solidFill>
              </a:rPr>
              <a:t>-</a:t>
            </a:r>
            <a:r>
              <a:rPr lang="en-US" sz="2800" b="1" dirty="0">
                <a:solidFill>
                  <a:schemeClr val="tx1"/>
                </a:solidFill>
              </a:rPr>
              <a:t> , </a:t>
            </a:r>
            <a:r>
              <a:rPr lang="en-US" sz="2800" b="1" dirty="0" smtClean="0">
                <a:solidFill>
                  <a:schemeClr val="tx1"/>
                </a:solidFill>
              </a:rPr>
              <a:t>OH</a:t>
            </a:r>
            <a:r>
              <a:rPr lang="bn-IN" sz="2800" b="1" baseline="30000" dirty="0" smtClean="0">
                <a:solidFill>
                  <a:schemeClr val="tx1"/>
                </a:solidFill>
              </a:rPr>
              <a:t>-</a:t>
            </a:r>
            <a:r>
              <a:rPr lang="en-US" sz="2800" b="1" dirty="0" smtClean="0">
                <a:solidFill>
                  <a:srgbClr val="FFFF00"/>
                </a:solidFill>
              </a:rPr>
              <a:t>  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173252" y="4880936"/>
            <a:ext cx="3059808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tx1"/>
                </a:solidFill>
              </a:rPr>
              <a:t>NH</a:t>
            </a:r>
            <a:r>
              <a:rPr lang="en-US" sz="2800" b="1" baseline="-25000" dirty="0" smtClean="0">
                <a:solidFill>
                  <a:schemeClr val="tx1"/>
                </a:solidFill>
              </a:rPr>
              <a:t>3</a:t>
            </a:r>
            <a:r>
              <a:rPr lang="en-US" sz="2800" b="1" dirty="0" smtClean="0">
                <a:solidFill>
                  <a:schemeClr val="tx1"/>
                </a:solidFill>
              </a:rPr>
              <a:t> , H</a:t>
            </a:r>
            <a:r>
              <a:rPr lang="en-US" sz="2800" b="1" baseline="-25000" dirty="0" smtClean="0">
                <a:solidFill>
                  <a:schemeClr val="tx1"/>
                </a:solidFill>
              </a:rPr>
              <a:t>2</a:t>
            </a:r>
            <a:r>
              <a:rPr lang="en-US" sz="2800" b="1" dirty="0" smtClean="0">
                <a:solidFill>
                  <a:schemeClr val="tx1"/>
                </a:solidFill>
              </a:rPr>
              <a:t>O , </a:t>
            </a:r>
            <a:r>
              <a:rPr lang="en-US" sz="2800" b="1" dirty="0" err="1" smtClean="0">
                <a:solidFill>
                  <a:schemeClr val="tx1"/>
                </a:solidFill>
              </a:rPr>
              <a:t>RMgX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2792033" y="1763594"/>
            <a:ext cx="1275008" cy="1208207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4000" b="1" dirty="0" smtClean="0">
                <a:solidFill>
                  <a:schemeClr val="tx1"/>
                </a:solidFill>
              </a:rPr>
              <a:t>+</a:t>
            </a:r>
            <a:endParaRPr lang="en-US" sz="1200" b="1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0" y="0"/>
            <a:ext cx="12192000" cy="141324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4400" b="1" dirty="0" smtClean="0"/>
              <a:t>নিউক্লিওফাইল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2499996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3.7037E-6 L -0.18672 0.0039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336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7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2.22222E-6 L -0.0586 -0.06713 C -0.07084 -0.08241 -0.0892 -0.09097 -0.10847 -0.09097 C -0.13034 -0.09097 -0.14779 -0.08241 -0.16003 -0.06713 L -0.21875 -2.22222E-6 " pathEditMode="relative" rAng="10800000" ptsTypes="AAAAA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38" y="-45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2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Rectangle 9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744181" y="1343486"/>
            <a:ext cx="3296992" cy="1806579"/>
            <a:chOff x="2903926" y="2041233"/>
            <a:chExt cx="3296992" cy="1806579"/>
          </a:xfrm>
        </p:grpSpPr>
        <p:grpSp>
          <p:nvGrpSpPr>
            <p:cNvPr id="3" name="Group 2"/>
            <p:cNvGrpSpPr/>
            <p:nvPr/>
          </p:nvGrpSpPr>
          <p:grpSpPr>
            <a:xfrm>
              <a:off x="2903926" y="2041233"/>
              <a:ext cx="3296992" cy="1806579"/>
              <a:chOff x="4340180" y="1563392"/>
              <a:chExt cx="3296992" cy="1806579"/>
            </a:xfrm>
          </p:grpSpPr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4" name="TextBox 3"/>
                  <p:cNvSpPr txBox="1"/>
                  <p:nvPr/>
                </p:nvSpPr>
                <p:spPr>
                  <a:xfrm>
                    <a:off x="4340180" y="2538974"/>
                    <a:ext cx="3296992" cy="83099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4800" b="1" dirty="0" smtClean="0"/>
                      <a:t>H – C – </a:t>
                    </a:r>
                    <a:r>
                      <a:rPr lang="en-US" sz="4800" b="1" dirty="0" smtClean="0"/>
                      <a:t>H </a:t>
                    </a:r>
                    <a14:m>
                      <m:oMath xmlns:m="http://schemas.openxmlformats.org/officeDocument/2006/math">
                        <m:r>
                          <a:rPr lang="en-US" sz="4800" b="1" i="1" smtClean="0">
                            <a:latin typeface="Cambria Math"/>
                            <a:ea typeface="Cambria Math"/>
                          </a:rPr>
                          <m:t>&gt;</m:t>
                        </m:r>
                      </m:oMath>
                    </a14:m>
                    <a:endParaRPr lang="en-US" sz="4800" b="1" dirty="0"/>
                  </a:p>
                </p:txBody>
              </p:sp>
            </mc:Choice>
            <mc:Fallback>
              <p:sp>
                <p:nvSpPr>
                  <p:cNvPr id="4" name="TextBox 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340180" y="2538974"/>
                    <a:ext cx="3296992" cy="830997"/>
                  </a:xfrm>
                  <a:prstGeom prst="rect">
                    <a:avLst/>
                  </a:prstGeom>
                  <a:blipFill rotWithShape="1">
                    <a:blip r:embed="rId2"/>
                    <a:stretch>
                      <a:fillRect l="-8318" t="-16058" b="-37956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5" name="TextBox 4"/>
              <p:cNvSpPr txBox="1"/>
              <p:nvPr/>
            </p:nvSpPr>
            <p:spPr>
              <a:xfrm>
                <a:off x="5291294" y="1563392"/>
                <a:ext cx="464451" cy="9140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800" b="1" dirty="0" smtClean="0"/>
                  <a:t>O</a:t>
                </a:r>
                <a:endParaRPr lang="en-US" sz="4800" b="1" dirty="0">
                  <a:latin typeface="Bodoni MT" panose="02070603080606020203" pitchFamily="18" charset="0"/>
                </a:endParaRPr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5376805" y="2071958"/>
                <a:ext cx="594573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IN" sz="4800" b="1" dirty="0" smtClean="0">
                    <a:latin typeface="Bodoni MT" panose="02070603080606020203" pitchFamily="18" charset="0"/>
                    <a:ea typeface="Cambria" panose="02040503050406030204" pitchFamily="18" charset="0"/>
                  </a:rPr>
                  <a:t>।</a:t>
                </a:r>
                <a:endParaRPr lang="en-US" sz="4800" b="1" dirty="0">
                  <a:latin typeface="Bodoni MT" panose="02070603080606020203" pitchFamily="18" charset="0"/>
                </a:endParaRPr>
              </a:p>
            </p:txBody>
          </p:sp>
        </p:grpSp>
        <p:sp>
          <p:nvSpPr>
            <p:cNvPr id="7" name="TextBox 6"/>
            <p:cNvSpPr txBox="1"/>
            <p:nvPr/>
          </p:nvSpPr>
          <p:spPr>
            <a:xfrm>
              <a:off x="3816861" y="2549800"/>
              <a:ext cx="59457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4800" b="1" dirty="0" smtClean="0">
                  <a:latin typeface="Bodoni MT" panose="02070603080606020203" pitchFamily="18" charset="0"/>
                  <a:ea typeface="Cambria" panose="02040503050406030204" pitchFamily="18" charset="0"/>
                </a:rPr>
                <a:t>।</a:t>
              </a:r>
              <a:endParaRPr lang="en-US" sz="4800" b="1" dirty="0">
                <a:latin typeface="Bodoni MT" panose="02070603080606020203" pitchFamily="18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7885902" y="1343486"/>
            <a:ext cx="3589173" cy="2539429"/>
            <a:chOff x="2903926" y="2047046"/>
            <a:chExt cx="3296992" cy="2539429"/>
          </a:xfrm>
        </p:grpSpPr>
        <p:grpSp>
          <p:nvGrpSpPr>
            <p:cNvPr id="10" name="Group 9"/>
            <p:cNvGrpSpPr/>
            <p:nvPr/>
          </p:nvGrpSpPr>
          <p:grpSpPr>
            <a:xfrm>
              <a:off x="2903926" y="2047046"/>
              <a:ext cx="3296992" cy="2539429"/>
              <a:chOff x="4340180" y="1569205"/>
              <a:chExt cx="3296992" cy="2539429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4340180" y="2538974"/>
                <a:ext cx="3296992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800" b="1" dirty="0" smtClean="0"/>
                  <a:t>CH</a:t>
                </a:r>
                <a:r>
                  <a:rPr lang="en-US" sz="4800" b="1" baseline="-25000" dirty="0" smtClean="0"/>
                  <a:t>3</a:t>
                </a:r>
                <a:r>
                  <a:rPr lang="en-US" sz="4800" b="1" dirty="0" smtClean="0"/>
                  <a:t> – C – CH</a:t>
                </a:r>
                <a:r>
                  <a:rPr lang="en-US" sz="4800" b="1" baseline="-25000" dirty="0" smtClean="0"/>
                  <a:t>3</a:t>
                </a:r>
                <a:endParaRPr lang="en-US" sz="4800" b="1" dirty="0"/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5694487" y="1569205"/>
                <a:ext cx="464451" cy="10055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800" b="1" dirty="0" smtClean="0"/>
                  <a:t>O</a:t>
                </a:r>
                <a:endParaRPr lang="en-US" sz="4800" b="1" dirty="0">
                  <a:latin typeface="Bodoni MT" panose="02070603080606020203" pitchFamily="18" charset="0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5791608" y="2071959"/>
                <a:ext cx="594573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IN" sz="4800" b="1" dirty="0" smtClean="0">
                    <a:latin typeface="Bodoni MT" panose="02070603080606020203" pitchFamily="18" charset="0"/>
                    <a:ea typeface="Cambria" panose="02040503050406030204" pitchFamily="18" charset="0"/>
                  </a:rPr>
                  <a:t>।</a:t>
                </a:r>
                <a:endParaRPr lang="en-US" sz="4800" b="1" dirty="0">
                  <a:latin typeface="Bodoni MT" panose="02070603080606020203" pitchFamily="18" charset="0"/>
                </a:endParaRPr>
              </a:p>
            </p:txBody>
          </p:sp>
        </p:grpSp>
        <p:sp>
          <p:nvSpPr>
            <p:cNvPr id="11" name="TextBox 10"/>
            <p:cNvSpPr txBox="1"/>
            <p:nvPr/>
          </p:nvSpPr>
          <p:spPr>
            <a:xfrm>
              <a:off x="4241733" y="2549800"/>
              <a:ext cx="59457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4800" b="1" dirty="0" smtClean="0">
                  <a:latin typeface="Bodoni MT" panose="02070603080606020203" pitchFamily="18" charset="0"/>
                  <a:ea typeface="Cambria" panose="02040503050406030204" pitchFamily="18" charset="0"/>
                </a:rPr>
                <a:t>।</a:t>
              </a:r>
              <a:endParaRPr lang="en-US" sz="4800" b="1" dirty="0">
                <a:latin typeface="Bodoni MT" panose="02070603080606020203" pitchFamily="18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3913094" y="1343486"/>
            <a:ext cx="3729938" cy="1916005"/>
            <a:chOff x="2898108" y="2041236"/>
            <a:chExt cx="3729938" cy="1916005"/>
          </a:xfrm>
        </p:grpSpPr>
        <p:grpSp>
          <p:nvGrpSpPr>
            <p:cNvPr id="16" name="Group 15"/>
            <p:cNvGrpSpPr/>
            <p:nvPr/>
          </p:nvGrpSpPr>
          <p:grpSpPr>
            <a:xfrm>
              <a:off x="2898108" y="2041236"/>
              <a:ext cx="3729938" cy="1916005"/>
              <a:chOff x="4334362" y="1563395"/>
              <a:chExt cx="3729938" cy="1916005"/>
            </a:xfrm>
          </p:grpSpPr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18" name="TextBox 17"/>
                  <p:cNvSpPr txBox="1"/>
                  <p:nvPr/>
                </p:nvSpPr>
                <p:spPr>
                  <a:xfrm>
                    <a:off x="4334362" y="2648403"/>
                    <a:ext cx="3729938" cy="83099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4800" b="1" dirty="0" smtClean="0"/>
                      <a:t>CH</a:t>
                    </a:r>
                    <a:r>
                      <a:rPr lang="en-US" sz="4800" b="1" baseline="-25000" dirty="0" smtClean="0"/>
                      <a:t>3</a:t>
                    </a:r>
                    <a:r>
                      <a:rPr lang="en-US" sz="4800" b="1" dirty="0" smtClean="0"/>
                      <a:t> – C – </a:t>
                    </a:r>
                    <a:r>
                      <a:rPr lang="en-US" sz="4800" b="1" dirty="0" smtClean="0"/>
                      <a:t>H </a:t>
                    </a:r>
                    <a14:m>
                      <m:oMath xmlns:m="http://schemas.openxmlformats.org/officeDocument/2006/math">
                        <m:r>
                          <a:rPr lang="en-US" sz="4800" b="1" i="1">
                            <a:latin typeface="Cambria Math"/>
                            <a:ea typeface="Cambria Math"/>
                          </a:rPr>
                          <m:t>&gt;</m:t>
                        </m:r>
                      </m:oMath>
                    </a14:m>
                    <a:r>
                      <a:rPr lang="en-US" sz="4800" b="1" dirty="0" smtClean="0"/>
                      <a:t> </a:t>
                    </a:r>
                    <a:endParaRPr lang="en-US" sz="4800" b="1" dirty="0"/>
                  </a:p>
                </p:txBody>
              </p:sp>
            </mc:Choice>
            <mc:Fallback>
              <p:sp>
                <p:nvSpPr>
                  <p:cNvPr id="18" name="TextBox 1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334362" y="2648403"/>
                    <a:ext cx="3729938" cy="830997"/>
                  </a:xfrm>
                  <a:prstGeom prst="rect">
                    <a:avLst/>
                  </a:prstGeom>
                  <a:blipFill rotWithShape="1">
                    <a:blip r:embed="rId3"/>
                    <a:stretch>
                      <a:fillRect l="-7516" t="-16058" b="-37956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9" name="TextBox 18"/>
              <p:cNvSpPr txBox="1"/>
              <p:nvPr/>
            </p:nvSpPr>
            <p:spPr>
              <a:xfrm>
                <a:off x="5856669" y="1563395"/>
                <a:ext cx="464451" cy="9140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800" b="1" dirty="0" smtClean="0"/>
                  <a:t>O</a:t>
                </a:r>
                <a:endParaRPr lang="en-US" sz="4800" b="1" dirty="0">
                  <a:latin typeface="Bodoni MT" panose="02070603080606020203" pitchFamily="18" charset="0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5921064" y="2071960"/>
                <a:ext cx="594573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IN" sz="4800" b="1" dirty="0" smtClean="0">
                    <a:latin typeface="Bodoni MT" panose="02070603080606020203" pitchFamily="18" charset="0"/>
                    <a:ea typeface="Cambria" panose="02040503050406030204" pitchFamily="18" charset="0"/>
                  </a:rPr>
                  <a:t>।</a:t>
                </a:r>
                <a:endParaRPr lang="en-US" sz="4800" b="1" dirty="0">
                  <a:latin typeface="Bodoni MT" panose="02070603080606020203" pitchFamily="18" charset="0"/>
                </a:endParaRPr>
              </a:p>
            </p:txBody>
          </p:sp>
        </p:grpSp>
        <p:sp>
          <p:nvSpPr>
            <p:cNvPr id="17" name="TextBox 16"/>
            <p:cNvSpPr txBox="1"/>
            <p:nvPr/>
          </p:nvSpPr>
          <p:spPr>
            <a:xfrm>
              <a:off x="4355353" y="2549801"/>
              <a:ext cx="59457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4800" b="1" dirty="0" smtClean="0">
                  <a:latin typeface="Bodoni MT" panose="02070603080606020203" pitchFamily="18" charset="0"/>
                  <a:ea typeface="Cambria" panose="02040503050406030204" pitchFamily="18" charset="0"/>
                </a:rPr>
                <a:t>।</a:t>
              </a:r>
              <a:endParaRPr lang="en-US" sz="4800" b="1" dirty="0">
                <a:latin typeface="Bodoni MT" panose="02070603080606020203" pitchFamily="18" charset="0"/>
              </a:endParaRPr>
            </a:p>
          </p:txBody>
        </p:sp>
      </p:grpSp>
      <p:sp>
        <p:nvSpPr>
          <p:cNvPr id="60" name="TextBox 59"/>
          <p:cNvSpPr txBox="1"/>
          <p:nvPr/>
        </p:nvSpPr>
        <p:spPr>
          <a:xfrm>
            <a:off x="9649595" y="2282169"/>
            <a:ext cx="643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  </a:t>
            </a:r>
            <a:r>
              <a:rPr lang="en-US" sz="2400" b="1" dirty="0" smtClean="0"/>
              <a:t>∂</a:t>
            </a:r>
            <a:r>
              <a:rPr lang="en-US" sz="2400" b="1" baseline="30000" dirty="0" smtClean="0"/>
              <a:t>+</a:t>
            </a:r>
            <a:endParaRPr lang="en-US" b="1" dirty="0"/>
          </a:p>
        </p:txBody>
      </p:sp>
      <p:grpSp>
        <p:nvGrpSpPr>
          <p:cNvPr id="61" name="Group 60"/>
          <p:cNvGrpSpPr/>
          <p:nvPr/>
        </p:nvGrpSpPr>
        <p:grpSpPr>
          <a:xfrm>
            <a:off x="1954613" y="1331691"/>
            <a:ext cx="618291" cy="535607"/>
            <a:chOff x="4240850" y="1316974"/>
            <a:chExt cx="618291" cy="535607"/>
          </a:xfrm>
        </p:grpSpPr>
        <p:sp>
          <p:nvSpPr>
            <p:cNvPr id="62" name="TextBox 61"/>
            <p:cNvSpPr txBox="1"/>
            <p:nvPr/>
          </p:nvSpPr>
          <p:spPr>
            <a:xfrm>
              <a:off x="4240850" y="1390916"/>
              <a:ext cx="55009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  </a:t>
              </a:r>
              <a:r>
                <a:rPr lang="en-US" sz="2400" b="1" dirty="0" smtClean="0"/>
                <a:t>∂  </a:t>
              </a:r>
              <a:endParaRPr lang="en-US" b="1" dirty="0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4552369" y="1316974"/>
              <a:ext cx="3067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/>
                <a:t>–</a:t>
              </a:r>
              <a:endParaRPr lang="en-US" b="1" dirty="0"/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5655967" y="2278144"/>
            <a:ext cx="643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</a:t>
            </a:r>
            <a:r>
              <a:rPr lang="en-US" sz="2400" b="1" dirty="0" smtClean="0"/>
              <a:t>∂</a:t>
            </a:r>
            <a:r>
              <a:rPr lang="en-US" sz="2400" b="1" baseline="30000" dirty="0" smtClean="0"/>
              <a:t>+</a:t>
            </a:r>
            <a:endParaRPr lang="en-US" b="1" dirty="0"/>
          </a:p>
        </p:txBody>
      </p:sp>
      <p:sp>
        <p:nvSpPr>
          <p:cNvPr id="65" name="TextBox 64"/>
          <p:cNvSpPr txBox="1"/>
          <p:nvPr/>
        </p:nvSpPr>
        <p:spPr>
          <a:xfrm>
            <a:off x="1882708" y="2252126"/>
            <a:ext cx="643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  </a:t>
            </a:r>
            <a:r>
              <a:rPr lang="en-US" sz="2400" b="1" dirty="0" smtClean="0"/>
              <a:t>∂</a:t>
            </a:r>
            <a:r>
              <a:rPr lang="en-US" sz="2400" b="1" baseline="30000" dirty="0" smtClean="0"/>
              <a:t>+</a:t>
            </a:r>
            <a:endParaRPr lang="en-US" b="1" dirty="0"/>
          </a:p>
        </p:txBody>
      </p:sp>
      <p:grpSp>
        <p:nvGrpSpPr>
          <p:cNvPr id="66" name="Group 65"/>
          <p:cNvGrpSpPr/>
          <p:nvPr/>
        </p:nvGrpSpPr>
        <p:grpSpPr>
          <a:xfrm>
            <a:off x="5773025" y="1352422"/>
            <a:ext cx="618291" cy="535607"/>
            <a:chOff x="4240850" y="1316974"/>
            <a:chExt cx="618291" cy="535607"/>
          </a:xfrm>
        </p:grpSpPr>
        <p:sp>
          <p:nvSpPr>
            <p:cNvPr id="67" name="TextBox 66"/>
            <p:cNvSpPr txBox="1"/>
            <p:nvPr/>
          </p:nvSpPr>
          <p:spPr>
            <a:xfrm>
              <a:off x="4240850" y="1390916"/>
              <a:ext cx="55009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  </a:t>
              </a:r>
              <a:r>
                <a:rPr lang="en-US" sz="2400" b="1" dirty="0" smtClean="0"/>
                <a:t>∂  </a:t>
              </a:r>
              <a:endParaRPr lang="en-US" b="1" dirty="0"/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4552369" y="1316974"/>
              <a:ext cx="3067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/>
                <a:t>–</a:t>
              </a:r>
              <a:endParaRPr lang="en-US" b="1" dirty="0"/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9680384" y="1327323"/>
            <a:ext cx="618291" cy="535607"/>
            <a:chOff x="4240850" y="1316974"/>
            <a:chExt cx="618291" cy="535607"/>
          </a:xfrm>
        </p:grpSpPr>
        <p:sp>
          <p:nvSpPr>
            <p:cNvPr id="70" name="TextBox 69"/>
            <p:cNvSpPr txBox="1"/>
            <p:nvPr/>
          </p:nvSpPr>
          <p:spPr>
            <a:xfrm>
              <a:off x="4240850" y="1390916"/>
              <a:ext cx="55009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  </a:t>
              </a:r>
              <a:r>
                <a:rPr lang="en-US" sz="2400" b="1" dirty="0" smtClean="0"/>
                <a:t>∂  </a:t>
              </a:r>
              <a:endParaRPr lang="en-US" b="1" dirty="0"/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4552369" y="1316974"/>
              <a:ext cx="3067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/>
                <a:t>–</a:t>
              </a:r>
              <a:endParaRPr lang="en-US" b="1" dirty="0"/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7791885" y="3914001"/>
            <a:ext cx="4061229" cy="2635674"/>
            <a:chOff x="8036502" y="3879957"/>
            <a:chExt cx="4061229" cy="2635674"/>
          </a:xfrm>
        </p:grpSpPr>
        <p:grpSp>
          <p:nvGrpSpPr>
            <p:cNvPr id="40" name="Group 39"/>
            <p:cNvGrpSpPr/>
            <p:nvPr/>
          </p:nvGrpSpPr>
          <p:grpSpPr>
            <a:xfrm>
              <a:off x="8036502" y="3879957"/>
              <a:ext cx="4061229" cy="2635674"/>
              <a:chOff x="1112133" y="3759485"/>
              <a:chExt cx="4061229" cy="2635674"/>
            </a:xfrm>
          </p:grpSpPr>
          <p:grpSp>
            <p:nvGrpSpPr>
              <p:cNvPr id="41" name="Group 40"/>
              <p:cNvGrpSpPr/>
              <p:nvPr/>
            </p:nvGrpSpPr>
            <p:grpSpPr>
              <a:xfrm>
                <a:off x="3541529" y="3877353"/>
                <a:ext cx="1631833" cy="2517806"/>
                <a:chOff x="5941492" y="4496027"/>
                <a:chExt cx="1631833" cy="2517806"/>
              </a:xfrm>
            </p:grpSpPr>
            <p:sp>
              <p:nvSpPr>
                <p:cNvPr id="55" name="TextBox 54"/>
                <p:cNvSpPr txBox="1"/>
                <p:nvPr/>
              </p:nvSpPr>
              <p:spPr>
                <a:xfrm>
                  <a:off x="5941492" y="5351839"/>
                  <a:ext cx="1631833" cy="8309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4800" b="1" dirty="0" smtClean="0"/>
                    <a:t> C – H</a:t>
                  </a:r>
                  <a:endParaRPr lang="en-US" sz="4800" b="1" dirty="0"/>
                </a:p>
              </p:txBody>
            </p:sp>
            <p:sp>
              <p:nvSpPr>
                <p:cNvPr id="56" name="TextBox 55"/>
                <p:cNvSpPr txBox="1"/>
                <p:nvPr/>
              </p:nvSpPr>
              <p:spPr>
                <a:xfrm rot="5400000">
                  <a:off x="6112926" y="4936340"/>
                  <a:ext cx="556444" cy="8309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4800" b="1" dirty="0" smtClean="0"/>
                    <a:t>–</a:t>
                  </a:r>
                  <a:endParaRPr lang="en-US" sz="4800" b="1" dirty="0"/>
                </a:p>
              </p:txBody>
            </p:sp>
            <p:sp>
              <p:nvSpPr>
                <p:cNvPr id="57" name="TextBox 56"/>
                <p:cNvSpPr txBox="1"/>
                <p:nvPr/>
              </p:nvSpPr>
              <p:spPr>
                <a:xfrm rot="5400000">
                  <a:off x="6138219" y="5771007"/>
                  <a:ext cx="505858" cy="83099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4800" b="1" dirty="0" smtClean="0"/>
                    <a:t>–</a:t>
                  </a:r>
                  <a:endParaRPr lang="en-US" sz="4800" b="1" dirty="0"/>
                </a:p>
              </p:txBody>
            </p:sp>
            <p:sp>
              <p:nvSpPr>
                <p:cNvPr id="58" name="TextBox 57"/>
                <p:cNvSpPr txBox="1"/>
                <p:nvPr/>
              </p:nvSpPr>
              <p:spPr>
                <a:xfrm>
                  <a:off x="6109236" y="6182836"/>
                  <a:ext cx="561500" cy="8309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4800" b="1" dirty="0" smtClean="0"/>
                    <a:t>H</a:t>
                  </a:r>
                </a:p>
              </p:txBody>
            </p:sp>
            <p:sp>
              <p:nvSpPr>
                <p:cNvPr id="59" name="TextBox 58"/>
                <p:cNvSpPr txBox="1"/>
                <p:nvPr/>
              </p:nvSpPr>
              <p:spPr>
                <a:xfrm>
                  <a:off x="6110398" y="4496027"/>
                  <a:ext cx="561500" cy="8309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4800" b="1" dirty="0" smtClean="0"/>
                    <a:t>H</a:t>
                  </a:r>
                </a:p>
              </p:txBody>
            </p:sp>
          </p:grpSp>
          <p:grpSp>
            <p:nvGrpSpPr>
              <p:cNvPr id="42" name="Group 41"/>
              <p:cNvGrpSpPr/>
              <p:nvPr/>
            </p:nvGrpSpPr>
            <p:grpSpPr>
              <a:xfrm>
                <a:off x="1112133" y="3759485"/>
                <a:ext cx="3587057" cy="2635674"/>
                <a:chOff x="5146979" y="3563281"/>
                <a:chExt cx="3587057" cy="2635674"/>
              </a:xfrm>
            </p:grpSpPr>
            <p:grpSp>
              <p:nvGrpSpPr>
                <p:cNvPr id="43" name="Group 42"/>
                <p:cNvGrpSpPr/>
                <p:nvPr/>
              </p:nvGrpSpPr>
              <p:grpSpPr>
                <a:xfrm>
                  <a:off x="5331854" y="3563281"/>
                  <a:ext cx="3402182" cy="1806576"/>
                  <a:chOff x="2903926" y="2041236"/>
                  <a:chExt cx="3296992" cy="1806576"/>
                </a:xfrm>
              </p:grpSpPr>
              <p:grpSp>
                <p:nvGrpSpPr>
                  <p:cNvPr id="50" name="Group 49"/>
                  <p:cNvGrpSpPr/>
                  <p:nvPr/>
                </p:nvGrpSpPr>
                <p:grpSpPr>
                  <a:xfrm>
                    <a:off x="2903926" y="2041236"/>
                    <a:ext cx="3296992" cy="1806576"/>
                    <a:chOff x="4340180" y="1563395"/>
                    <a:chExt cx="3296992" cy="1806576"/>
                  </a:xfrm>
                </p:grpSpPr>
                <p:sp>
                  <p:nvSpPr>
                    <p:cNvPr id="52" name="TextBox 51"/>
                    <p:cNvSpPr txBox="1"/>
                    <p:nvPr/>
                  </p:nvSpPr>
                  <p:spPr>
                    <a:xfrm>
                      <a:off x="4340180" y="2538974"/>
                      <a:ext cx="3296992" cy="83099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4800" b="1" dirty="0"/>
                        <a:t> </a:t>
                      </a:r>
                      <a:r>
                        <a:rPr lang="en-US" sz="4800" b="1" dirty="0" smtClean="0"/>
                        <a:t>       – C – </a:t>
                      </a:r>
                      <a:endParaRPr lang="en-US" sz="4800" b="1" dirty="0"/>
                    </a:p>
                  </p:txBody>
                </p:sp>
                <p:sp>
                  <p:nvSpPr>
                    <p:cNvPr id="53" name="TextBox 52"/>
                    <p:cNvSpPr txBox="1"/>
                    <p:nvPr/>
                  </p:nvSpPr>
                  <p:spPr>
                    <a:xfrm>
                      <a:off x="5856669" y="1563395"/>
                      <a:ext cx="464451" cy="91409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4800" b="1" dirty="0" smtClean="0"/>
                        <a:t>O</a:t>
                      </a:r>
                      <a:endParaRPr lang="en-US" sz="4800" b="1" dirty="0">
                        <a:latin typeface="Bodoni MT" panose="02070603080606020203" pitchFamily="18" charset="0"/>
                      </a:endParaRPr>
                    </a:p>
                  </p:txBody>
                </p:sp>
                <p:sp>
                  <p:nvSpPr>
                    <p:cNvPr id="54" name="TextBox 53"/>
                    <p:cNvSpPr txBox="1"/>
                    <p:nvPr/>
                  </p:nvSpPr>
                  <p:spPr>
                    <a:xfrm>
                      <a:off x="5921064" y="2071960"/>
                      <a:ext cx="594573" cy="83099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bn-IN" sz="4800" b="1" dirty="0" smtClean="0">
                          <a:latin typeface="Bodoni MT" panose="02070603080606020203" pitchFamily="18" charset="0"/>
                          <a:ea typeface="Cambria" panose="02040503050406030204" pitchFamily="18" charset="0"/>
                        </a:rPr>
                        <a:t>।</a:t>
                      </a:r>
                      <a:endParaRPr lang="en-US" sz="4800" b="1" dirty="0">
                        <a:latin typeface="Bodoni MT" panose="02070603080606020203" pitchFamily="18" charset="0"/>
                      </a:endParaRPr>
                    </a:p>
                  </p:txBody>
                </p:sp>
              </p:grpSp>
              <p:sp>
                <p:nvSpPr>
                  <p:cNvPr id="51" name="TextBox 50"/>
                  <p:cNvSpPr txBox="1"/>
                  <p:nvPr/>
                </p:nvSpPr>
                <p:spPr>
                  <a:xfrm>
                    <a:off x="4355353" y="2549801"/>
                    <a:ext cx="594573" cy="83099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bn-IN" sz="4800" b="1" dirty="0" smtClean="0">
                        <a:latin typeface="Bodoni MT" panose="02070603080606020203" pitchFamily="18" charset="0"/>
                        <a:ea typeface="Cambria" panose="02040503050406030204" pitchFamily="18" charset="0"/>
                      </a:rPr>
                      <a:t>।</a:t>
                    </a:r>
                    <a:endParaRPr lang="en-US" sz="4800" b="1" dirty="0">
                      <a:latin typeface="Bodoni MT" panose="02070603080606020203" pitchFamily="18" charset="0"/>
                    </a:endParaRPr>
                  </a:p>
                </p:txBody>
              </p:sp>
            </p:grpSp>
            <p:grpSp>
              <p:nvGrpSpPr>
                <p:cNvPr id="44" name="Group 43"/>
                <p:cNvGrpSpPr/>
                <p:nvPr/>
              </p:nvGrpSpPr>
              <p:grpSpPr>
                <a:xfrm>
                  <a:off x="5146979" y="3709761"/>
                  <a:ext cx="1682953" cy="2489194"/>
                  <a:chOff x="4356585" y="4252067"/>
                  <a:chExt cx="1682953" cy="2489194"/>
                </a:xfrm>
              </p:grpSpPr>
              <p:sp>
                <p:nvSpPr>
                  <p:cNvPr id="45" name="TextBox 44"/>
                  <p:cNvSpPr txBox="1"/>
                  <p:nvPr/>
                </p:nvSpPr>
                <p:spPr>
                  <a:xfrm>
                    <a:off x="4356585" y="5100842"/>
                    <a:ext cx="1606333" cy="83099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4800" b="1" dirty="0" smtClean="0"/>
                      <a:t>H – C</a:t>
                    </a:r>
                    <a:endParaRPr lang="en-US" sz="4800" b="1" dirty="0"/>
                  </a:p>
                </p:txBody>
              </p:sp>
              <p:sp>
                <p:nvSpPr>
                  <p:cNvPr id="46" name="TextBox 45"/>
                  <p:cNvSpPr txBox="1"/>
                  <p:nvPr/>
                </p:nvSpPr>
                <p:spPr>
                  <a:xfrm rot="5400000">
                    <a:off x="5345817" y="5551899"/>
                    <a:ext cx="556444" cy="83099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4800" b="1" dirty="0" smtClean="0"/>
                      <a:t>–</a:t>
                    </a:r>
                    <a:endParaRPr lang="en-US" sz="4800" b="1" dirty="0"/>
                  </a:p>
                </p:txBody>
              </p:sp>
              <p:sp>
                <p:nvSpPr>
                  <p:cNvPr id="47" name="TextBox 46"/>
                  <p:cNvSpPr txBox="1"/>
                  <p:nvPr/>
                </p:nvSpPr>
                <p:spPr>
                  <a:xfrm>
                    <a:off x="5310208" y="5910264"/>
                    <a:ext cx="561500" cy="83099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4800" b="1" dirty="0" smtClean="0"/>
                      <a:t>H</a:t>
                    </a:r>
                  </a:p>
                </p:txBody>
              </p:sp>
              <p:sp>
                <p:nvSpPr>
                  <p:cNvPr id="48" name="TextBox 47"/>
                  <p:cNvSpPr txBox="1"/>
                  <p:nvPr/>
                </p:nvSpPr>
                <p:spPr>
                  <a:xfrm rot="5400000">
                    <a:off x="5345818" y="4685344"/>
                    <a:ext cx="556444" cy="83099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4800" b="1" dirty="0" smtClean="0"/>
                      <a:t>–</a:t>
                    </a:r>
                    <a:endParaRPr lang="en-US" sz="4800" b="1" dirty="0"/>
                  </a:p>
                </p:txBody>
              </p:sp>
              <p:sp>
                <p:nvSpPr>
                  <p:cNvPr id="49" name="TextBox 48"/>
                  <p:cNvSpPr txBox="1"/>
                  <p:nvPr/>
                </p:nvSpPr>
                <p:spPr>
                  <a:xfrm>
                    <a:off x="5310208" y="4252067"/>
                    <a:ext cx="561500" cy="83099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4800" b="1" dirty="0" smtClean="0"/>
                      <a:t>H</a:t>
                    </a:r>
                  </a:p>
                </p:txBody>
              </p:sp>
            </p:grpSp>
          </p:grpSp>
        </p:grpSp>
        <p:grpSp>
          <p:nvGrpSpPr>
            <p:cNvPr id="72" name="Group 71"/>
            <p:cNvGrpSpPr/>
            <p:nvPr/>
          </p:nvGrpSpPr>
          <p:grpSpPr>
            <a:xfrm>
              <a:off x="10123872" y="3944397"/>
              <a:ext cx="618291" cy="535607"/>
              <a:chOff x="4240850" y="1316974"/>
              <a:chExt cx="618291" cy="535607"/>
            </a:xfrm>
          </p:grpSpPr>
          <p:sp>
            <p:nvSpPr>
              <p:cNvPr id="73" name="TextBox 72"/>
              <p:cNvSpPr txBox="1"/>
              <p:nvPr/>
            </p:nvSpPr>
            <p:spPr>
              <a:xfrm>
                <a:off x="4240850" y="1390916"/>
                <a:ext cx="55009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rgbClr val="FF0000"/>
                    </a:solidFill>
                  </a:rPr>
                  <a:t>  </a:t>
                </a:r>
                <a:r>
                  <a:rPr lang="en-US" sz="2400" b="1" dirty="0" smtClean="0"/>
                  <a:t>∂  </a:t>
                </a:r>
                <a:endParaRPr lang="en-US" b="1" dirty="0"/>
              </a:p>
            </p:txBody>
          </p:sp>
          <p:sp>
            <p:nvSpPr>
              <p:cNvPr id="74" name="TextBox 73"/>
              <p:cNvSpPr txBox="1"/>
              <p:nvPr/>
            </p:nvSpPr>
            <p:spPr>
              <a:xfrm>
                <a:off x="4552369" y="1316974"/>
                <a:ext cx="3067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/>
                  <a:t>–</a:t>
                </a:r>
                <a:endParaRPr lang="en-US" b="1" dirty="0"/>
              </a:p>
            </p:txBody>
          </p:sp>
        </p:grpSp>
        <p:sp>
          <p:nvSpPr>
            <p:cNvPr id="81" name="TextBox 80"/>
            <p:cNvSpPr txBox="1"/>
            <p:nvPr/>
          </p:nvSpPr>
          <p:spPr>
            <a:xfrm>
              <a:off x="10007173" y="4863756"/>
              <a:ext cx="6439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  </a:t>
              </a:r>
              <a:r>
                <a:rPr lang="en-US" sz="2400" b="1" dirty="0" smtClean="0"/>
                <a:t>∂</a:t>
              </a:r>
              <a:r>
                <a:rPr lang="en-US" sz="2400" b="1" baseline="30000" dirty="0" smtClean="0"/>
                <a:t>+</a:t>
              </a:r>
              <a:endParaRPr lang="en-US" b="1" dirty="0"/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4055975" y="3924316"/>
            <a:ext cx="3587057" cy="2635674"/>
            <a:chOff x="4055975" y="3924316"/>
            <a:chExt cx="3587057" cy="2635674"/>
          </a:xfrm>
        </p:grpSpPr>
        <p:grpSp>
          <p:nvGrpSpPr>
            <p:cNvPr id="27" name="Group 26"/>
            <p:cNvGrpSpPr/>
            <p:nvPr/>
          </p:nvGrpSpPr>
          <p:grpSpPr>
            <a:xfrm>
              <a:off x="4055975" y="3924316"/>
              <a:ext cx="3587057" cy="2635674"/>
              <a:chOff x="5146979" y="3563281"/>
              <a:chExt cx="3587057" cy="2635674"/>
            </a:xfrm>
          </p:grpSpPr>
          <p:grpSp>
            <p:nvGrpSpPr>
              <p:cNvPr id="28" name="Group 27"/>
              <p:cNvGrpSpPr/>
              <p:nvPr/>
            </p:nvGrpSpPr>
            <p:grpSpPr>
              <a:xfrm>
                <a:off x="5331854" y="3563281"/>
                <a:ext cx="3402182" cy="1806576"/>
                <a:chOff x="2903926" y="2041236"/>
                <a:chExt cx="3296992" cy="1806576"/>
              </a:xfrm>
            </p:grpSpPr>
            <p:grpSp>
              <p:nvGrpSpPr>
                <p:cNvPr id="35" name="Group 34"/>
                <p:cNvGrpSpPr/>
                <p:nvPr/>
              </p:nvGrpSpPr>
              <p:grpSpPr>
                <a:xfrm>
                  <a:off x="2903926" y="2041236"/>
                  <a:ext cx="3296992" cy="1806576"/>
                  <a:chOff x="4340180" y="1563395"/>
                  <a:chExt cx="3296992" cy="1806576"/>
                </a:xfrm>
              </p:grpSpPr>
              <p:sp>
                <p:nvSpPr>
                  <p:cNvPr id="37" name="TextBox 36"/>
                  <p:cNvSpPr txBox="1"/>
                  <p:nvPr/>
                </p:nvSpPr>
                <p:spPr>
                  <a:xfrm>
                    <a:off x="4340180" y="2538974"/>
                    <a:ext cx="3296992" cy="83099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4800" b="1" dirty="0"/>
                      <a:t> </a:t>
                    </a:r>
                    <a:r>
                      <a:rPr lang="en-US" sz="4800" b="1" dirty="0" smtClean="0"/>
                      <a:t>       – C – H</a:t>
                    </a:r>
                    <a:endParaRPr lang="en-US" sz="4800" b="1" dirty="0"/>
                  </a:p>
                </p:txBody>
              </p:sp>
              <p:sp>
                <p:nvSpPr>
                  <p:cNvPr id="38" name="TextBox 37"/>
                  <p:cNvSpPr txBox="1"/>
                  <p:nvPr/>
                </p:nvSpPr>
                <p:spPr>
                  <a:xfrm>
                    <a:off x="5856669" y="1563395"/>
                    <a:ext cx="464451" cy="91409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4800" b="1" dirty="0" smtClean="0"/>
                      <a:t>O</a:t>
                    </a:r>
                    <a:endParaRPr lang="en-US" sz="4800" b="1" dirty="0">
                      <a:latin typeface="Bodoni MT" panose="02070603080606020203" pitchFamily="18" charset="0"/>
                    </a:endParaRPr>
                  </a:p>
                </p:txBody>
              </p:sp>
              <p:sp>
                <p:nvSpPr>
                  <p:cNvPr id="39" name="TextBox 38"/>
                  <p:cNvSpPr txBox="1"/>
                  <p:nvPr/>
                </p:nvSpPr>
                <p:spPr>
                  <a:xfrm>
                    <a:off x="5921064" y="2071960"/>
                    <a:ext cx="594573" cy="83099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bn-IN" sz="4800" b="1" dirty="0" smtClean="0">
                        <a:latin typeface="Bodoni MT" panose="02070603080606020203" pitchFamily="18" charset="0"/>
                        <a:ea typeface="Cambria" panose="02040503050406030204" pitchFamily="18" charset="0"/>
                      </a:rPr>
                      <a:t>।</a:t>
                    </a:r>
                    <a:endParaRPr lang="en-US" sz="4800" b="1" dirty="0">
                      <a:latin typeface="Bodoni MT" panose="02070603080606020203" pitchFamily="18" charset="0"/>
                    </a:endParaRPr>
                  </a:p>
                </p:txBody>
              </p:sp>
            </p:grpSp>
            <p:sp>
              <p:nvSpPr>
                <p:cNvPr id="36" name="TextBox 35"/>
                <p:cNvSpPr txBox="1"/>
                <p:nvPr/>
              </p:nvSpPr>
              <p:spPr>
                <a:xfrm>
                  <a:off x="4355353" y="2549801"/>
                  <a:ext cx="594573" cy="8309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bn-IN" sz="4800" b="1" dirty="0" smtClean="0">
                      <a:latin typeface="Bodoni MT" panose="02070603080606020203" pitchFamily="18" charset="0"/>
                      <a:ea typeface="Cambria" panose="02040503050406030204" pitchFamily="18" charset="0"/>
                    </a:rPr>
                    <a:t>।</a:t>
                  </a:r>
                  <a:endParaRPr lang="en-US" sz="4800" b="1" dirty="0">
                    <a:latin typeface="Bodoni MT" panose="02070603080606020203" pitchFamily="18" charset="0"/>
                  </a:endParaRPr>
                </a:p>
              </p:txBody>
            </p:sp>
          </p:grpSp>
          <p:grpSp>
            <p:nvGrpSpPr>
              <p:cNvPr id="29" name="Group 28"/>
              <p:cNvGrpSpPr/>
              <p:nvPr/>
            </p:nvGrpSpPr>
            <p:grpSpPr>
              <a:xfrm>
                <a:off x="5146979" y="3709761"/>
                <a:ext cx="1682953" cy="2489194"/>
                <a:chOff x="4356585" y="4252067"/>
                <a:chExt cx="1682953" cy="2489194"/>
              </a:xfrm>
            </p:grpSpPr>
            <p:sp>
              <p:nvSpPr>
                <p:cNvPr id="30" name="TextBox 29"/>
                <p:cNvSpPr txBox="1"/>
                <p:nvPr/>
              </p:nvSpPr>
              <p:spPr>
                <a:xfrm>
                  <a:off x="4356585" y="5100842"/>
                  <a:ext cx="1606333" cy="8309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4800" b="1" dirty="0" smtClean="0"/>
                    <a:t>H – C</a:t>
                  </a:r>
                  <a:endParaRPr lang="en-US" sz="4800" b="1" dirty="0"/>
                </a:p>
              </p:txBody>
            </p:sp>
            <p:sp>
              <p:nvSpPr>
                <p:cNvPr id="31" name="TextBox 30"/>
                <p:cNvSpPr txBox="1"/>
                <p:nvPr/>
              </p:nvSpPr>
              <p:spPr>
                <a:xfrm rot="5400000">
                  <a:off x="5345817" y="5551899"/>
                  <a:ext cx="556444" cy="8309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4800" b="1" dirty="0" smtClean="0"/>
                    <a:t>–</a:t>
                  </a:r>
                  <a:endParaRPr lang="en-US" sz="4800" b="1" dirty="0"/>
                </a:p>
              </p:txBody>
            </p:sp>
            <p:sp>
              <p:nvSpPr>
                <p:cNvPr id="32" name="TextBox 31"/>
                <p:cNvSpPr txBox="1"/>
                <p:nvPr/>
              </p:nvSpPr>
              <p:spPr>
                <a:xfrm>
                  <a:off x="5310208" y="5910264"/>
                  <a:ext cx="561500" cy="8309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4800" b="1" dirty="0" smtClean="0"/>
                    <a:t>H</a:t>
                  </a:r>
                </a:p>
              </p:txBody>
            </p:sp>
            <p:sp>
              <p:nvSpPr>
                <p:cNvPr id="33" name="TextBox 32"/>
                <p:cNvSpPr txBox="1"/>
                <p:nvPr/>
              </p:nvSpPr>
              <p:spPr>
                <a:xfrm rot="5400000">
                  <a:off x="5345818" y="4685344"/>
                  <a:ext cx="556444" cy="8309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4800" b="1" dirty="0" smtClean="0"/>
                    <a:t>–</a:t>
                  </a:r>
                  <a:endParaRPr lang="en-US" sz="4800" b="1" dirty="0"/>
                </a:p>
              </p:txBody>
            </p:sp>
            <p:sp>
              <p:nvSpPr>
                <p:cNvPr id="34" name="TextBox 33"/>
                <p:cNvSpPr txBox="1"/>
                <p:nvPr/>
              </p:nvSpPr>
              <p:spPr>
                <a:xfrm>
                  <a:off x="5310208" y="4252067"/>
                  <a:ext cx="561500" cy="8309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4800" b="1" dirty="0" smtClean="0"/>
                    <a:t>H</a:t>
                  </a:r>
                </a:p>
              </p:txBody>
            </p:sp>
          </p:grpSp>
        </p:grpSp>
        <p:grpSp>
          <p:nvGrpSpPr>
            <p:cNvPr id="75" name="Group 74"/>
            <p:cNvGrpSpPr/>
            <p:nvPr/>
          </p:nvGrpSpPr>
          <p:grpSpPr>
            <a:xfrm>
              <a:off x="6119259" y="3960815"/>
              <a:ext cx="618291" cy="535607"/>
              <a:chOff x="4240850" y="1316974"/>
              <a:chExt cx="618291" cy="535607"/>
            </a:xfrm>
          </p:grpSpPr>
          <p:sp>
            <p:nvSpPr>
              <p:cNvPr id="76" name="TextBox 75"/>
              <p:cNvSpPr txBox="1"/>
              <p:nvPr/>
            </p:nvSpPr>
            <p:spPr>
              <a:xfrm>
                <a:off x="4240850" y="1390916"/>
                <a:ext cx="55009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rgbClr val="FF0000"/>
                    </a:solidFill>
                  </a:rPr>
                  <a:t>  </a:t>
                </a:r>
                <a:r>
                  <a:rPr lang="en-US" sz="2400" b="1" dirty="0" smtClean="0"/>
                  <a:t>∂  </a:t>
                </a:r>
                <a:endParaRPr lang="en-US" b="1" dirty="0"/>
              </a:p>
            </p:txBody>
          </p:sp>
          <p:sp>
            <p:nvSpPr>
              <p:cNvPr id="77" name="TextBox 76"/>
              <p:cNvSpPr txBox="1"/>
              <p:nvPr/>
            </p:nvSpPr>
            <p:spPr>
              <a:xfrm>
                <a:off x="4552369" y="1316974"/>
                <a:ext cx="3067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/>
                  <a:t>–</a:t>
                </a:r>
                <a:endParaRPr lang="en-US" b="1" dirty="0"/>
              </a:p>
            </p:txBody>
          </p:sp>
        </p:grpSp>
        <p:sp>
          <p:nvSpPr>
            <p:cNvPr id="82" name="TextBox 81"/>
            <p:cNvSpPr txBox="1"/>
            <p:nvPr/>
          </p:nvSpPr>
          <p:spPr>
            <a:xfrm>
              <a:off x="6038506" y="4899895"/>
              <a:ext cx="6439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  </a:t>
              </a:r>
              <a:r>
                <a:rPr lang="en-US" sz="2400" b="1" dirty="0" smtClean="0"/>
                <a:t>∂</a:t>
              </a:r>
              <a:r>
                <a:rPr lang="en-US" sz="2400" b="1" baseline="30000" dirty="0" smtClean="0"/>
                <a:t>+</a:t>
              </a:r>
              <a:endParaRPr lang="en-US" b="1" dirty="0"/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852648" y="3955372"/>
            <a:ext cx="3296992" cy="1806579"/>
            <a:chOff x="852648" y="3955372"/>
            <a:chExt cx="3296992" cy="1806579"/>
          </a:xfrm>
        </p:grpSpPr>
        <p:grpSp>
          <p:nvGrpSpPr>
            <p:cNvPr id="21" name="Group 20"/>
            <p:cNvGrpSpPr/>
            <p:nvPr/>
          </p:nvGrpSpPr>
          <p:grpSpPr>
            <a:xfrm>
              <a:off x="852648" y="3955372"/>
              <a:ext cx="3296992" cy="1806579"/>
              <a:chOff x="2903926" y="2041233"/>
              <a:chExt cx="3296992" cy="1806579"/>
            </a:xfrm>
          </p:grpSpPr>
          <p:grpSp>
            <p:nvGrpSpPr>
              <p:cNvPr id="22" name="Group 21"/>
              <p:cNvGrpSpPr/>
              <p:nvPr/>
            </p:nvGrpSpPr>
            <p:grpSpPr>
              <a:xfrm>
                <a:off x="2903926" y="2041233"/>
                <a:ext cx="3296992" cy="1806579"/>
                <a:chOff x="4340180" y="1563392"/>
                <a:chExt cx="3296992" cy="1806579"/>
              </a:xfrm>
            </p:grpSpPr>
            <p:sp>
              <p:nvSpPr>
                <p:cNvPr id="24" name="TextBox 23"/>
                <p:cNvSpPr txBox="1"/>
                <p:nvPr/>
              </p:nvSpPr>
              <p:spPr>
                <a:xfrm>
                  <a:off x="4340180" y="2538974"/>
                  <a:ext cx="3296992" cy="8309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4800" b="1" dirty="0" smtClean="0"/>
                    <a:t>H – C – H</a:t>
                  </a:r>
                  <a:endParaRPr lang="en-US" sz="4800" b="1" dirty="0"/>
                </a:p>
              </p:txBody>
            </p:sp>
            <p:sp>
              <p:nvSpPr>
                <p:cNvPr id="25" name="TextBox 24"/>
                <p:cNvSpPr txBox="1"/>
                <p:nvPr/>
              </p:nvSpPr>
              <p:spPr>
                <a:xfrm>
                  <a:off x="5291294" y="1563392"/>
                  <a:ext cx="464451" cy="9140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4800" b="1" dirty="0" smtClean="0"/>
                    <a:t>O</a:t>
                  </a:r>
                  <a:endParaRPr lang="en-US" sz="4800" b="1" dirty="0">
                    <a:latin typeface="Bodoni MT" panose="02070603080606020203" pitchFamily="18" charset="0"/>
                  </a:endParaRPr>
                </a:p>
              </p:txBody>
            </p:sp>
            <p:sp>
              <p:nvSpPr>
                <p:cNvPr id="26" name="TextBox 25"/>
                <p:cNvSpPr txBox="1"/>
                <p:nvPr/>
              </p:nvSpPr>
              <p:spPr>
                <a:xfrm>
                  <a:off x="5376805" y="2071958"/>
                  <a:ext cx="594573" cy="8309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bn-IN" sz="4800" b="1" dirty="0" smtClean="0">
                      <a:latin typeface="Bodoni MT" panose="02070603080606020203" pitchFamily="18" charset="0"/>
                      <a:ea typeface="Cambria" panose="02040503050406030204" pitchFamily="18" charset="0"/>
                    </a:rPr>
                    <a:t>।</a:t>
                  </a:r>
                  <a:endParaRPr lang="en-US" sz="4800" b="1" dirty="0">
                    <a:latin typeface="Bodoni MT" panose="02070603080606020203" pitchFamily="18" charset="0"/>
                  </a:endParaRPr>
                </a:p>
              </p:txBody>
            </p:sp>
          </p:grpSp>
          <p:sp>
            <p:nvSpPr>
              <p:cNvPr id="23" name="TextBox 22"/>
              <p:cNvSpPr txBox="1"/>
              <p:nvPr/>
            </p:nvSpPr>
            <p:spPr>
              <a:xfrm>
                <a:off x="3816861" y="2549800"/>
                <a:ext cx="594573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IN" sz="4800" b="1" dirty="0" smtClean="0">
                    <a:latin typeface="Bodoni MT" panose="02070603080606020203" pitchFamily="18" charset="0"/>
                    <a:ea typeface="Cambria" panose="02040503050406030204" pitchFamily="18" charset="0"/>
                  </a:rPr>
                  <a:t>।</a:t>
                </a:r>
                <a:endParaRPr lang="en-US" sz="4800" b="1" dirty="0">
                  <a:latin typeface="Bodoni MT" panose="02070603080606020203" pitchFamily="18" charset="0"/>
                </a:endParaRPr>
              </a:p>
            </p:txBody>
          </p:sp>
        </p:grpSp>
        <p:grpSp>
          <p:nvGrpSpPr>
            <p:cNvPr id="78" name="Group 77"/>
            <p:cNvGrpSpPr/>
            <p:nvPr/>
          </p:nvGrpSpPr>
          <p:grpSpPr>
            <a:xfrm>
              <a:off x="2117632" y="3997787"/>
              <a:ext cx="618291" cy="535607"/>
              <a:chOff x="4240850" y="1316974"/>
              <a:chExt cx="618291" cy="535607"/>
            </a:xfrm>
          </p:grpSpPr>
          <p:sp>
            <p:nvSpPr>
              <p:cNvPr id="79" name="TextBox 78"/>
              <p:cNvSpPr txBox="1"/>
              <p:nvPr/>
            </p:nvSpPr>
            <p:spPr>
              <a:xfrm>
                <a:off x="4240850" y="1390916"/>
                <a:ext cx="55009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rgbClr val="FF0000"/>
                    </a:solidFill>
                  </a:rPr>
                  <a:t>  </a:t>
                </a:r>
                <a:r>
                  <a:rPr lang="en-US" sz="2400" b="1" dirty="0" smtClean="0"/>
                  <a:t>∂  </a:t>
                </a:r>
                <a:endParaRPr lang="en-US" b="1" dirty="0"/>
              </a:p>
            </p:txBody>
          </p:sp>
          <p:sp>
            <p:nvSpPr>
              <p:cNvPr id="80" name="TextBox 79"/>
              <p:cNvSpPr txBox="1"/>
              <p:nvPr/>
            </p:nvSpPr>
            <p:spPr>
              <a:xfrm>
                <a:off x="4552369" y="1316974"/>
                <a:ext cx="3067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/>
                  <a:t>–</a:t>
                </a:r>
                <a:endParaRPr lang="en-US" b="1" dirty="0"/>
              </a:p>
            </p:txBody>
          </p:sp>
        </p:grpSp>
        <p:sp>
          <p:nvSpPr>
            <p:cNvPr id="83" name="TextBox 82"/>
            <p:cNvSpPr txBox="1"/>
            <p:nvPr/>
          </p:nvSpPr>
          <p:spPr>
            <a:xfrm>
              <a:off x="2081549" y="4899895"/>
              <a:ext cx="6439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  </a:t>
              </a:r>
              <a:r>
                <a:rPr lang="en-US" sz="2400" b="1" dirty="0" smtClean="0"/>
                <a:t>∂</a:t>
              </a:r>
              <a:r>
                <a:rPr lang="en-US" sz="2400" b="1" baseline="30000" dirty="0" smtClean="0"/>
                <a:t>+</a:t>
              </a:r>
              <a:endParaRPr lang="en-US" b="1" dirty="0"/>
            </a:p>
          </p:txBody>
        </p:sp>
      </p:grpSp>
      <p:sp>
        <p:nvSpPr>
          <p:cNvPr id="84" name="Right Arrow 83"/>
          <p:cNvSpPr/>
          <p:nvPr/>
        </p:nvSpPr>
        <p:spPr>
          <a:xfrm rot="10800000">
            <a:off x="10237889" y="2298692"/>
            <a:ext cx="1147985" cy="168195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ight Arrow 84"/>
          <p:cNvSpPr/>
          <p:nvPr/>
        </p:nvSpPr>
        <p:spPr>
          <a:xfrm>
            <a:off x="8077026" y="2300591"/>
            <a:ext cx="1147985" cy="168195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ight Arrow 85"/>
          <p:cNvSpPr/>
          <p:nvPr/>
        </p:nvSpPr>
        <p:spPr>
          <a:xfrm>
            <a:off x="4079313" y="2344397"/>
            <a:ext cx="1147985" cy="168195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5607529" y="3401096"/>
            <a:ext cx="3429150" cy="523220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2800" b="1" dirty="0" smtClean="0"/>
              <a:t>সক্রিয়তার ক্রম</a:t>
            </a:r>
            <a:endParaRPr lang="en-US" b="1" dirty="0"/>
          </a:p>
        </p:txBody>
      </p:sp>
      <p:sp>
        <p:nvSpPr>
          <p:cNvPr id="91" name="TextBox 90"/>
          <p:cNvSpPr txBox="1"/>
          <p:nvPr/>
        </p:nvSpPr>
        <p:spPr>
          <a:xfrm>
            <a:off x="383157" y="922096"/>
            <a:ext cx="4987181" cy="523220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 smtClean="0"/>
              <a:t>*** </a:t>
            </a:r>
            <a:r>
              <a:rPr lang="bn-IN" sz="2800" b="1" dirty="0" smtClean="0"/>
              <a:t> </a:t>
            </a:r>
            <a:r>
              <a:rPr lang="bn-IN" sz="2800" b="1" dirty="0" smtClean="0"/>
              <a:t>ধনাত্মক আবেশী প্রভাব</a:t>
            </a:r>
            <a:endParaRPr lang="en-US" b="1" dirty="0"/>
          </a:p>
        </p:txBody>
      </p:sp>
      <p:sp>
        <p:nvSpPr>
          <p:cNvPr id="92" name="TextBox 91"/>
          <p:cNvSpPr txBox="1"/>
          <p:nvPr/>
        </p:nvSpPr>
        <p:spPr>
          <a:xfrm>
            <a:off x="474283" y="3407288"/>
            <a:ext cx="4535315" cy="523220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 smtClean="0"/>
              <a:t>*** </a:t>
            </a:r>
            <a:r>
              <a:rPr lang="bn-IN" sz="2800" b="1" dirty="0" smtClean="0"/>
              <a:t> </a:t>
            </a:r>
            <a:r>
              <a:rPr lang="bn-IN" sz="2800" b="1" dirty="0" smtClean="0"/>
              <a:t>স্টেরিক বাধা</a:t>
            </a:r>
            <a:endParaRPr lang="en-US" b="1" dirty="0"/>
          </a:p>
        </p:txBody>
      </p:sp>
      <p:sp>
        <p:nvSpPr>
          <p:cNvPr id="2" name="Rectangle 1"/>
          <p:cNvSpPr/>
          <p:nvPr/>
        </p:nvSpPr>
        <p:spPr>
          <a:xfrm>
            <a:off x="5890655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5713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4.44444E-6 L 0.00651 -0.4604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6" y="-230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 tmFilter="0,0; .5, 1; 1, 1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4" grpId="0"/>
      <p:bldP spid="65" grpId="0"/>
      <p:bldP spid="84" grpId="0" animBg="1"/>
      <p:bldP spid="85" grpId="0" animBg="1"/>
      <p:bldP spid="86" grpId="0" animBg="1"/>
      <p:bldP spid="90" grpId="0" animBg="1"/>
      <p:bldP spid="91" grpId="0" animBg="1"/>
      <p:bldP spid="9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B403809-0854-4ED0-AE96-B5765A97AF28}"/>
              </a:ext>
            </a:extLst>
          </p:cNvPr>
          <p:cNvSpPr txBox="1">
            <a:spLocks/>
          </p:cNvSpPr>
          <p:nvPr/>
        </p:nvSpPr>
        <p:spPr>
          <a:xfrm>
            <a:off x="3920835" y="803563"/>
            <a:ext cx="5182257" cy="155462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ikoshBAN" panose="02000000000000000000" pitchFamily="2" charset="0"/>
              <a:ea typeface="+mj-ea"/>
              <a:cs typeface="NikoshBAN" panose="02000000000000000000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একক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কাজ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923710"/>
            <a:ext cx="12192000" cy="1323439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bn-IN" sz="4000" dirty="0">
                <a:solidFill>
                  <a:schemeClr val="tx1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নিউক্লি</a:t>
            </a:r>
            <a:r>
              <a:rPr lang="en-US" sz="4000" dirty="0">
                <a:solidFill>
                  <a:schemeClr val="tx1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ও</a:t>
            </a:r>
            <a:r>
              <a:rPr lang="bn-IN" sz="4000" dirty="0">
                <a:solidFill>
                  <a:schemeClr val="tx1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ফাইল কী ?</a:t>
            </a:r>
            <a:r>
              <a:rPr lang="en-US" sz="4000" dirty="0" smtClean="0">
                <a:solidFill>
                  <a:schemeClr val="tx1"/>
                </a:solidFill>
              </a:rPr>
              <a:t>?</a:t>
            </a:r>
            <a:endParaRPr lang="en-US" sz="4000" dirty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bn-IN" sz="4000" dirty="0">
                <a:solidFill>
                  <a:schemeClr val="tx1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কার্বোনিল যৌগ কেন্দ্রাকর্ষী যুত বিক্রিয়া দেয় কেন ?</a:t>
            </a:r>
            <a:endParaRPr lang="en-US" sz="4000" dirty="0">
              <a:solidFill>
                <a:schemeClr val="tx1"/>
              </a:solidFill>
            </a:endParaRPr>
          </a:p>
        </p:txBody>
      </p:sp>
      <p:pic>
        <p:nvPicPr>
          <p:cNvPr id="4" name="Picture 2" descr="taking test clipart - Clip Art Library">
            <a:extLst>
              <a:ext uri="{FF2B5EF4-FFF2-40B4-BE49-F238E27FC236}">
                <a16:creationId xmlns="" xmlns:a16="http://schemas.microsoft.com/office/drawing/2014/main" id="{80F97CDA-9FA6-48AC-A07F-7A4DEC6FFA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62109" y1="57296" x2="48242" y2="67597"/>
                        <a14:foregroundMark x1="49609" y1="72103" x2="57422" y2="77039"/>
                        <a14:foregroundMark x1="75000" y1="66524" x2="80078" y2="68026"/>
                        <a14:foregroundMark x1="37109" y1="80258" x2="60742" y2="85193"/>
                        <a14:foregroundMark x1="22070" y1="80258" x2="27539" y2="85193"/>
                        <a14:foregroundMark x1="21094" y1="91416" x2="84766" y2="89914"/>
                        <a14:foregroundMark x1="94336" y1="82618" x2="82422" y2="98498"/>
                        <a14:foregroundMark x1="84180" y1="76609" x2="84180" y2="76609"/>
                        <a14:foregroundMark x1="92969" y1="92918" x2="92969" y2="92918"/>
                        <a14:foregroundMark x1="74023" y1="85837" x2="97656" y2="80258"/>
                        <a14:foregroundMark x1="67578" y1="69957" x2="77734" y2="68455"/>
                        <a14:foregroundMark x1="95313" y1="85193" x2="94336" y2="97425"/>
                        <a14:foregroundMark x1="58789" y1="95279" x2="81055" y2="96996"/>
                        <a14:foregroundMark x1="39453" y1="11159" x2="24219" y2="14807"/>
                        <a14:foregroundMark x1="43164" y1="7296" x2="35742" y2="32618"/>
                        <a14:foregroundMark x1="28516" y1="7296" x2="53320" y2="15880"/>
                        <a14:foregroundMark x1="32617" y1="3219" x2="47266" y2="9227"/>
                        <a14:foregroundMark x1="27539" y1="17382" x2="23828" y2="34549"/>
                        <a14:foregroundMark x1="71289" y1="82618" x2="89258" y2="74034"/>
                        <a14:foregroundMark x1="48242" y1="94850" x2="25195" y2="97854"/>
                        <a14:foregroundMark x1="7617" y1="56867" x2="2148" y2="62446"/>
                        <a14:foregroundMark x1="20508" y1="96996" x2="14063" y2="90773"/>
                        <a14:foregroundMark x1="5469" y1="91845" x2="11914" y2="86695"/>
                        <a14:foregroundMark x1="42773" y1="62017" x2="54297" y2="62446"/>
                        <a14:foregroundMark x1="89258" y1="64378" x2="93945" y2="64378"/>
                        <a14:foregroundMark x1="90625" y1="77682" x2="97266" y2="77682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818" y="324853"/>
            <a:ext cx="2769540" cy="2033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0322246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226D5EB-4BF1-4269-B676-A85A2ED327B2}"/>
              </a:ext>
            </a:extLst>
          </p:cNvPr>
          <p:cNvSpPr txBox="1">
            <a:spLocks/>
          </p:cNvSpPr>
          <p:nvPr/>
        </p:nvSpPr>
        <p:spPr>
          <a:xfrm>
            <a:off x="5565913" y="129907"/>
            <a:ext cx="5509918" cy="187566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200" b="1" dirty="0" err="1" smtClean="0">
                <a:solidFill>
                  <a:schemeClr val="tx1"/>
                </a:solidFill>
                <a:latin typeface="NikoshBAN" pitchFamily="2" charset="0"/>
                <a:ea typeface="+mj-ea"/>
                <a:cs typeface="+mj-cs"/>
              </a:rPr>
              <a:t>দলীয়</a:t>
            </a:r>
            <a:r>
              <a:rPr lang="en-US" sz="7200" b="1" dirty="0" smtClean="0">
                <a:solidFill>
                  <a:schemeClr val="tx1"/>
                </a:solidFill>
                <a:latin typeface="NikoshBAN" pitchFamily="2" charset="0"/>
                <a:ea typeface="+mj-ea"/>
                <a:cs typeface="+mj-cs"/>
              </a:rPr>
              <a:t> </a:t>
            </a:r>
            <a:r>
              <a:rPr lang="en-US" sz="7200" b="1" dirty="0" err="1" smtClean="0">
                <a:solidFill>
                  <a:schemeClr val="tx1"/>
                </a:solidFill>
                <a:latin typeface="NikoshBAN" pitchFamily="2" charset="0"/>
                <a:ea typeface="+mj-ea"/>
                <a:cs typeface="+mj-cs"/>
              </a:rPr>
              <a:t>কাজ</a:t>
            </a:r>
            <a:r>
              <a:rPr lang="en-US" sz="7200" b="1" dirty="0" smtClean="0">
                <a:solidFill>
                  <a:schemeClr val="tx1"/>
                </a:solidFill>
                <a:latin typeface="NikoshBAN" pitchFamily="2" charset="0"/>
                <a:ea typeface="+mj-ea"/>
                <a:cs typeface="+mj-cs"/>
              </a:rPr>
              <a:t> 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513509"/>
            <a:ext cx="12192000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smtClean="0">
                <a:latin typeface="SutonnyOMJ" panose="01010600010101010101" pitchFamily="2" charset="0"/>
                <a:cs typeface="SutonnyOMJ" panose="01010600010101010101" pitchFamily="2" charset="0"/>
              </a:rPr>
              <a:t>০১) </a:t>
            </a:r>
            <a:r>
              <a:rPr lang="bn-IN" sz="3200" dirty="0" smtClean="0">
                <a:latin typeface="SutonnyOMJ" panose="01010600010101010101" pitchFamily="2" charset="0"/>
                <a:cs typeface="SutonnyOMJ" panose="01010600010101010101" pitchFamily="2" charset="0"/>
              </a:rPr>
              <a:t>এসিটিক </a:t>
            </a:r>
            <a:r>
              <a:rPr lang="bn-IN" sz="3200" dirty="0">
                <a:latin typeface="SutonnyOMJ" panose="01010600010101010101" pitchFamily="2" charset="0"/>
                <a:cs typeface="SutonnyOMJ" panose="01010600010101010101" pitchFamily="2" charset="0"/>
              </a:rPr>
              <a:t>এসিড কেন্দ্রাকর্ষী যুত বিক্রিয়া দিবে কীনা বিশ্লেষণ কর ।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434" y="129907"/>
            <a:ext cx="4439479" cy="1875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358443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FC1656A-740F-495B-994A-E02CDEA5DBCB}"/>
              </a:ext>
            </a:extLst>
          </p:cNvPr>
          <p:cNvSpPr txBox="1">
            <a:spLocks/>
          </p:cNvSpPr>
          <p:nvPr/>
        </p:nvSpPr>
        <p:spPr>
          <a:xfrm>
            <a:off x="3537283" y="499892"/>
            <a:ext cx="5510463" cy="16565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ikoshBAN" panose="02000000000000000000" pitchFamily="2" charset="0"/>
              <a:ea typeface="+mj-ea"/>
              <a:cs typeface="NikoshBAN" panose="02000000000000000000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বাড়ীর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কাজ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673021"/>
            <a:ext cx="12192000" cy="107721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smtClean="0">
                <a:latin typeface="SutonnyOMJ" panose="01010600010101010101" pitchFamily="2" charset="0"/>
                <a:cs typeface="SutonnyOMJ" panose="01010600010101010101" pitchFamily="2" charset="0"/>
              </a:rPr>
              <a:t>*** </a:t>
            </a:r>
            <a:r>
              <a:rPr lang="bn-IN" sz="3200" dirty="0" smtClean="0">
                <a:latin typeface="SutonnyOMJ" panose="01010600010101010101" pitchFamily="2" charset="0"/>
                <a:cs typeface="SutonnyOMJ" panose="01010600010101010101" pitchFamily="2" charset="0"/>
              </a:rPr>
              <a:t>কেন্দ্রাকর্ষী </a:t>
            </a:r>
            <a:r>
              <a:rPr lang="bn-IN" sz="3200" dirty="0">
                <a:latin typeface="SutonnyOMJ" panose="01010600010101010101" pitchFamily="2" charset="0"/>
                <a:cs typeface="SutonnyOMJ" panose="01010600010101010101" pitchFamily="2" charset="0"/>
              </a:rPr>
              <a:t>যুত বিক্রিয়ায় ইথান্যাল অপেক্ষা মিথান্যাল অধিক সক্রিয় হওয়ার কারণ ব্যাখ্যা কর</a:t>
            </a:r>
            <a:r>
              <a:rPr lang="bn-IN" sz="3200" dirty="0" smtClean="0">
                <a:latin typeface="SutonnyOMJ" panose="01010600010101010101" pitchFamily="2" charset="0"/>
                <a:cs typeface="SutonnyOMJ" panose="01010600010101010101" pitchFamily="2" charset="0"/>
              </a:rPr>
              <a:t>।</a:t>
            </a:r>
            <a:endParaRPr lang="bn-IN" sz="3200" dirty="0"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  <p:pic>
        <p:nvPicPr>
          <p:cNvPr id="4" name="Picture 3" descr="3d-home-icon-png-mfvjcc8wj.png"/>
          <p:cNvPicPr>
            <a:picLocks noChangeAspect="1"/>
          </p:cNvPicPr>
          <p:nvPr/>
        </p:nvPicPr>
        <p:blipFill>
          <a:blip r:embed="rId2" cstate="email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051" y="499892"/>
            <a:ext cx="3070232" cy="1656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756439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field of sunflowers&#10;&#10;Description automatically generated">
            <a:extLst>
              <a:ext uri="{FF2B5EF4-FFF2-40B4-BE49-F238E27FC236}">
                <a16:creationId xmlns="" xmlns:a16="http://schemas.microsoft.com/office/drawing/2014/main" id="{20C43D0D-AE69-4854-B57F-6CA76D6DF9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11437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21943176-E7E7-48EA-A0FC-9CE2A2389CAC}"/>
              </a:ext>
            </a:extLst>
          </p:cNvPr>
          <p:cNvSpPr txBox="1"/>
          <p:nvPr/>
        </p:nvSpPr>
        <p:spPr>
          <a:xfrm>
            <a:off x="0" y="1368"/>
            <a:ext cx="12191999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 err="1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ea typeface="Yu Mincho Demibold" panose="02020600000000000000" pitchFamily="18" charset="-128"/>
                <a:cs typeface="NikoshBAN" panose="02000000000000000000" pitchFamily="2" charset="0"/>
              </a:rPr>
              <a:t>ধন্যবাদ</a:t>
            </a:r>
            <a:r>
              <a:rPr lang="en-US" sz="5400" b="1" dirty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ea typeface="Yu Mincho Demibold" panose="02020600000000000000" pitchFamily="18" charset="-128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ea typeface="Yu Mincho Demibold" panose="02020600000000000000" pitchFamily="18" charset="-128"/>
                <a:cs typeface="NikoshBAN" panose="02000000000000000000" pitchFamily="2" charset="0"/>
              </a:rPr>
              <a:t>সবাইকে</a:t>
            </a:r>
            <a:endParaRPr lang="en-US" sz="5400" b="1" dirty="0">
              <a:ln w="13462">
                <a:solidFill>
                  <a:schemeClr val="bg1"/>
                </a:solidFill>
                <a:prstDash val="solid"/>
              </a:ln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47801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443</TotalTime>
  <Words>398</Words>
  <Application>Microsoft Office PowerPoint</Application>
  <PresentationFormat>Custom</PresentationFormat>
  <Paragraphs>131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67</cp:revision>
  <dcterms:created xsi:type="dcterms:W3CDTF">2021-06-14T13:17:35Z</dcterms:created>
  <dcterms:modified xsi:type="dcterms:W3CDTF">2026-08-25T01:20:14Z</dcterms:modified>
</cp:coreProperties>
</file>