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743" autoAdjust="0"/>
    <p:restoredTop sz="94610"/>
  </p:normalViewPr>
  <p:slideViewPr>
    <p:cSldViewPr snapToGrid="0" snapToObjects="1">
      <p:cViewPr varScale="1">
        <p:scale>
          <a:sx n="111" d="100"/>
          <a:sy n="111" d="100"/>
        </p:scale>
        <p:origin x="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489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blob:https://web.whatsapp.com/66f5af5b-294b-49f1-ad52-3337b59c0dd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639399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071020"/>
        </a:solidFill>
        <a:effectLst/>
      </p:bgPr>
    </p:bg>
    <p:spTree>
      <p:nvGrpSpPr>
        <p:cNvPr id="1" name=""/>
        <p:cNvGrpSpPr/>
        <p:nvPr/>
      </p:nvGrpSpPr>
      <p:grpSpPr>
        <a:xfrm>
          <a:off x="0" y="0"/>
          <a:ext cx="0" cy="0"/>
          <a:chOff x="0" y="0"/>
          <a:chExt cx="0" cy="0"/>
        </a:xfrm>
      </p:grpSpPr>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প্রতিবর্ত ক্রিয়া ও প্রতিবর্ত </a:t>
            </a:r>
            <a:r>
              <a:rPr lang="en-US" sz="2800" b="1" dirty="0" err="1">
                <a:solidFill>
                  <a:srgbClr val="FFFFFF"/>
                </a:solidFill>
                <a:latin typeface="Kalpurush" pitchFamily="34" charset="0"/>
                <a:ea typeface="Kalpurush" pitchFamily="34" charset="-122"/>
                <a:cs typeface="Kalpurush" pitchFamily="34" charset="-120"/>
              </a:rPr>
              <a:t>চক্র</a:t>
            </a:r>
            <a:r>
              <a:rPr lang="en-US" sz="2800" b="1" dirty="0">
                <a:solidFill>
                  <a:srgbClr val="FFFFFF"/>
                </a:solidFill>
                <a:latin typeface="Kalpurush" pitchFamily="34" charset="0"/>
                <a:ea typeface="Kalpurush" pitchFamily="34" charset="-122"/>
                <a:cs typeface="Kalpurush" pitchFamily="34" charset="-120"/>
              </a:rPr>
              <a:t> </a:t>
            </a:r>
            <a:endParaRPr lang="en-US" sz="2800" dirty="0"/>
          </a:p>
        </p:txBody>
      </p:sp>
      <p:sp>
        <p:nvSpPr>
          <p:cNvPr id="4" name="Shape 2"/>
          <p:cNvSpPr/>
          <p:nvPr/>
        </p:nvSpPr>
        <p:spPr>
          <a:xfrm>
            <a:off x="228600" y="797036"/>
            <a:ext cx="8595360" cy="967756"/>
          </a:xfrm>
          <a:prstGeom prst="rect">
            <a:avLst/>
          </a:prstGeom>
          <a:solidFill>
            <a:srgbClr val="1C0A00"/>
          </a:solidFill>
          <a:ln w="25400">
            <a:solidFill>
              <a:srgbClr val="D97706"/>
            </a:solidFill>
            <a:prstDash val="solid"/>
          </a:ln>
        </p:spPr>
      </p:sp>
      <p:sp>
        <p:nvSpPr>
          <p:cNvPr id="5" name="Text 3"/>
          <p:cNvSpPr/>
          <p:nvPr/>
        </p:nvSpPr>
        <p:spPr>
          <a:xfrm>
            <a:off x="457200" y="914400"/>
            <a:ext cx="8366760" cy="771807"/>
          </a:xfrm>
          <a:prstGeom prst="rect">
            <a:avLst/>
          </a:prstGeom>
          <a:noFill/>
          <a:ln/>
        </p:spPr>
        <p:txBody>
          <a:bodyPr wrap="square" rtlCol="0" anchor="ctr"/>
          <a:lstStyle/>
          <a:p>
            <a:pPr marL="0" indent="0">
              <a:buNone/>
            </a:pPr>
            <a:r>
              <a:rPr lang="en-US" sz="2000" dirty="0">
                <a:solidFill>
                  <a:srgbClr val="FFFFFF"/>
                </a:solidFill>
                <a:latin typeface="Kalpurush" pitchFamily="34" charset="0"/>
                <a:ea typeface="Kalpurush" pitchFamily="34" charset="-122"/>
                <a:cs typeface="Kalpurush" pitchFamily="34" charset="-120"/>
              </a:rPr>
              <a:t>প্রতিবর্ত ক্রিয়া: তাৎক্ষণিক কার্যকারিতার ফলে স্নায়ুর তাড়নার তাৎক্ষণিক কার্যকারিতার ফলে এমন কিছু ক্রিয়া যেন অজ্ঞাতসারে আপনা আপনি হয়ে থাকে। আরূপ যে ক্রিয়া অনুভূতির উত্তেজনা দ্বারা উৎপন্ন হয়, মস্তিষ্ক দ্বারা চালিত হয় না তাকেই প্রতিবর্ত ক্রিয়া বলে।</a:t>
            </a:r>
            <a:endParaRPr lang="en-US" sz="2000" dirty="0"/>
          </a:p>
        </p:txBody>
      </p:sp>
      <p:sp>
        <p:nvSpPr>
          <p:cNvPr id="6" name="Shape 4"/>
          <p:cNvSpPr/>
          <p:nvPr/>
        </p:nvSpPr>
        <p:spPr>
          <a:xfrm>
            <a:off x="274320" y="1783080"/>
            <a:ext cx="8595360" cy="2423160"/>
          </a:xfrm>
          <a:prstGeom prst="rect">
            <a:avLst/>
          </a:prstGeom>
          <a:solidFill>
            <a:srgbClr val="0D0800"/>
          </a:solidFill>
          <a:ln w="12700">
            <a:solidFill>
              <a:srgbClr val="333333"/>
            </a:solidFill>
            <a:prstDash val="solid"/>
          </a:ln>
        </p:spPr>
      </p:sp>
      <p:sp>
        <p:nvSpPr>
          <p:cNvPr id="8" name="Text 5"/>
          <p:cNvSpPr/>
          <p:nvPr/>
        </p:nvSpPr>
        <p:spPr>
          <a:xfrm>
            <a:off x="347472" y="4224528"/>
            <a:ext cx="8449056" cy="256032"/>
          </a:xfrm>
          <a:prstGeom prst="rect">
            <a:avLst/>
          </a:prstGeom>
          <a:noFill/>
          <a:ln/>
        </p:spPr>
        <p:txBody>
          <a:bodyPr wrap="square" rtlCol="0" anchor="ctr"/>
          <a:lstStyle/>
          <a:p>
            <a:pPr marL="0" indent="0" algn="ctr">
              <a:buNone/>
            </a:pPr>
            <a:r>
              <a:rPr lang="en-US" sz="1200" b="1" dirty="0">
                <a:solidFill>
                  <a:srgbClr val="000000"/>
                </a:solidFill>
                <a:latin typeface="Kalpurush" pitchFamily="34" charset="0"/>
                <a:ea typeface="Kalpurush" pitchFamily="34" charset="-122"/>
                <a:cs typeface="Kalpurush" pitchFamily="34" charset="-120"/>
              </a:rPr>
              <a:t>চিত্র ৫.৬: মানবদেহের প্রতিবর্ত চক্র</a:t>
            </a:r>
            <a:endParaRPr lang="en-US" sz="1200" dirty="0"/>
          </a:p>
        </p:txBody>
      </p:sp>
      <p:sp>
        <p:nvSpPr>
          <p:cNvPr id="9" name="Shape 6"/>
          <p:cNvSpPr/>
          <p:nvPr/>
        </p:nvSpPr>
        <p:spPr>
          <a:xfrm>
            <a:off x="274320" y="4562856"/>
            <a:ext cx="1645920" cy="347472"/>
          </a:xfrm>
          <a:prstGeom prst="rect">
            <a:avLst/>
          </a:prstGeom>
          <a:solidFill>
            <a:srgbClr val="06B6D4"/>
          </a:solidFill>
          <a:ln w="12700">
            <a:solidFill>
              <a:srgbClr val="06B6D4"/>
            </a:solidFill>
            <a:prstDash val="solid"/>
          </a:ln>
        </p:spPr>
      </p:sp>
      <p:sp>
        <p:nvSpPr>
          <p:cNvPr id="10" name="Text 7"/>
          <p:cNvSpPr/>
          <p:nvPr/>
        </p:nvSpPr>
        <p:spPr>
          <a:xfrm>
            <a:off x="274320" y="4553712"/>
            <a:ext cx="1645920" cy="3474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গ্রাহক অঙ্গ</a:t>
            </a:r>
            <a:endParaRPr lang="en-US" sz="1600" dirty="0"/>
          </a:p>
        </p:txBody>
      </p:sp>
      <p:sp>
        <p:nvSpPr>
          <p:cNvPr id="11" name="Shape 8"/>
          <p:cNvSpPr/>
          <p:nvPr/>
        </p:nvSpPr>
        <p:spPr>
          <a:xfrm>
            <a:off x="2011680" y="4553712"/>
            <a:ext cx="1645920" cy="347472"/>
          </a:xfrm>
          <a:prstGeom prst="rect">
            <a:avLst/>
          </a:prstGeom>
          <a:solidFill>
            <a:srgbClr val="1D4ED8"/>
          </a:solidFill>
          <a:ln w="12700">
            <a:solidFill>
              <a:srgbClr val="1D4ED8"/>
            </a:solidFill>
            <a:prstDash val="solid"/>
          </a:ln>
        </p:spPr>
      </p:sp>
      <p:sp>
        <p:nvSpPr>
          <p:cNvPr id="12" name="Text 9"/>
          <p:cNvSpPr/>
          <p:nvPr/>
        </p:nvSpPr>
        <p:spPr>
          <a:xfrm>
            <a:off x="2011680" y="4553712"/>
            <a:ext cx="1645920" cy="3474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অনুভূতিবাহী স্নায়ু</a:t>
            </a:r>
            <a:endParaRPr lang="en-US" sz="1600" dirty="0"/>
          </a:p>
        </p:txBody>
      </p:sp>
      <p:sp>
        <p:nvSpPr>
          <p:cNvPr id="13" name="Shape 10"/>
          <p:cNvSpPr/>
          <p:nvPr/>
        </p:nvSpPr>
        <p:spPr>
          <a:xfrm>
            <a:off x="3749040" y="4553712"/>
            <a:ext cx="1645920" cy="347472"/>
          </a:xfrm>
          <a:prstGeom prst="rect">
            <a:avLst/>
          </a:prstGeom>
          <a:solidFill>
            <a:srgbClr val="6D28D9"/>
          </a:solidFill>
          <a:ln w="12700">
            <a:solidFill>
              <a:srgbClr val="6D28D9"/>
            </a:solidFill>
            <a:prstDash val="solid"/>
          </a:ln>
        </p:spPr>
      </p:sp>
      <p:sp>
        <p:nvSpPr>
          <p:cNvPr id="14" name="Text 11"/>
          <p:cNvSpPr/>
          <p:nvPr/>
        </p:nvSpPr>
        <p:spPr>
          <a:xfrm>
            <a:off x="3749040" y="4553712"/>
            <a:ext cx="1645920" cy="3474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কেন্দ্রীয় নালি</a:t>
            </a:r>
            <a:endParaRPr lang="en-US" sz="1600" dirty="0"/>
          </a:p>
        </p:txBody>
      </p:sp>
      <p:sp>
        <p:nvSpPr>
          <p:cNvPr id="15" name="Shape 12"/>
          <p:cNvSpPr/>
          <p:nvPr/>
        </p:nvSpPr>
        <p:spPr>
          <a:xfrm>
            <a:off x="5486400" y="4553712"/>
            <a:ext cx="1645920" cy="347472"/>
          </a:xfrm>
          <a:prstGeom prst="rect">
            <a:avLst/>
          </a:prstGeom>
          <a:solidFill>
            <a:srgbClr val="D97706"/>
          </a:solidFill>
          <a:ln w="12700">
            <a:solidFill>
              <a:srgbClr val="D97706"/>
            </a:solidFill>
            <a:prstDash val="solid"/>
          </a:ln>
        </p:spPr>
      </p:sp>
      <p:sp>
        <p:nvSpPr>
          <p:cNvPr id="16" name="Text 13"/>
          <p:cNvSpPr/>
          <p:nvPr/>
        </p:nvSpPr>
        <p:spPr>
          <a:xfrm>
            <a:off x="5486400" y="4553712"/>
            <a:ext cx="1645920" cy="3474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আজ্ঞাবাহী স্নায়ু</a:t>
            </a:r>
            <a:endParaRPr lang="en-US" sz="1600" dirty="0"/>
          </a:p>
        </p:txBody>
      </p:sp>
      <p:sp>
        <p:nvSpPr>
          <p:cNvPr id="17" name="Shape 14"/>
          <p:cNvSpPr/>
          <p:nvPr/>
        </p:nvSpPr>
        <p:spPr>
          <a:xfrm>
            <a:off x="7223760" y="4553712"/>
            <a:ext cx="1645920" cy="347472"/>
          </a:xfrm>
          <a:prstGeom prst="rect">
            <a:avLst/>
          </a:prstGeom>
          <a:solidFill>
            <a:srgbClr val="DC2626"/>
          </a:solidFill>
          <a:ln w="12700">
            <a:solidFill>
              <a:srgbClr val="DC2626"/>
            </a:solidFill>
            <a:prstDash val="solid"/>
          </a:ln>
        </p:spPr>
      </p:sp>
      <p:sp>
        <p:nvSpPr>
          <p:cNvPr id="18" name="Text 15"/>
          <p:cNvSpPr/>
          <p:nvPr/>
        </p:nvSpPr>
        <p:spPr>
          <a:xfrm>
            <a:off x="7223760" y="4553712"/>
            <a:ext cx="1645920" cy="3474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সাড়া প্রদানকারী অঙ্গ</a:t>
            </a:r>
            <a:endParaRPr lang="en-US" sz="1600" dirty="0"/>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 y="1881113"/>
            <a:ext cx="8595360" cy="2422000"/>
          </a:xfrm>
          <a:prstGeom prst="rect">
            <a:avLst/>
          </a:prstGeom>
        </p:spPr>
      </p:pic>
    </p:spTree>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0" y="13239"/>
            <a:ext cx="9144000" cy="914400"/>
          </a:xfrm>
          <a:prstGeom prst="rect">
            <a:avLst/>
          </a:prstGeom>
          <a:solidFill>
            <a:srgbClr val="DC2626"/>
          </a:solidFill>
          <a:ln w="12700">
            <a:solidFill>
              <a:srgbClr val="DC2626"/>
            </a:solidFill>
            <a:prstDash val="solid"/>
          </a:ln>
        </p:spPr>
      </p:sp>
      <p:sp>
        <p:nvSpPr>
          <p:cNvPr id="3" name="Text 1"/>
          <p:cNvSpPr/>
          <p:nvPr/>
        </p:nvSpPr>
        <p:spPr>
          <a:xfrm>
            <a:off x="155575" y="0"/>
            <a:ext cx="8668385" cy="914400"/>
          </a:xfrm>
          <a:prstGeom prst="rect">
            <a:avLst/>
          </a:prstGeom>
          <a:noFill/>
          <a:ln/>
        </p:spPr>
        <p:txBody>
          <a:bodyPr wrap="square" rtlCol="0" anchor="ctr"/>
          <a:lstStyle/>
          <a:p>
            <a:pPr marL="0" indent="0">
              <a:buNone/>
            </a:pPr>
            <a:r>
              <a:rPr lang="en-US" sz="4400" b="1" dirty="0">
                <a:solidFill>
                  <a:srgbClr val="FFFFFF"/>
                </a:solidFill>
                <a:latin typeface="Kalpurush" pitchFamily="34" charset="0"/>
                <a:ea typeface="Kalpurush" pitchFamily="34" charset="-122"/>
                <a:cs typeface="Kalpurush" pitchFamily="34" charset="-120"/>
              </a:rPr>
              <a:t>🫁 রেচনতন্ত্র (Excretory System</a:t>
            </a:r>
            <a:r>
              <a:rPr lang="en-US" sz="4400" b="1" dirty="0" smtClean="0">
                <a:solidFill>
                  <a:srgbClr val="FFFFFF"/>
                </a:solidFill>
                <a:latin typeface="Kalpurush" pitchFamily="34" charset="0"/>
                <a:ea typeface="Kalpurush" pitchFamily="34" charset="-122"/>
                <a:cs typeface="Kalpurush" pitchFamily="34" charset="-120"/>
              </a:rPr>
              <a:t>)</a:t>
            </a:r>
            <a:endParaRPr lang="en-US" sz="4400" dirty="0"/>
          </a:p>
        </p:txBody>
      </p:sp>
      <p:sp>
        <p:nvSpPr>
          <p:cNvPr id="7" name="Shape 4"/>
          <p:cNvSpPr/>
          <p:nvPr/>
        </p:nvSpPr>
        <p:spPr>
          <a:xfrm>
            <a:off x="274320" y="1005840"/>
            <a:ext cx="4526280" cy="749808"/>
          </a:xfrm>
          <a:prstGeom prst="rect">
            <a:avLst/>
          </a:prstGeom>
          <a:solidFill>
            <a:srgbClr val="FFF1F2"/>
          </a:solidFill>
          <a:ln w="25400">
            <a:solidFill>
              <a:srgbClr val="DC2626"/>
            </a:solidFill>
            <a:prstDash val="solid"/>
          </a:ln>
        </p:spPr>
      </p:sp>
      <p:sp>
        <p:nvSpPr>
          <p:cNvPr id="8" name="Text 5"/>
          <p:cNvSpPr/>
          <p:nvPr/>
        </p:nvSpPr>
        <p:spPr>
          <a:xfrm>
            <a:off x="411480" y="1042416"/>
            <a:ext cx="4315968" cy="676656"/>
          </a:xfrm>
          <a:prstGeom prst="rect">
            <a:avLst/>
          </a:prstGeom>
          <a:noFill/>
          <a:ln/>
        </p:spPr>
        <p:txBody>
          <a:bodyPr wrap="square" rtlCol="0" anchor="ctr"/>
          <a:lstStyle/>
          <a:p>
            <a:pPr marL="0" indent="0">
              <a:buNone/>
            </a:pPr>
            <a:r>
              <a:rPr lang="en-US" sz="1600" dirty="0">
                <a:solidFill>
                  <a:srgbClr val="7F1D1D"/>
                </a:solidFill>
                <a:latin typeface="Kalpurush" pitchFamily="34" charset="0"/>
                <a:ea typeface="Kalpurush" pitchFamily="34" charset="-122"/>
                <a:cs typeface="Kalpurush" pitchFamily="34" charset="-120"/>
              </a:rPr>
              <a:t>আমরা নাক দিয়ে নিঃশ্বাস ছাড়ি। অতি গরমে আমাদের গা ঘামে। এগুলো রেচন পদার্থ। রেচন বলতে দেহের বর্জ্য পদার্থ নিষ্কাশন ব্যবস্থাকে বোঝায়।</a:t>
            </a:r>
            <a:endParaRPr lang="en-US" sz="1600" dirty="0"/>
          </a:p>
        </p:txBody>
      </p:sp>
      <p:sp>
        <p:nvSpPr>
          <p:cNvPr id="9" name="Shape 6"/>
          <p:cNvSpPr/>
          <p:nvPr/>
        </p:nvSpPr>
        <p:spPr>
          <a:xfrm>
            <a:off x="274320" y="1865376"/>
            <a:ext cx="4526280" cy="877824"/>
          </a:xfrm>
          <a:prstGeom prst="rect">
            <a:avLst/>
          </a:prstGeom>
          <a:solidFill>
            <a:srgbClr val="FFFFFF"/>
          </a:solidFill>
          <a:ln w="25400">
            <a:solidFill>
              <a:srgbClr val="1D4ED8"/>
            </a:solidFill>
            <a:prstDash val="solid"/>
          </a:ln>
          <a:effectLst>
            <a:outerShdw blurRad="50800" dist="25400" dir="8100000" algn="bl" rotWithShape="0">
              <a:srgbClr val="000000">
                <a:alpha val="6000"/>
              </a:srgbClr>
            </a:outerShdw>
          </a:effectLst>
        </p:spPr>
      </p:sp>
      <p:sp>
        <p:nvSpPr>
          <p:cNvPr id="10" name="Shape 7"/>
          <p:cNvSpPr/>
          <p:nvPr/>
        </p:nvSpPr>
        <p:spPr>
          <a:xfrm>
            <a:off x="274320" y="1865376"/>
            <a:ext cx="1097280" cy="877824"/>
          </a:xfrm>
          <a:prstGeom prst="rect">
            <a:avLst/>
          </a:prstGeom>
          <a:solidFill>
            <a:srgbClr val="1D4ED8"/>
          </a:solidFill>
          <a:ln w="12700">
            <a:solidFill>
              <a:srgbClr val="1D4ED8"/>
            </a:solidFill>
            <a:prstDash val="solid"/>
          </a:ln>
        </p:spPr>
      </p:sp>
      <p:sp>
        <p:nvSpPr>
          <p:cNvPr id="11" name="Text 8"/>
          <p:cNvSpPr/>
          <p:nvPr/>
        </p:nvSpPr>
        <p:spPr>
          <a:xfrm>
            <a:off x="274320" y="1865376"/>
            <a:ext cx="1097280" cy="877824"/>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ফুসফুস</a:t>
            </a:r>
            <a:endParaRPr lang="en-US" sz="1600" dirty="0"/>
          </a:p>
        </p:txBody>
      </p:sp>
      <p:sp>
        <p:nvSpPr>
          <p:cNvPr id="12" name="Text 9"/>
          <p:cNvSpPr/>
          <p:nvPr/>
        </p:nvSpPr>
        <p:spPr>
          <a:xfrm>
            <a:off x="1444752" y="1856497"/>
            <a:ext cx="3273552" cy="768096"/>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বিপাকের ফলে পানি, কার্বন ডাইঅক্সাইড, ইউরিয়া প্রভৃতি দূষিত পদার্থ দেহে প্রস্তুত হয়। কার্বন ডাইঅক্সাইড ফুসফুসের মাধ্যমে এবং লবণ জাতীয় ক্ষতিকর পদার্থ চর্মের মাধ্যমে বের হয়ে যায়।</a:t>
            </a:r>
            <a:endParaRPr lang="en-US" sz="1400" dirty="0"/>
          </a:p>
        </p:txBody>
      </p:sp>
      <p:sp>
        <p:nvSpPr>
          <p:cNvPr id="13" name="Shape 10"/>
          <p:cNvSpPr/>
          <p:nvPr/>
        </p:nvSpPr>
        <p:spPr>
          <a:xfrm>
            <a:off x="274320" y="2852928"/>
            <a:ext cx="4526280" cy="877824"/>
          </a:xfrm>
          <a:prstGeom prst="rect">
            <a:avLst/>
          </a:prstGeom>
          <a:solidFill>
            <a:srgbClr val="FFFFFF"/>
          </a:solidFill>
          <a:ln w="25400">
            <a:solidFill>
              <a:srgbClr val="DC2626"/>
            </a:solidFill>
            <a:prstDash val="solid"/>
          </a:ln>
          <a:effectLst>
            <a:outerShdw blurRad="50800" dist="25400" dir="8100000" algn="bl" rotWithShape="0">
              <a:srgbClr val="000000">
                <a:alpha val="6000"/>
              </a:srgbClr>
            </a:outerShdw>
          </a:effectLst>
        </p:spPr>
      </p:sp>
      <p:sp>
        <p:nvSpPr>
          <p:cNvPr id="14" name="Shape 11"/>
          <p:cNvSpPr/>
          <p:nvPr/>
        </p:nvSpPr>
        <p:spPr>
          <a:xfrm>
            <a:off x="274320" y="2852928"/>
            <a:ext cx="1097280" cy="877824"/>
          </a:xfrm>
          <a:prstGeom prst="rect">
            <a:avLst/>
          </a:prstGeom>
          <a:solidFill>
            <a:srgbClr val="DC2626"/>
          </a:solidFill>
          <a:ln w="12700">
            <a:solidFill>
              <a:srgbClr val="DC2626"/>
            </a:solidFill>
            <a:prstDash val="solid"/>
          </a:ln>
        </p:spPr>
      </p:sp>
      <p:sp>
        <p:nvSpPr>
          <p:cNvPr id="15" name="Text 12"/>
          <p:cNvSpPr/>
          <p:nvPr/>
        </p:nvSpPr>
        <p:spPr>
          <a:xfrm>
            <a:off x="274320" y="2852928"/>
            <a:ext cx="1097280" cy="877824"/>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বৃক্ক</a:t>
            </a:r>
            <a:endParaRPr lang="en-US" sz="1600" dirty="0"/>
          </a:p>
        </p:txBody>
      </p:sp>
      <p:sp>
        <p:nvSpPr>
          <p:cNvPr id="16" name="Text 13"/>
          <p:cNvSpPr/>
          <p:nvPr/>
        </p:nvSpPr>
        <p:spPr>
          <a:xfrm>
            <a:off x="1444752" y="2852928"/>
            <a:ext cx="3273552" cy="822960"/>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বৃক্ককে মূত্র তৈরির কারখানা হিসেবে অভিহিত করা হয়। বৃক্ক ছাঁকনির মতো কাজ করে। বৃক্কের মাধ্যমে দেহের নাইট্রোজেনযুক্ত তরল, দূষিত পদার্থ পরিত্যক্ত হয়। তাই বৃক্কই প্রধান </a:t>
            </a:r>
            <a:r>
              <a:rPr lang="en-US" sz="1500" dirty="0">
                <a:solidFill>
                  <a:srgbClr val="334155"/>
                </a:solidFill>
                <a:latin typeface="Kalpurush" pitchFamily="34" charset="0"/>
                <a:ea typeface="Kalpurush" pitchFamily="34" charset="-122"/>
                <a:cs typeface="Kalpurush" pitchFamily="34" charset="-120"/>
              </a:rPr>
              <a:t>রেচন অঙ্গ।</a:t>
            </a:r>
            <a:endParaRPr lang="en-US" sz="1500" dirty="0"/>
          </a:p>
        </p:txBody>
      </p:sp>
      <p:sp>
        <p:nvSpPr>
          <p:cNvPr id="17" name="Shape 14"/>
          <p:cNvSpPr/>
          <p:nvPr/>
        </p:nvSpPr>
        <p:spPr>
          <a:xfrm>
            <a:off x="309438" y="3803461"/>
            <a:ext cx="4526280" cy="1143000"/>
          </a:xfrm>
          <a:prstGeom prst="rect">
            <a:avLst/>
          </a:prstGeom>
          <a:solidFill>
            <a:srgbClr val="FFFFFF"/>
          </a:solidFill>
          <a:ln w="25400">
            <a:solidFill>
              <a:srgbClr val="D97706"/>
            </a:solidFill>
            <a:prstDash val="solid"/>
          </a:ln>
          <a:effectLst>
            <a:outerShdw blurRad="50800" dist="25400" dir="8100000" algn="bl" rotWithShape="0">
              <a:srgbClr val="000000">
                <a:alpha val="6000"/>
              </a:srgbClr>
            </a:outerShdw>
          </a:effectLst>
        </p:spPr>
      </p:sp>
      <p:sp>
        <p:nvSpPr>
          <p:cNvPr id="18" name="Shape 15"/>
          <p:cNvSpPr/>
          <p:nvPr/>
        </p:nvSpPr>
        <p:spPr>
          <a:xfrm>
            <a:off x="274320" y="3803461"/>
            <a:ext cx="1097280" cy="1142999"/>
          </a:xfrm>
          <a:prstGeom prst="rect">
            <a:avLst/>
          </a:prstGeom>
          <a:solidFill>
            <a:srgbClr val="D97706"/>
          </a:solidFill>
          <a:ln w="12700">
            <a:solidFill>
              <a:srgbClr val="D97706"/>
            </a:solidFill>
            <a:prstDash val="solid"/>
          </a:ln>
        </p:spPr>
      </p:sp>
      <p:sp>
        <p:nvSpPr>
          <p:cNvPr id="19" name="Text 16"/>
          <p:cNvSpPr/>
          <p:nvPr/>
        </p:nvSpPr>
        <p:spPr>
          <a:xfrm>
            <a:off x="274320" y="3840480"/>
            <a:ext cx="1097280" cy="877824"/>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ঘর্ম বা ঘাম</a:t>
            </a:r>
            <a:endParaRPr lang="en-US" sz="1600" dirty="0"/>
          </a:p>
        </p:txBody>
      </p:sp>
      <p:sp>
        <p:nvSpPr>
          <p:cNvPr id="20" name="Text 17"/>
          <p:cNvSpPr/>
          <p:nvPr/>
        </p:nvSpPr>
        <p:spPr>
          <a:xfrm>
            <a:off x="1412215" y="3837300"/>
            <a:ext cx="3512886" cy="1228476"/>
          </a:xfrm>
          <a:prstGeom prst="rect">
            <a:avLst/>
          </a:prstGeom>
          <a:noFill/>
          <a:ln/>
        </p:spPr>
        <p:txBody>
          <a:bodyPr wrap="square" rtlCol="0" anchor="t"/>
          <a:lstStyle/>
          <a:p>
            <a:pPr marL="0" indent="0">
              <a:buNone/>
            </a:pPr>
            <a:r>
              <a:rPr lang="en-US" sz="1400" dirty="0">
                <a:solidFill>
                  <a:srgbClr val="334155"/>
                </a:solidFill>
                <a:latin typeface="Kalpurush" pitchFamily="34" charset="0"/>
                <a:ea typeface="Kalpurush" pitchFamily="34" charset="-122"/>
                <a:cs typeface="Kalpurush" pitchFamily="34" charset="-120"/>
              </a:rPr>
              <a:t>মানবদেহের বহিরাবরণ চর্ম বা ত্বক। ত্বকে অসংখ্য ক্ষুদ্র ক্ষুদ্র ছিদ্র থাকে। এগুলো হলো লোমকূপ। এই সকল লোমকূপ দিয়ে ঘাম বের হয়। এই ঘামে সাধারণত পানির সাথে লবণ, কার্বন ডাইঅক্সাইড এবং অন্যান্য ক্ষতিকর বা অপ্রয়োজনীয় পদার্থ থাকে।</a:t>
            </a:r>
            <a:endParaRPr lang="en-US" sz="1400" dirty="0"/>
          </a:p>
        </p:txBody>
      </p:sp>
      <p:sp>
        <p:nvSpPr>
          <p:cNvPr id="22" name="Text 19"/>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পঞ্চম অধ্যায় | সমন্বয় ও নিঃসরণ | NCTB অষ্টম শ্রেণি বিজ্ঞান</a:t>
            </a:r>
            <a:endParaRPr lang="en-US" sz="900" dirty="0"/>
          </a:p>
        </p:txBody>
      </p:sp>
      <p:sp>
        <p:nvSpPr>
          <p:cNvPr id="23" name="AutoShape 2" descr="data:image/png;base64,iVBORw0KGgoAAAANSUhEUgAAAdsAAAHlCAYAAAC9ClbpAAAQAElEQVR4AezXi47cNpCG0Ube/6GT2IntnunL3yJFFcmz2E3imZJEnjLwYf+6+R8CBAgQIEDgVAGxPZXXywkQIECAwO0mtsnfAjMECBAgQKBBQGwb8DxKgAABAgQSAbFNlMwkAmYIECBA4ImA2D6B8WMCBAgQINBLQGx7SXoPgUTADAECWwqI7ZZrd2kCBAgQGCkgtiO1fYsAgUTADIHlBMR2uZW6EAECBAhUExDbahtxHgIECCQCZqYSENup1uWwBAgQIDCjgNjOuDVnJkCAAIFEoMyM2JZZhYMQIECAwKoCYrvqZt2LAAECBMoIlI5tGSUHIUCAAAECDQJi24DnUQIECBAgkAiIbaJUesbhCBAgQKC6gNhW35DzESBAgMD0AmI7/QpdIBEwQ4AAgSsFxPZKfd8mQIAAgS0ExHaLNbskgUTADAECZwmI7Vmy3kuAAAECBP4TENv/IPyLAAECiYAZAkcExPaImmcIECBAgMAHAmL7AZZRAgQIEEgEzHwVENuvIv5MgAABAgQ6C4htZ1CvI0CAAAECXwUexfbrjD8TIECAAAECDQJi24DnUQIECBAgkAiIbaL0aMbPCBAgQIBAKCC2IZQxAgQIECBwVEBsj8p5LhEwQ4AAAQL/CIjtPwj+lwABAgQInCkgtmfqejeBRMAMAQLLC4jt8it2QQIECBC4WkBsr96A7xMgkAiYITC1gNhOvT6HJ0CAAIEZBMR2hi05IwECBBIBM2UFxLbsahyMAAECBFYRENtVNukeBAgQIJAIXDIjtpew+ygBAgQI7CQgtjtt210JECBA4BKB6WJ7iZKPEiBAgACBBgGxbcDzKAECBAgQSATENlGabsaBCRAgQKCSgNhW2oazECBAgMCSAmK75FpdKhEwQ4AAgVECYjtK2ncIECBAYFsBsd129S5OIBEwQ4BADwGx7aHoHQQIECBA4IWA2L7A8SsCBAgkAmYIvBMQ23dCfk+AAAECBBoFxLYR0OMECBAgkAjsPSO2e+/f7QkQIEBggIDYDkD2CQIECBDYWyCN7d5Kbk+AAAECBBoExLYBz6MECBAgQCARENtEKZ0xR4AAAQIEHgiI7QMUPyJAgAABAj0FxLanpnclAmYIECCwnYDYbrdyFyZAgACB0QJiO1rc9wgkAmYIEFhKQGyXWqfLECBAgEBFAbGtuBVnIkAgETBDYBoBsZ1mVQ5KgAABArMKiO2sm3NuAgQIJAJmSgiIbYk1OAQBAgQIrCwgtitv190IECBAIBE4fUZsTyf2AQIECBDYXUBsd/8b4P4ECBAgcLrAErE9XckHCBAgQIBAg4DYNuB5lAABAgQIJAJimygtMeMSBAgQIHCVgNheJe+7BAgQILCNgNhus2oXTQTMECBA4AwBsT1D1TsJECBAgMAfAmL7B4b/JEAgETBDgMCnAmL7qZh5AgQIECDwoYDYfghmnAABAomAGQJ/Cojtnxr+mwABAgQInCAgtiegeiUBAgQIJAL7zIjtPrt2UwIECBC4SEBsL4L3WQIECBDYR6AltvsouSkBAgQIEGgQENsGPI8SIECAAIFEQGwTpZYZzxIgQIDA9gJiu/1fAQAECBAgcLaA2J4t7P2JgBkCBAgsLSC2S6/X5QgQIECggoDYVtiCMxBIBMwQIDCtgNhOuzoHJ0CAAIFZBMR2lk05JwECiYAZAiUFxLbkWhyKAAECBFYSENuVtukuBAgQSATMDBcQ2+HkPkiAAAECuwmI7W4bd18CBAgQSAS6zohtV04vI0CAAAEC3wXE9ruJnxAgQIAAga4Cy8a2q5KXESBAgACBBgGxbcDzKAECBAgQSATENlFadsbFCBAgQGCEgNiOUPYNAgQIENhaQGy3Xr/LJwJmCBAg0Cogtq2CnidAgAABAm8ExPYNkF8TIJAImCFA4JWA2L7S8TsCBAgQINBBQGw7IHoFAQIEEgEz+wqI7b67d3MCBAgQGCQgtoOgfYYAAQIEEoE1Z8R2zb26FQECBAgUEhDbQstwFAIECBBYU6B3bNdUcisCBAgQINAgILYNeB4lQIAAAQKJgNgmSr1nvI8AAQIEthIQ263W7bIECBAgcIWA2F6h7puJgBkCBAgsIyC2y6zSRQgQIECgqoDYVt2McxFIBMwQIDCFgNhOsSaHJECAAIGZBcR25u05OwECiYAZApcLiO3lK3AAAgQIEFhdQGxX37D7ESBAIBEwc6qA2J7K6+UECBAgQOB2E1t/CwgQIECAQCZweEpsD9N5kAABAgQIZAJimzmZIkCAAAEChwW2iu1hJQ8SIECAAIEGAbFtwPMoAQIECBBIBMQ2UdpqxmUJECBAoLeA2PYW9T4CBAgQIPBFQGy/gPgjgUTADAECBD4RENtPtMwSIECAAIEDAmJ7AM0jBAgkAmYIEPhfQGz/l/BvAgQIECBwkoDYngTrtQQIEEgEzOwhILZ77NktCRAgQOBCAbG9EN+nCRAgQCARmH9GbOffoRsQIECAQHEBsS2+IMcjQIAAgfkFRsR2fiU3IECAAAECDQJi24DnUQIECBAgkAiIbaI0YsY3CBAgQGBZAbFddrUuRoAAAQJVBMS2yiacIxEwQ4AAgSkFxHbKtTk0AQIECMwkILYzbctZCSQCZggQKCcgtuVW4kAECBAgsJqA2K62UfchQCARMENgqIDYDuX2MQIECBDYUUBsd9y6OxMgQCARMNNNQGy7UXoRAQIECBB4LCC2j138lAABAgQIJALRjNhGTIYIECBAgMBxAbE9budJAgQIECAQCWwf20jJEAECBAgQaBAQ2wY8jxIgQIAAgURAbBOl7WcAECBAgECLgNi26HmWAAECBAgEAmIbIBkhkAiYIUCAwDMBsX0m4+cECBAgQKCTgNh2gvQaAgQSATME9hQQ2z337tYECBAgMFBAbAdi+xQBAgQSATPrCYjtejt1IwIECBAoJiC2xRbiOAQIECCQCMw1I7Zz7ctpCRAgQGBCAbGdcGmOTIAAAQJzCVwV27mUnJYAAQIECDQIiG0DnkcJECBAgEAiILaJ0lUzvkuAAAECSwiI7RJrdAkCBAgQqCwgtpW342yJgBkCBAiUFxDb8ityQAIECBCYXUBsZ9+g8xNIBMwQIHCpgNheyu/jBAgQILCDgNjusGV3JEAgETBD4DQBsT2N1osJECBAgMBPAbH96eCfBAgQIJAImDkkILaH2DxEgAABAgRyAbHNrUwSIECAAIFE4NuM2H4j8QMCBAgQINBXQGz7enobAQIECBD4JiC230huNz8iQIAAAQI9BcS2p6Z3ESBAgACBBwJi+wDFjxIBMwQIECCQCohtKmWOAAECBAgcFBDbg3AeI5AImCFAgMC/AmL7r4L/I0CAAAECJwqI7Ym4Xk2AQCJghsD6AmK7/o7dkAABAgQuFhDbixfg8wQIEEgEzMwtILZz78/pCRAgQGACAbGdYEmOSIAAAQKJQN0Zsa27GycjQIAAgUUExHaRRboGAQIECNQVqBTbukpORoAAAQIEGgTEtgHPowQIECBAIBEQ20Sp0oyzECBAgMB0AmI73cocmAABAgRmExDb2TbmvImAGQIECJQSENtS63AYAgQIEFhRQGxX3Ko7EUgEzBAgMExAbIdR+xABAgQI7Cogtrtu3r0JEEgEzBDoIiC2XRi9hAABAgQIPBcQ2+c2fkOAAAECiYCZtwJi+5bIAAECBAgQaBMQ2zY/TxMgQIAAgbcCf91ub2cMECBAgAABAg0C/j/bBjyPEiBAgACBREBsE6Xb7WaMAAECBAgcFRDbo3KeI0CAAAECoYDYhlDGEgEzBAgQIPBIQGwfqfgZAQIECBDoKCC2HTG9ikAiYIYAgf0ExHa/nbsxAQIECAwWENvB4D5HgEAiYIbAWgJiu9Y+3YYAAQIECgqIbcGlOBIBAgQSATPzCIjtPLtyUgIECBCYVEBsJ12cYxMgQIBAIlBjRmxr7MEpCBAgQGBhAbFdeLmuRoAAAQI1BKrHtoaSUxAgQIAAgQYBsW3A8ygBAgQIEEgExDZRqj7jfAQIECBQWkBsS6/H4QgQIEBgBQGxXWGL7pAImCFAgMBlAmJ7Gb0PEyBAgMAuAmK7y6bdk0AiYIYAgVMExPYUVi8lQIAAAQK/BcT2t4X/IkCAQCJghsDHAmL7MZkHCBAgQIDAZwJi+5mXaQIECBBIBMzcCYjtHYc/ECBAgACB/gJi29/UGwkQIECAwJ3Ak9jezfgDAQIECBAg0CAgtg14HiVAgAABAomA2CZKT2b8mAABAgQIJAJimyiZIUCAAAECDQJi24Dn0UTADAECBAiIrb8DBAgQIEDgZAGxPRnY6wkkAmYIEFhbQGzX3q/bESBAgEABAbEtsARHIEAgETBDYF4BsZ13d05OgAABApMIiO0ki3JMAgQIJAJmagqIbc29OBUBAgQILCQgtgst01UIECBAIBEYPyO24819kQABAgQ2ExDbzRbuugQIECAwXmDG2I5X8kUCBAgQINAgILYNeB4lQIAAAQKJgNgmSjPOODMBAgQIlBEQ2zKrcBACBAgQWFVAbFfdrHslAmYIECAwREBshzD7CAECBAjsLCC2O2/f3QkkAmYIEGgWENtmQi8gQIAAAQKvBcT2tY/fEiBAIBEwQ+ClgNi+5PFLAgQIECDQLiC27YbeQIAAAQKJwMYzYrvx8l2dAAECBMYIiO0YZ18hQIAAgY0FPojtxkquToAAAQIEGgTEtgHPowQIECBAIBEQ20TpgxmjBAgQIEDgq4DYfhXxZwIECBAg0FlAbDuDel0iYIYAAQJ7CYjtXvt2WwIECBC4QEBsL0D3SQKJgBkCBNYRENt1dukmBAgQIFBUQGyLLsaxCBBIBMwQmENAbOfYk1MSIECAwMQCYjvx8hydAAECiYCZ6wXE9vodOAEBAgQILC4gtosv2PUIECBAIBE4d0Zsz/X1dgIECBAgcBNbfwkIECBAgMDJAqvE9mQmrydAgAABAscFxPa4nScJECBAgEAkILYR0yJDrkGAAAEClwiI7SXsPkqAAAECOwmI7U7bdtdEwAwBAgS6C4htd1IvJECAAAEC9wJie+/hTwQIJAJmCBD4SEBsP+IyTIAAAQIEPhcQ28/NPEGAAIFEwAyBXwJi+4vCfxAgQIAAgXMExPYcV28lQIAAgURgkxmx3WTRrkmAAAEC1wmI7XX2vkyAAAECmwg0xnYTJdckQIAAAQINAmLbgOdRAgQIECCQCIhtotQ443ECBAgQ2FtAbPfev9sTIECAwAABsR2A7BOJgBkCBAisKyC26+7WzQgQIECgiIDYFlmEYxBIBMwQIDCngNjOuTenJkCAAIGJBMR2omU5KgECiYAZAvUExLbeTpyIAAECBBYTENvFFuo6BAgQSATMjBUQ27HevkaAAAECGwqI7YZLd2UCBAgQSAT6zYhtP0tvIkCAAAECDwXE9iGLHxIgQIAAgX4CK8e2n5I3ESBAgACBBgGxwa85VQAACRFJREFUbcDzKAECBAgQSATENlFaecbdCBAgQOB0AbE9ndgHCBAgQGB3AbHd/W+A+ycCZggQINAkILZNfB4mQIAAAQLvBcT2vZEJAgQSATMECDwVENunNH5BgAABAgT6CIhtH0dvIUCAQCJgZlMBsd108a5NgAABAuMExHactS8RIECAQCKw4IzYLrhUVyJAgACBWgJiW2sfTkOAAAECCwqcENsFlVyJAAECBAg0CIhtA55HCRAgQIBAIiC2idIJM15JgAABAvsIiO0+u3ZTAgQIELhIQGwvgvfZRMAMAQIE1hAQ2zX26BYECBAgUFhAbAsvx9EIJAJmCBCoLyC29XfkhAQIECAwuYDYTr5AxydAIBEwQ+BaAbG91t/XCRAgQGADAbHdYMmuSIAAgUTAzHkCYnuerTcTIECAAIEfAmL7g8E/CBAgQIBAInBsRmyPuXmKAAECBAjEAmIbUxkkQIAAAQLHBHaL7TElTxEgQIAAgQYBsW3A8ygBAgQIEEgExDZR2m3GfQkQIECgq4DYduX0MgIECBAg8F1AbL+b+AmBRMAMAQIEYgGxjakMEiBAgACBYwJie8zNUwQIJAJmCBD4ISC2Pxj8gwABAgQInCcgtufZejMBAgQSATMbCIjtBkt2RQIECBC4VkBsr/X3dQIECBBIBCafEdvJF+j4BAgQIFBfQGzr78gJCRAgQGBygUGxnVzJ8QkQIECAQIOA2DbgeZQAAQIECCQCYpsoDZrxGQIECBBYU0Bs19yrWxEgQIBAIQGxLbQMR0kEzBAgQGA+AbGdb2dOTIAAAQKTCYjtZAtzXAKJgBkCBGoJiG2tfTgNAQIECCwoILYLLtWVCBBIBMwQGCcgtuOsfYkAAQIENhUQ200X79oECBBIBMz0ERDbPo7eQoAAAQIEngqI7VMavyBAgAABAonA+xmxfW9kggABAgQINAmIbROfhwkQIECAwHsBsb3d3iuZIECAAAECDQJi24DnUQIECBAgkAiIbaJk5nZjQIAAAQKHBcT2MJ0HCRAgQIBAJiC2mZMpAomAGQIECDwUENuHLH5IgAABAgT6CYhtP0tvIkAgETBDYEMBsd1w6a5MgAABAmMFxHast68RIEAgETCzmIDYLrZQ1yFAgACBegJiW28nTkSAAAECicBEM2I70bIclQABAgTmFBDbOffm1AQIECAwkcCFsZ1IyVEJECBAgECDgNg24HmUAAECBAgkAmKbKF0449MECBAgML+A2M6/QzcgQIAAgeICYlt8QY6XCJghQIBAbQGxrb0fpyNAgACBBQTEdoElugKBRMAMAQLXCYjtdfa+TIAAAQKbCIjtJot2TQIEEgEzBM4RENtzXL2VAAECBAj8EhDbXxT+gwABAgQSATOfC4jt52aeIECAAAECHwmI7UdchgkQIECAQCJwPyO29x7+RIAAAQIEuguIbXdSLyRAgAABAvcCYnvv8f+f/JsAAQIECHQTENtulF5EgAABAgQeC4jtYxc/TQTMECBAgEAkILYRkyECBAgQIHBcQGyP23mSQCJghgABAjex9ZeAAAECBAicLCC2JwN7PQECgYARAosLiO3iC3Y9AgQIELheQGyv34ETECBAIBEwM7GA2E68PEcnQIAAgTkExHaOPTklAQIECCQCRWfEtuhiHIsAAQIE1hEQ23V26SYECBAgUFSgWGyLKjkWAQIECBBoEBDbBjyPEiBAgACBREBsE6ViM45DgAABAnMJiO1c+3JaAgQIEJhQQGwnXJojJwJmCBAgUEdAbOvswkkIECBAYFEBsV10sa5FIBEwQ4DAGAGxHePsKwQIECCwsYDYbrx8VydAIBEwQ6BdQGzbDb2BAAECBAi8FBDblzx+SYAAAQKJgJnXAmL72sdvCRAgQIBAs4DYNhN6AQECBAgQeC3wM7avZ/yWAAECBAgQaBAQ2wY8jxIgQIAAgURAbBOlnzP+SYAAAQIEDgmI7SE2DxEgQIAAgVxAbHMrk4mAGQIECBD4JiC230j8gAABAgQI9BUQ276e3kYgETBDgMBmAmK72cJdlwABAgTGC4jteHNfJEAgETBDYCEBsV1oma5CgAABAjUFxLbmXpyKAAECiYCZSQTEdpJFOSYBAgQIzCsgtvPuzskJECBAIBEoMCO2BZbgCAQIECCwtoDYrr1ftyNAgACBAgITxLaAkiMQIECAAIEGAbFtwPMoAQIECBBIBMQ2UZpgxhEJECBAoK6A2NbdjZMRIECAwCICYrvIIl0jETBDgACBawTE9hp3XyVAgACBjQTEdqNluyqBRMAMAQL9BcS2v6k3EiBAgACBOwGxvePwBwIECCQCZgh8JiC2n3mZJkCAAAECHwuI7cdkHiBAgACBRMDMbwGx/W3hvwgQIECAwCkCYnsKq5cSIECAAIHfAs9j+3vGfxEgQIAAAQINAmLbgOdRAgQIECCQCIhtovR8xm8IECBAgMBbAbF9S2SAAAECBAi0CYhtm5+nEwEzBAgQ2FxAbDf/C+D6BAgQIHC+gNieb+wLBBIBMwQILCwgtgsv19UIECBAoIaA2NbYg1MQIJAImCEwqYDYTro4xyZAgACBeQTEdp5dOSkBAgQSATMFBcS24FIciQABAgTWEhDbtfbpNgQIECCQCAyeEdvB4D5HgAABAvsJiO1+O3djAgQIEBgsMGlsByv5HAECBAgQaBAQ2wY8jxIgQIAAgURAbBOlSWccmwABAgRqCIhtjT04BQECBAgsLCC2Cy/X1RIBMwQIEDhfQGzPN/YFAgQIENhcQGw3/wvg+gQSATMECLQJiG2bn6cJECBAgMBbAbF9S2SAAAECiYAZAs8FxPa5jd8QIECAAIEuAmLbhdFLCBAgQCAR2HVGbHfdvHsTIECAwDABsR1G7UMECBAgsKvAZ7HdVcm9CRAgQIBAg4DYNuB5lAABAgQIJAJimyh9NmOaAAECBAjcCYjtHYc/ECBAgACB/gJi29/UGxMBMwQIENhIQGw3WrarEiBAgMA1AmJ7jbuvEkgEzBAgsIiA2C6ySNcgQIAAgboCYlt3N05GgEAiYIbABAJiO8GSHJEAAQIE5hYQ27n35/QECBBIBMxcLPA3AAAA///anwOBAAAABklEQVQDAN3jA8vuYywoAAAAAElFTkSuQmCC"/>
          <p:cNvSpPr>
            <a:spLocks noChangeAspect="1" noChangeArrowheads="1"/>
          </p:cNvSpPr>
          <p:nvPr/>
        </p:nvSpPr>
        <p:spPr bwMode="auto">
          <a:xfrm>
            <a:off x="183007" y="-9782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AutoShape 4" descr="data:image/png;base64,iVBORw0KGgoAAAANSUhEUgAAAdsAAAHlCAYAAAC9ClbpAAAQAElEQVR4AezXi47cNpCG0Ube/6GT2IntnunL3yJFFcmz2E3imZJEnjLwYf+6+R8CBAgQIEDgVAGxPZXXywkQIECAwO0mtsnfAjMECBAgQKBBQGwb8DxKgAABAgQSAbFNlMwkAmYIECBA4ImA2D6B8WMCBAgQINBLQGx7SXoPgUTADAECWwqI7ZZrd2kCBAgQGCkgtiO1fYsAgUTADIHlBMR2uZW6EAECBAhUExDbahtxHgIECCQCZqYSENup1uWwBAgQIDCjgNjOuDVnJkCAAIFEoMyM2JZZhYMQIECAwKoCYrvqZt2LAAECBMoIlI5tGSUHIUCAAAECDQJi24DnUQIECBAgkAiIbaJUesbhCBAgQKC6gNhW35DzESBAgMD0AmI7/QpdIBEwQ4AAgSsFxPZKfd8mQIAAgS0ExHaLNbskgUTADAECZwmI7Vmy3kuAAAECBP4TENv/IPyLAAECiYAZAkcExPaImmcIECBAgMAHAmL7AZZRAgQIEEgEzHwVENuvIv5MgAABAgQ6C4htZ1CvI0CAAAECXwUexfbrjD8TIECAAAECDQJi24DnUQIECBAgkAiIbaL0aMbPCBAgQIBAKCC2IZQxAgQIECBwVEBsj8p5LhEwQ4AAAQL/CIjtPwj+lwABAgQInCkgtmfqejeBRMAMAQLLC4jt8it2QQIECBC4WkBsr96A7xMgkAiYITC1gNhOvT6HJ0CAAIEZBMR2hi05IwECBBIBM2UFxLbsahyMAAECBFYRENtVNukeBAgQIJAIXDIjtpew+ygBAgQI7CQgtjtt210JECBA4BKB6WJ7iZKPEiBAgACBBgGxbcDzKAECBAgQSATENlGabsaBCRAgQKCSgNhW2oazECBAgMCSAmK75FpdKhEwQ4AAgVECYjtK2ncIECBAYFsBsd129S5OIBEwQ4BADwGx7aHoHQQIECBA4IWA2L7A8SsCBAgkAmYIvBMQ23dCfk+AAAECBBoFxLYR0OMECBAgkAjsPSO2e+/f7QkQIEBggIDYDkD2CQIECBDYWyCN7d5Kbk+AAAECBBoExLYBz6MECBAgQCARENtEKZ0xR4AAAQIEHgiI7QMUPyJAgAABAj0FxLanpnclAmYIECCwnYDYbrdyFyZAgACB0QJiO1rc9wgkAmYIEFhKQGyXWqfLECBAgEBFAbGtuBVnIkAgETBDYBoBsZ1mVQ5KgAABArMKiO2sm3NuAgQIJAJmSgiIbYk1OAQBAgQIrCwgtitv190IECBAIBE4fUZsTyf2AQIECBDYXUBsd/8b4P4ECBAgcLrAErE9XckHCBAgQIBAg4DYNuB5lAABAgQIJAJimygtMeMSBAgQIHCVgNheJe+7BAgQILCNgNhus2oXTQTMECBA4AwBsT1D1TsJECBAgMAfAmL7B4b/JEAgETBDgMCnAmL7qZh5AgQIECDwoYDYfghmnAABAomAGQJ/Cojtnxr+mwABAgQInCAgtiegeiUBAgQIJAL7zIjtPrt2UwIECBC4SEBsL4L3WQIECBDYR6AltvsouSkBAgQIEGgQENsGPI8SIECAAIFEQGwTpZYZzxIgQIDA9gJiu/1fAQAECBAgcLaA2J4t7P2JgBkCBAgsLSC2S6/X5QgQIECggoDYVtiCMxBIBMwQIDCtgNhOuzoHJ0CAAIFZBMR2lk05JwECiYAZAiUFxLbkWhyKAAECBFYSENuVtukuBAgQSATMDBcQ2+HkPkiAAAECuwmI7W4bd18CBAgQSAS6zohtV04vI0CAAAEC3wXE9ruJnxAgQIAAga4Cy8a2q5KXESBAgACBBgGxbcDzKAECBAgQSATENlFadsbFCBAgQGCEgNiOUPYNAgQIENhaQGy3Xr/LJwJmCBAg0Cogtq2CnidAgAABAm8ExPYNkF8TIJAImCFA4JWA2L7S8TsCBAgQINBBQGw7IHoFAQIEEgEz+wqI7b67d3MCBAgQGCQgtoOgfYYAAQIEEoE1Z8R2zb26FQECBAgUEhDbQstwFAIECBBYU6B3bNdUcisCBAgQINAgILYNeB4lQIAAAQKJgNgmSr1nvI8AAQIEthIQ263W7bIECBAgcIWA2F6h7puJgBkCBAgsIyC2y6zSRQgQIECgqoDYVt2McxFIBMwQIDCFgNhOsSaHJECAAIGZBcR25u05OwECiYAZApcLiO3lK3AAAgQIEFhdQGxX37D7ESBAIBEwc6qA2J7K6+UECBAgQOB2E1t/CwgQIECAQCZweEpsD9N5kAABAgQIZAJimzmZIkCAAAEChwW2iu1hJQ8SIECAAIEGAbFtwPMoAQIECBBIBMQ2UdpqxmUJECBAoLeA2PYW9T4CBAgQIPBFQGy/gPgjgUTADAECBD4RENtPtMwSIECAAIEDAmJ7AM0jBAgkAmYIEPhfQGz/l/BvAgQIECBwkoDYngTrtQQIEEgEzOwhILZ77NktCRAgQOBCAbG9EN+nCRAgQCARmH9GbOffoRsQIECAQHEBsS2+IMcjQIAAgfkFRsR2fiU3IECAAAECDQJi24DnUQIECBAgkAiIbaI0YsY3CBAgQGBZAbFddrUuRoAAAQJVBMS2yiacIxEwQ4AAgSkFxHbKtTk0AQIECMwkILYzbctZCSQCZggQKCcgtuVW4kAECBAgsJqA2K62UfchQCARMENgqIDYDuX2MQIECBDYUUBsd9y6OxMgQCARMNNNQGy7UXoRAQIECBB4LCC2j138lAABAgQIJALRjNhGTIYIECBAgMBxAbE9budJAgQIECAQCWwf20jJEAECBAgQaBAQ2wY8jxIgQIAAgURAbBOl7WcAECBAgECLgNi26HmWAAECBAgEAmIbIBkhkAiYIUCAwDMBsX0m4+cECBAgQKCTgNh2gvQaAgQSATME9hQQ2z337tYECBAgMFBAbAdi+xQBAgQSATPrCYjtejt1IwIECBAoJiC2xRbiOAQIECCQCMw1I7Zz7ctpCRAgQGBCAbGdcGmOTIAAAQJzCVwV27mUnJYAAQIECDQIiG0DnkcJECBAgEAiILaJ0lUzvkuAAAECSwiI7RJrdAkCBAgQqCwgtpW342yJgBkCBAiUFxDb8ityQAIECBCYXUBsZ9+g8xNIBMwQIHCpgNheyu/jBAgQILCDgNjusGV3JEAgETBD4DQBsT2N1osJECBAgMBPAbH96eCfBAgQIJAImDkkILaH2DxEgAABAgRyAbHNrUwSIECAAIFE4NuM2H4j8QMCBAgQINBXQGz7enobAQIECBD4JiC230huNz8iQIAAAQI9BcS2p6Z3ESBAgACBBwJi+wDFjxIBMwQIECCQCohtKmWOAAECBAgcFBDbg3AeI5AImCFAgMC/AmL7r4L/I0CAAAECJwqI7Ym4Xk2AQCJghsD6AmK7/o7dkAABAgQuFhDbixfg8wQIEEgEzMwtILZz78/pCRAgQGACAbGdYEmOSIAAAQKJQN0Zsa27GycjQIAAgUUExHaRRboGAQIECNQVqBTbukpORoAAAQIEGgTEtgHPowQIECBAIBEQ20Sp0oyzECBAgMB0AmI73cocmAABAgRmExDb2TbmvImAGQIECJQSENtS63AYAgQIEFhRQGxX3Ko7EUgEzBAgMExAbIdR+xABAgQI7Cogtrtu3r0JEEgEzBDoIiC2XRi9hAABAgQIPBcQ2+c2fkOAAAECiYCZtwJi+5bIAAECBAgQaBMQ2zY/TxMgQIAAgbcCf91ub2cMECBAgAABAg0C/j/bBjyPEiBAgACBREBsE6Xb7WaMAAECBAgcFRDbo3KeI0CAAAECoYDYhlDGEgEzBAgQIPBIQGwfqfgZAQIECBDoKCC2HTG9ikAiYIYAgf0ExHa/nbsxAQIECAwWENvB4D5HgEAiYIbAWgJiu9Y+3YYAAQIECgqIbcGlOBIBAgQSATPzCIjtPLtyUgIECBCYVEBsJ12cYxMgQIBAIlBjRmxr7MEpCBAgQGBhAbFdeLmuRoAAAQI1BKrHtoaSUxAgQIAAgQYBsW3A8ygBAgQIEEgExDZRqj7jfAQIECBQWkBsS6/H4QgQIEBgBQGxXWGL7pAImCFAgMBlAmJ7Gb0PEyBAgMAuAmK7y6bdk0AiYIYAgVMExPYUVi8lQIAAAQK/BcT2t4X/IkCAQCJghsDHAmL7MZkHCBAgQIDAZwJi+5mXaQIECBBIBMzcCYjtHYc/ECBAgACB/gJi29/UGwkQIECAwJ3Ak9jezfgDAQIECBAg0CAgtg14HiVAgAABAomA2CZKT2b8mAABAgQIJAJimyiZIUCAAAECDQJi24Dn0UTADAECBAiIrb8DBAgQIEDgZAGxPRnY6wkkAmYIEFhbQGzX3q/bESBAgEABAbEtsARHIEAgETBDYF4BsZ13d05OgAABApMIiO0ki3JMAgQIJAJmagqIbc29OBUBAgQILCQgtgst01UIECBAIBEYPyO24819kQABAgQ2ExDbzRbuugQIECAwXmDG2I5X8kUCBAgQINAgILYNeB4lQIAAAQKJgNgmSjPOODMBAgQIlBEQ2zKrcBACBAgQWFVAbFfdrHslAmYIECAwREBshzD7CAECBAjsLCC2O2/f3QkkAmYIEGgWENtmQi8gQIAAAQKvBcT2tY/fEiBAIBEwQ+ClgNi+5PFLAgQIECDQLiC27YbeQIAAAQKJwMYzYrvx8l2dAAECBMYIiO0YZ18hQIAAgY0FPojtxkquToAAAQIEGgTEtgHPowQIECBAIBEQ20TpgxmjBAgQIEDgq4DYfhXxZwIECBAg0FlAbDuDel0iYIYAAQJ7CYjtXvt2WwIECBC4QEBsL0D3SQKJgBkCBNYRENt1dukmBAgQIFBUQGyLLsaxCBBIBMwQmENAbOfYk1MSIECAwMQCYjvx8hydAAECiYCZ6wXE9vodOAEBAgQILC4gtosv2PUIECBAIBE4d0Zsz/X1dgIECBAgcBNbfwkIECBAgMDJAqvE9mQmrydAgAABAscFxPa4nScJECBAgEAkILYR0yJDrkGAAAEClwiI7SXsPkqAAAECOwmI7U7bdtdEwAwBAgS6C4htd1IvJECAAAEC9wJie+/hTwQIJAJmCBD4SEBsP+IyTIAAAQIEPhcQ28/NPEGAAIFEwAyBXwJi+4vCfxAgQIAAgXMExPYcV28lQIAAgURgkxmx3WTRrkmAAAEC1wmI7XX2vkyAAAECmwg0xnYTJdckQIAAAQINAmLbgOdRAgQIECCQCIhtotQ443ECBAgQ2FtAbPfev9sTIECAwAABsR2A7BOJgBkCBAisKyC26+7WzQgQIECgiIDYFlmEYxBIBMwQIDCngNjOuTenJkCAAIGJBMR2omU5KgECiYAZAvUExLbeTpyIAAECBBYTENvFFuo6BAgQSATMjBUQ27HevkaAAAECGwqI7YZLd2UCBAgQSAT6zYhtP0tvIkCAAAECDwXE9iGLHxIgQIAAgX4CK8e2n5I3ESBAgACBBgGxwa85VQAACRFJREFUbcDzKAECBAgQSATENlFaecbdCBAgQOB0AbE9ndgHCBAgQGB3AbHd/W+A+ycCZggQINAkILZNfB4mQIAAAQLvBcT2vZEJAgQSATMECDwVENunNH5BgAABAgT6CIhtH0dvIUCAQCJgZlMBsd108a5NgAABAuMExHactS8RIECAQCKw4IzYLrhUVyJAgACBWgJiW2sfTkOAAAECCwqcENsFlVyJAAECBAg0CIhtA55HCRAgQIBAIiC2idIJM15JgAABAvsIiO0+u3ZTAgQIELhIQGwvgvfZRMAMAQIE1hAQ2zX26BYECBAgUFhAbAsvx9EIJAJmCBCoLyC29XfkhAQIECAwuYDYTr5AxydAIBEwQ+BaAbG91t/XCRAgQGADAbHdYMmuSIAAgUTAzHkCYnuerTcTIECAAIEfAmL7g8E/CBAgQIBAInBsRmyPuXmKAAECBAjEAmIbUxkkQIAAAQLHBHaL7TElTxEgQIAAgQYBsW3A8ygBAgQIEEgExDZR2m3GfQkQIECgq4DYduX0MgIECBAg8F1AbL+b+AmBRMAMAQIEYgGxjakMEiBAgACBYwJie8zNUwQIJAJmCBD4ISC2Pxj8gwABAgQInCcgtufZejMBAgQSATMbCIjtBkt2RQIECBC4VkBsr/X3dQIECBBIBCafEdvJF+j4BAgQIFBfQGzr78gJCRAgQGBygUGxnVzJ8QkQIECAQIOA2DbgeZQAAQIECCQCYpsoDZrxGQIECBBYU0Bs19yrWxEgQIBAIQGxLbQMR0kEzBAgQGA+AbGdb2dOTIAAAQKTCYjtZAtzXAKJgBkCBGoJiG2tfTgNAQIECCwoILYLLtWVCBBIBMwQGCcgtuOsfYkAAQIENhUQ200X79oECBBIBMz0ERDbPo7eQoAAAQIEngqI7VMavyBAgAABAonA+xmxfW9kggABAgQINAmIbROfhwkQIECAwHsBsb3d3iuZIECAAAECDQJi24DnUQIECBAgkAiIbaJk5nZjQIAAAQKHBcT2MJ0HCRAgQIBAJiC2mZMpAomAGQIECDwUENuHLH5IgAABAgT6CYhtP0tvIkAgETBDYEMBsd1w6a5MgAABAmMFxHast68RIEAgETCzmIDYLrZQ1yFAgACBegJiW28nTkSAAAECicBEM2I70bIclQABAgTmFBDbOffm1AQIECAwkcCFsZ1IyVEJECBAgECDgNg24HmUAAECBAgkAmKbKF0449MECBAgML+A2M6/QzcgQIAAgeICYlt8QY6XCJghQIBAbQGxrb0fpyNAgACBBQTEdoElugKBRMAMAQLXCYjtdfa+TIAAAQKbCIjtJot2TQIEEgEzBM4RENtzXL2VAAECBAj8EhDbXxT+gwABAgQSATOfC4jt52aeIECAAAECHwmI7UdchgkQIECAQCJwPyO29x7+RIAAAQIEuguIbXdSLyRAgAABAvcCYnvv8f+f/JsAAQIECHQTENtulF5EgAABAgQeC4jtYxc/TQTMECBAgEAkILYRkyECBAgQIHBcQGyP23mSQCJghgABAjex9ZeAAAECBAicLCC2JwN7PQECgYARAosLiO3iC3Y9AgQIELheQGyv34ETECBAIBEwM7GA2E68PEcnQIAAgTkExHaOPTklAQIECCQCRWfEtuhiHIsAAQIE1hEQ23V26SYECBAgUFSgWGyLKjkWAQIECBBoEBDbBjyPEiBAgACBREBsE6ViM45DgAABAnMJiO1c+3JaAgQIEJhQQGwnXJojJwJmCBAgUEdAbOvswkkIECBAYFEBsV10sa5FIBEwQ4DAGAGxHePsKwQIECCwsYDYbrx8VydAIBEwQ6BdQGzbDb2BAAECBAi8FBDblzx+SYAAAQKJgJnXAmL72sdvCRAgQIBAs4DYNhN6AQECBAgQeC3wM7avZ/yWAAECBAgQaBAQ2wY8jxIgQIAAgURAbBOlnzP+SYAAAQIEDgmI7SE2DxEgQIAAgVxAbHMrk4mAGQIECBD4JiC230j8gAABAgQI9BUQ276e3kYgETBDgMBmAmK72cJdlwABAgTGC4jteHNfJEAgETBDYCEBsV1oma5CgAABAjUFxLbmXpyKAAECiYCZSQTEdpJFOSYBAgQIzCsgtvPuzskJECBAIBEoMCO2BZbgCAQIECCwtoDYrr1ftyNAgACBAgITxLaAkiMQIECAAIEGAbFtwPMoAQIECBBIBMQ2UZpgxhEJECBAoK6A2NbdjZMRIECAwCICYrvIIl0jETBDgACBawTE9hp3XyVAgACBjQTEdqNluyqBRMAMAQL9BcS2v6k3EiBAgACBOwGxvePwBwIECCQCZgh8JiC2n3mZJkCAAAECHwuI7cdkHiBAgACBRMDMbwGx/W3hvwgQIECAwCkCYnsKq5cSIECAAIHfAs9j+3vGfxEgQIAAAQINAmLbgOdRAgQIECCQCIhtovR8xm8IECBAgMBbAbF9S2SAAAECBAi0CYhtm5+nEwEzBAgQ2FxAbDf/C+D6BAgQIHC+gNieb+wLBBIBMwQILCwgtgsv19UIECBAoIaA2NbYg1MQIJAImCEwqYDYTro4xyZAgACBeQTEdp5dOSkBAgQSATMFBcS24FIciQABAgTWEhDbtfbpNgQIECCQCAyeEdvB4D5HgAABAvsJiO1+O3djAgQIEBgsMGlsByv5HAECBAgQaBAQ2wY8jxIgQIAAgURAbBOlSWccmwABAgRqCIhtjT04BQECBAgsLCC2Cy/X1RIBMwQIEDhfQGzPN/YFAgQIENhcQGw3/wvg+gQSATMECLQJiG2bn6cJECBAgMBbAbF9S2SAAAECiYAZAs8FxPa5jd8QIECAAIEuAmLbhdFLCBAgQCAR2HVGbHfdvHsTIECAwDABsR1G7UMECBAgsKvAZ7HdVcm9CRAgQIBAg4DYNuB5lAABAgQIJAJimyh9NmOaAAECBAjcCYjtHYc/ECBAgACB/gJi29/UGxMBMwQIENhIQGw3WrarEiBAgMA1AmJ7jbuvEkgEzBAgsIiA2C6ySNcgQIAAgboCYlt3N05GgEAiYIbABAJiO8GSHJEAAQIE5hYQ27n35/QECBBIBMxcLPA3AAAA///anwOBAAAABklEQVQDAN3jA8vuYywo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AutoShape 6" descr="data:image/png;base64,iVBORw0KGgoAAAANSUhEUgAAAdsAAAHlCAYAAAC9ClbpAAAQAElEQVR4AezXi47cNpCG0Ube/6GT2IntnunL3yJFFcmz2E3imZJEnjLwYf+6+R8CBAgQIEDgVAGxPZXXywkQIECAwO0mtsnfAjMECBAgQKBBQGwb8DxKgAABAgQSAbFNlMwkAmYIECBA4ImA2D6B8WMCBAgQINBLQGx7SXoPgUTADAECWwqI7ZZrd2kCBAgQGCkgtiO1fYsAgUTADIHlBMR2uZW6EAECBAhUExDbahtxHgIECCQCZqYSENup1uWwBAgQIDCjgNjOuDVnJkCAAIFEoMyM2JZZhYMQIECAwKoCYrvqZt2LAAECBMoIlI5tGSUHIUCAAAECDQJi24DnUQIECBAgkAiIbaJUesbhCBAgQKC6gNhW35DzESBAgMD0AmI7/QpdIBEwQ4AAgSsFxPZKfd8mQIAAgS0ExHaLNbskgUTADAECZwmI7Vmy3kuAAAECBP4TENv/IPyLAAECiYAZAkcExPaImmcIECBAgMAHAmL7AZZRAgQIEEgEzHwVENuvIv5MgAABAgQ6C4htZ1CvI0CAAAECXwUexfbrjD8TIECAAAECDQJi24DnUQIECBAgkAiIbaL0aMbPCBAgQIBAKCC2IZQxAgQIECBwVEBsj8p5LhEwQ4AAAQL/CIjtPwj+lwABAgQInCkgtmfqejeBRMAMAQLLC4jt8it2QQIECBC4WkBsr96A7xMgkAiYITC1gNhOvT6HJ0CAAIEZBMR2hi05IwECBBIBM2UFxLbsahyMAAECBFYRENtVNukeBAgQIJAIXDIjtpew+ygBAgQI7CQgtjtt210JECBA4BKB6WJ7iZKPEiBAgACBBgGxbcDzKAECBAgQSATENlGabsaBCRAgQKCSgNhW2oazECBAgMCSAmK75FpdKhEwQ4AAgVECYjtK2ncIECBAYFsBsd129S5OIBEwQ4BADwGx7aHoHQQIECBA4IWA2L7A8SsCBAgkAmYIvBMQ23dCfk+AAAECBBoFxLYR0OMECBAgkAjsPSO2e+/f7QkQIEBggIDYDkD2CQIECBDYWyCN7d5Kbk+AAAECBBoExLYBz6MECBAgQCARENtEKZ0xR4AAAQIEHgiI7QMUPyJAgAABAj0FxLanpnclAmYIECCwnYDYbrdyFyZAgACB0QJiO1rc9wgkAmYIEFhKQGyXWqfLECBAgEBFAbGtuBVnIkAgETBDYBoBsZ1mVQ5KgAABArMKiO2sm3NuAgQIJAJmSgiIbYk1OAQBAgQIrCwgtitv190IECBAIBE4fUZsTyf2AQIECBDYXUBsd/8b4P4ECBAgcLrAErE9XckHCBAgQIBAg4DYNuB5lAABAgQIJAJimygtMeMSBAgQIHCVgNheJe+7BAgQILCNgNhus2oXTQTMECBA4AwBsT1D1TsJECBAgMAfAmL7B4b/JEAgETBDgMCnAmL7qZh5AgQIECDwoYDYfghmnAABAomAGQJ/Cojtnxr+mwABAgQInCAgtiegeiUBAgQIJAL7zIjtPrt2UwIECBC4SEBsL4L3WQIECBDYR6AltvsouSkBAgQIEGgQENsGPI8SIECAAIFEQGwTpZYZzxIgQIDA9gJiu/1fAQAECBAgcLaA2J4t7P2JgBkCBAgsLSC2S6/X5QgQIECggoDYVtiCMxBIBMwQIDCtgNhOuzoHJ0CAAIFZBMR2lk05JwECiYAZAiUFxLbkWhyKAAECBFYSENuVtukuBAgQSATMDBcQ2+HkPkiAAAECuwmI7W4bd18CBAgQSAS6zohtV04vI0CAAAEC3wXE9ruJnxAgQIAAga4Cy8a2q5KXESBAgACBBgGxbcDzKAECBAgQSATENlFadsbFCBAgQGCEgNiOUPYNAgQIENhaQGy3Xr/LJwJmCBAg0Cogtq2CnidAgAABAm8ExPYNkF8TIJAImCFA4JWA2L7S8TsCBAgQINBBQGw7IHoFAQIEEgEz+wqI7b67d3MCBAgQGCQgtoOgfYYAAQIEEoE1Z8R2zb26FQECBAgUEhDbQstwFAIECBBYU6B3bNdUcisCBAgQINAgILYNeB4lQIAAAQKJgNgmSr1nvI8AAQIEthIQ263W7bIECBAgcIWA2F6h7puJgBkCBAgsIyC2y6zSRQgQIECgqoDYVt2McxFIBMwQIDCFgNhOsSaHJECAAIGZBcR25u05OwECiYAZApcLiO3lK3AAAgQIEFhdQGxX37D7ESBAIBEwc6qA2J7K6+UECBAgQOB2E1t/CwgQIECAQCZweEpsD9N5kAABAgQIZAJimzmZIkCAAAEChwW2iu1hJQ8SIECAAIEGAbFtwPMoAQIECBBIBMQ2UdpqxmUJECBAoLeA2PYW9T4CBAgQIPBFQGy/gPgjgUTADAECBD4RENtPtMwSIECAAIEDAmJ7AM0jBAgkAmYIEPhfQGz/l/BvAgQIECBwkoDYngTrtQQIEEgEzOwhILZ77NktCRAgQOBCAbG9EN+nCRAgQCARmH9GbOffoRsQIECAQHEBsS2+IMcjQIAAgfkFRsR2fiU3IECAAAECDQJi24DnUQIECBAgkAiIbaI0YsY3CBAgQGBZAbFddrUuRoAAAQJVBMS2yiacIxEwQ4AAgSkFxHbKtTk0AQIECMwkILYzbctZCSQCZggQKCcgtuVW4kAECBAgsJqA2K62UfchQCARMENgqIDYDuX2MQIECBDYUUBsd9y6OxMgQCARMNNNQGy7UXoRAQIECBB4LCC2j138lAABAgQIJALRjNhGTIYIECBAgMBxAbE9budJAgQIECAQCWwf20jJEAECBAgQaBAQ2wY8jxIgQIAAgURAbBOl7WcAECBAgECLgNi26HmWAAECBAgEAmIbIBkhkAiYIUCAwDMBsX0m4+cECBAgQKCTgNh2gvQaAgQSATME9hQQ2z337tYECBAgMFBAbAdi+xQBAgQSATPrCYjtejt1IwIECBAoJiC2xRbiOAQIECCQCMw1I7Zz7ctpCRAgQGBCAbGdcGmOTIAAAQJzCVwV27mUnJYAAQIECDQIiG0DnkcJECBAgEAiILaJ0lUzvkuAAAECSwiI7RJrdAkCBAgQqCwgtpW342yJgBkCBAiUFxDb8ityQAIECBCYXUBsZ9+g8xNIBMwQIHCpgNheyu/jBAgQILCDgNjusGV3JEAgETBD4DQBsT2N1osJECBAgMBPAbH96eCfBAgQIJAImDkkILaH2DxEgAABAgRyAbHNrUwSIECAAIFE4NuM2H4j8QMCBAgQINBXQGz7enobAQIECBD4JiC230huNz8iQIAAAQI9BcS2p6Z3ESBAgACBBwJi+wDFjxIBMwQIECCQCohtKmWOAAECBAgcFBDbg3AeI5AImCFAgMC/AmL7r4L/I0CAAAECJwqI7Ym4Xk2AQCJghsD6AmK7/o7dkAABAgQuFhDbixfg8wQIEEgEzMwtILZz78/pCRAgQGACAbGdYEmOSIAAAQKJQN0Zsa27GycjQIAAgUUExHaRRboGAQIECNQVqBTbukpORoAAAQIEGgTEtgHPowQIECBAIBEQ20Sp0oyzECBAgMB0AmI73cocmAABAgRmExDb2TbmvImAGQIECJQSENtS63AYAgQIEFhRQGxX3Ko7EUgEzBAgMExAbIdR+xABAgQI7Cogtrtu3r0JEEgEzBDoIiC2XRi9hAABAgQIPBcQ2+c2fkOAAAECiYCZtwJi+5bIAAECBAgQaBMQ2zY/TxMgQIAAgbcCf91ub2cMECBAgAABAg0C/j/bBjyPEiBAgACBREBsE6Xb7WaMAAECBAgcFRDbo3KeI0CAAAECoYDYhlDGEgEzBAgQIPBIQGwfqfgZAQIECBDoKCC2HTG9ikAiYIYAgf0ExHa/nbsxAQIECAwWENvB4D5HgEAiYIbAWgJiu9Y+3YYAAQIECgqIbcGlOBIBAgQSATPzCIjtPLtyUgIECBCYVEBsJ12cYxMgQIBAIlBjRmxr7MEpCBAgQGBhAbFdeLmuRoAAAQI1BKrHtoaSUxAgQIAAgQYBsW3A8ygBAgQIEEgExDZRqj7jfAQIECBQWkBsS6/H4QgQIEBgBQGxXWGL7pAImCFAgMBlAmJ7Gb0PEyBAgMAuAmK7y6bdk0AiYIYAgVMExPYUVi8lQIAAAQK/BcT2t4X/IkCAQCJghsDHAmL7MZkHCBAgQIDAZwJi+5mXaQIECBBIBMzcCYjtHYc/ECBAgACB/gJi29/UGwkQIECAwJ3Ak9jezfgDAQIECBAg0CAgtg14HiVAgAABAomA2CZKT2b8mAABAgQIJAJimyiZIUCAAAECDQJi24Dn0UTADAECBAiIrb8DBAgQIEDgZAGxPRnY6wkkAmYIEFhbQGzX3q/bESBAgEABAbEtsARHIEAgETBDYF4BsZ13d05OgAABApMIiO0ki3JMAgQIJAJmagqIbc29OBUBAgQILCQgtgst01UIECBAIBEYPyO24819kQABAgQ2ExDbzRbuugQIECAwXmDG2I5X8kUCBAgQINAgILYNeB4lQIAAAQKJgNgmSjPOODMBAgQIlBEQ2zKrcBACBAgQWFVAbFfdrHslAmYIECAwREBshzD7CAECBAjsLCC2O2/f3QkkAmYIEGgWENtmQi8gQIAAAQKvBcT2tY/fEiBAIBEwQ+ClgNi+5PFLAgQIECDQLiC27YbeQIAAAQKJwMYzYrvx8l2dAAECBMYIiO0YZ18hQIAAgY0FPojtxkquToAAAQIEGgTEtgHPowQIECBAIBEQ20TpgxmjBAgQIEDgq4DYfhXxZwIECBAg0FlAbDuDel0iYIYAAQJ7CYjtXvt2WwIECBC4QEBsL0D3SQKJgBkCBNYRENt1dukmBAgQIFBUQGyLLsaxCBBIBMwQmENAbOfYk1MSIECAwMQCYjvx8hydAAECiYCZ6wXE9vodOAEBAgQILC4gtosv2PUIECBAIBE4d0Zsz/X1dgIECBAgcBNbfwkIECBAgMDJAqvE9mQmrydAgAABAscFxPa4nScJECBAgEAkILYR0yJDrkGAAAEClwiI7SXsPkqAAAECOwmI7U7bdtdEwAwBAgS6C4htd1IvJECAAAEC9wJie+/hTwQIJAJmCBD4SEBsP+IyTIAAAQIEPhcQ28/NPEGAAIFEwAyBXwJi+4vCfxAgQIAAgXMExPYcV28lQIAAgURgkxmx3WTRrkmAAAEC1wmI7XX2vkyAAAECmwg0xnYTJdckQIAAAQINAmLbgOdRAgQIECCQCIhtotQ443ECBAgQ2FtAbPfev9sTIECAwAABsR2A7BOJgBkCBAisKyC26+7WzQgQIECgiIDYFlmEYxBIBMwQIDCngNjOuTenJkCAAIGJBMR2omU5KgECiYAZAvUExLbeTpyIAAECBBYTENvFFuo6BAgQSATMjBUQ27HevkaAAAECGwqI7YZLd2UCBAgQSAT6zYhtP0tvIkCAAAECDwXE9iGLHxIgQIAAgX4CK8e2n5I3ESBAgACBBgGxwa85VQAACRFJREFUbcDzKAECBAgQSATENlFaecbdCBAgQOB0AbE9ndgHCBAgQGB3AbHd/W+A+ycCZggQINAkILZNfB4mQIAAAQLvBcT2vZEJAgQSATMECDwVENunNH5BgAABAgT6CIhtH0dvIUCAQCJgZlMBsd108a5NgAABAuMExHactS8RIECAQCKw4IzYLrhUVyJAgACBWgJiW2sfTkOAAAECCwqcENsFlVyJAAECBAg0CIhtA55HCRAgQIBAIiC2idIJM15JgAABAvsIiO0+u3ZTAgQIELhIQGwvgvfZRMAMAQIE1hAQ2zX26BYECBAgUFhAbAsvx9EIJAJmCBCoLyC29XfkhAQIECAwuYDYTr5AxydAIBEwQ+BaAbG91t/XCRAgQGADAbHdYMmuSIAAgUTAzHkCYnuerTcTIECAAIEfAmL7g8E/CBAgQIBAInBsRmyPuXmKAAECBAjEAmIbUxkkQIAAAQLHBHaL7TElTxEgQIAAgQYBsW3A8ygBAgQIEEgExDZR2m3GfQkQIECgq4DYduX0MgIECBAg8F1AbL+b+AmBRMAMAQIEYgGxjakMEiBAgACBYwJie8zNUwQIJAJmCBD4ISC2Pxj8gwABAgQInCcgtufZejMBAgQSATMbCIjtBkt2RQIECBC4VkBsr/X3dQIECBBIBCafEdvJF+j4BAgQIFBfQGzr78gJCRAgQGBygUGxnVzJ8QkQIECAQIOA2DbgeZQAAQIECCQCYpsoDZrxGQIECBBYU0Bs19yrWxEgQIBAIQGxLbQMR0kEzBAgQGA+AbGdb2dOTIAAAQKTCYjtZAtzXAKJgBkCBGoJiG2tfTgNAQIECCwoILYLLtWVCBBIBMwQGCcgtuOsfYkAAQIENhUQ200X79oECBBIBMz0ERDbPo7eQoAAAQIEngqI7VMavyBAgAABAonA+xmxfW9kggABAgQINAmIbROfhwkQIECAwHsBsb3d3iuZIECAAAECDQJi24DnUQIECBAgkAiIbaJk5nZjQIAAAQKHBcT2MJ0HCRAgQIBAJiC2mZMpAomAGQIECDwUENuHLH5IgAABAgT6CYhtP0tvIkAgETBDYEMBsd1w6a5MgAABAmMFxHast68RIEAgETCzmIDYLrZQ1yFAgACBegJiW28nTkSAAAECicBEM2I70bIclQABAgTmFBDbOffm1AQIECAwkcCFsZ1IyVEJECBAgECDgNg24HmUAAECBAgkAmKbKF0449MECBAgML+A2M6/QzcgQIAAgeICYlt8QY6XCJghQIBAbQGxrb0fpyNAgACBBQTEdoElugKBRMAMAQLXCYjtdfa+TIAAAQKbCIjtJot2TQIEEgEzBM4RENtzXL2VAAECBAj8EhDbXxT+gwABAgQSATOfC4jt52aeIECAAAECHwmI7UdchgkQIECAQCJwPyO29x7+RIAAAQIEuguIbXdSLyRAgAABAvcCYnvv8f+f/JsAAQIECHQTENtulF5EgAABAgQeC4jtYxc/TQTMECBAgEAkILYRkyECBAgQIHBcQGyP23mSQCJghgABAjex9ZeAAAECBAicLCC2JwN7PQECgYARAosLiO3iC3Y9AgQIELheQGyv34ETECBAIBEwM7GA2E68PEcnQIAAgTkExHaOPTklAQIECCQCRWfEtuhiHIsAAQIE1hEQ23V26SYECBAgUFSgWGyLKjkWAQIECBBoEBDbBjyPEiBAgACBREBsE6ViM45DgAABAnMJiO1c+3JaAgQIEJhQQGwnXJojJwJmCBAgUEdAbOvswkkIECBAYFEBsV10sa5FIBEwQ4DAGAGxHePsKwQIECCwsYDYbrx8VydAIBEwQ6BdQGzbDb2BAAECBAi8FBDblzx+SYAAAQKJgJnXAmL72sdvCRAgQIBAs4DYNhN6AQECBAgQeC3wM7avZ/yWAAECBAgQaBAQ2wY8jxIgQIAAgURAbBOlnzP+SYAAAQIEDgmI7SE2DxEgQIAAgVxAbHMrk4mAGQIECBD4JiC230j8gAABAgQI9BUQ276e3kYgETBDgMBmAmK72cJdlwABAgTGC4jteHNfJEAgETBDYCEBsV1oma5CgAABAjUFxLbmXpyKAAECiYCZSQTEdpJFOSYBAgQIzCsgtvPuzskJECBAIBEoMCO2BZbgCAQIECCwtoDYrr1ftyNAgACBAgITxLaAkiMQIECAAIEGAbFtwPMoAQIECBBIBMQ2UZpgxhEJECBAoK6A2NbdjZMRIECAwCICYrvIIl0jETBDgACBawTE9hp3XyVAgACBjQTEdqNluyqBRMAMAQL9BcS2v6k3EiBAgACBOwGxvePwBwIECCQCZgh8JiC2n3mZJkCAAAECHwuI7cdkHiBAgACBRMDMbwGx/W3hvwgQIECAwCkCYnsKq5cSIECAAIHfAs9j+3vGfxEgQIAAAQINAmLbgOdRAgQIECCQCIhtovR8xm8IECBAgMBbAbF9S2SAAAECBAi0CYhtm5+nEwEzBAgQ2FxAbDf/C+D6BAgQIHC+gNieb+wLBBIBMwQILCwgtgsv19UIECBAoIaA2NbYg1MQIJAImCEwqYDYTro4xyZAgACBeQTEdp5dOSkBAgQSATMFBcS24FIciQABAgTWEhDbtfbpNgQIECCQCAyeEdvB4D5HgAABAvsJiO1+O3djAgQIEBgsMGlsByv5HAECBAgQaBAQ2wY8jxIgQIAAgURAbBOlSWccmwABAgRqCIhtjT04BQECBAgsLCC2Cy/X1RIBMwQIEDhfQGzPN/YFAgQIENhcQGw3/wvg+gQSATMECLQJiG2bn6cJECBAgMBbAbF9S2SAAAECiYAZAs8FxPa5jd8QIECAAIEuAmLbhdFLCBAgQCAR2HVGbHfdvHsTIECAwDABsR1G7UMECBAgsKvAZ7HdVcm9CRAgQIBAg4DYNuB5lAABAgQIJAJimyh9NmOaAAECBAjcCYjtHYc/ECBAgACB/gJi29/UGxMBMwQIENhIQGw3WrarEiBAgMA1AmJ7jbuvEkgEzBAgsIiA2C6ySNcgQIAAgboCYlt3N05GgEAiYIbABAJiO8GSHJEAAQIE5hYQ27n35/QECBBIBMxcLPA3AAAA///anwOBAAAABklEQVQDAN3jA8vuYywoAAAAAElFTkSuQmCC"/>
          <p:cNvSpPr>
            <a:spLocks noChangeAspect="1" noChangeArrowheads="1"/>
          </p:cNvSpPr>
          <p:nvPr/>
        </p:nvSpPr>
        <p:spPr bwMode="auto">
          <a:xfrm>
            <a:off x="429699" y="1431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8870" y="947973"/>
            <a:ext cx="4235130" cy="3998488"/>
          </a:xfrm>
          <a:prstGeom prst="rect">
            <a:avLst/>
          </a:prstGeom>
        </p:spPr>
      </p:pic>
    </p:spTree>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C1A35"/>
          </a:solidFill>
          <a:ln w="12700">
            <a:solidFill>
              <a:srgbClr val="0C1A35"/>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নতুন শব্দ ও মূল ধারণা</a:t>
            </a:r>
            <a:endParaRPr lang="en-US" sz="2800" dirty="0"/>
          </a:p>
        </p:txBody>
      </p:sp>
      <p:sp>
        <p:nvSpPr>
          <p:cNvPr id="4" name="Shape 2"/>
          <p:cNvSpPr/>
          <p:nvPr/>
        </p:nvSpPr>
        <p:spPr>
          <a:xfrm>
            <a:off x="274320" y="1005840"/>
            <a:ext cx="2057400" cy="914400"/>
          </a:xfrm>
          <a:prstGeom prst="rect">
            <a:avLst/>
          </a:prstGeom>
          <a:solidFill>
            <a:srgbClr val="0C1A35"/>
          </a:solidFill>
          <a:ln w="25400">
            <a:solidFill>
              <a:srgbClr val="22C55E"/>
            </a:solidFill>
            <a:prstDash val="solid"/>
          </a:ln>
        </p:spPr>
      </p:sp>
      <p:sp>
        <p:nvSpPr>
          <p:cNvPr id="5" name="Shape 3"/>
          <p:cNvSpPr/>
          <p:nvPr/>
        </p:nvSpPr>
        <p:spPr>
          <a:xfrm>
            <a:off x="274320" y="1005840"/>
            <a:ext cx="2057400" cy="384048"/>
          </a:xfrm>
          <a:prstGeom prst="rect">
            <a:avLst/>
          </a:prstGeom>
          <a:solidFill>
            <a:srgbClr val="22C55E"/>
          </a:solidFill>
          <a:ln w="12700">
            <a:solidFill>
              <a:srgbClr val="22C55E"/>
            </a:solidFill>
            <a:prstDash val="solid"/>
          </a:ln>
        </p:spPr>
      </p:sp>
      <p:sp>
        <p:nvSpPr>
          <p:cNvPr id="6" name="Text 4"/>
          <p:cNvSpPr/>
          <p:nvPr/>
        </p:nvSpPr>
        <p:spPr>
          <a:xfrm>
            <a:off x="274320" y="1005840"/>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অক্সিন</a:t>
            </a:r>
            <a:endParaRPr lang="en-US" sz="1300" dirty="0"/>
          </a:p>
        </p:txBody>
      </p:sp>
      <p:sp>
        <p:nvSpPr>
          <p:cNvPr id="7" name="Text 5"/>
          <p:cNvSpPr/>
          <p:nvPr/>
        </p:nvSpPr>
        <p:spPr>
          <a:xfrm>
            <a:off x="274320" y="1426464"/>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Auxin</a:t>
            </a:r>
            <a:endParaRPr lang="en-US" sz="1500" dirty="0"/>
          </a:p>
        </p:txBody>
      </p:sp>
      <p:sp>
        <p:nvSpPr>
          <p:cNvPr id="8" name="Shape 6"/>
          <p:cNvSpPr/>
          <p:nvPr/>
        </p:nvSpPr>
        <p:spPr>
          <a:xfrm>
            <a:off x="2450592" y="1005840"/>
            <a:ext cx="2057400" cy="914400"/>
          </a:xfrm>
          <a:prstGeom prst="rect">
            <a:avLst/>
          </a:prstGeom>
          <a:solidFill>
            <a:srgbClr val="0C1A35"/>
          </a:solidFill>
          <a:ln w="25400">
            <a:solidFill>
              <a:srgbClr val="06B6D4"/>
            </a:solidFill>
            <a:prstDash val="solid"/>
          </a:ln>
        </p:spPr>
      </p:sp>
      <p:sp>
        <p:nvSpPr>
          <p:cNvPr id="9" name="Shape 7"/>
          <p:cNvSpPr/>
          <p:nvPr/>
        </p:nvSpPr>
        <p:spPr>
          <a:xfrm>
            <a:off x="2450592" y="1005840"/>
            <a:ext cx="2057400" cy="384048"/>
          </a:xfrm>
          <a:prstGeom prst="rect">
            <a:avLst/>
          </a:prstGeom>
          <a:solidFill>
            <a:srgbClr val="06B6D4"/>
          </a:solidFill>
          <a:ln w="12700">
            <a:solidFill>
              <a:srgbClr val="06B6D4"/>
            </a:solidFill>
            <a:prstDash val="solid"/>
          </a:ln>
        </p:spPr>
      </p:sp>
      <p:sp>
        <p:nvSpPr>
          <p:cNvPr id="10" name="Text 8"/>
          <p:cNvSpPr/>
          <p:nvPr/>
        </p:nvSpPr>
        <p:spPr>
          <a:xfrm>
            <a:off x="2450592" y="1005840"/>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জিবেরেলিন</a:t>
            </a:r>
            <a:endParaRPr lang="en-US" sz="1300" dirty="0"/>
          </a:p>
        </p:txBody>
      </p:sp>
      <p:sp>
        <p:nvSpPr>
          <p:cNvPr id="11" name="Text 9"/>
          <p:cNvSpPr/>
          <p:nvPr/>
        </p:nvSpPr>
        <p:spPr>
          <a:xfrm>
            <a:off x="2450592" y="1426464"/>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Gibberellin</a:t>
            </a:r>
            <a:endParaRPr lang="en-US" sz="1500" dirty="0"/>
          </a:p>
        </p:txBody>
      </p:sp>
      <p:sp>
        <p:nvSpPr>
          <p:cNvPr id="12" name="Shape 10"/>
          <p:cNvSpPr/>
          <p:nvPr/>
        </p:nvSpPr>
        <p:spPr>
          <a:xfrm>
            <a:off x="4626864" y="1005840"/>
            <a:ext cx="2057400" cy="914400"/>
          </a:xfrm>
          <a:prstGeom prst="rect">
            <a:avLst/>
          </a:prstGeom>
          <a:solidFill>
            <a:srgbClr val="0C1A35"/>
          </a:solidFill>
          <a:ln w="25400">
            <a:solidFill>
              <a:srgbClr val="D97706"/>
            </a:solidFill>
            <a:prstDash val="solid"/>
          </a:ln>
        </p:spPr>
      </p:sp>
      <p:sp>
        <p:nvSpPr>
          <p:cNvPr id="13" name="Shape 11"/>
          <p:cNvSpPr/>
          <p:nvPr/>
        </p:nvSpPr>
        <p:spPr>
          <a:xfrm>
            <a:off x="4626864" y="1005840"/>
            <a:ext cx="2057400" cy="384048"/>
          </a:xfrm>
          <a:prstGeom prst="rect">
            <a:avLst/>
          </a:prstGeom>
          <a:solidFill>
            <a:srgbClr val="D97706"/>
          </a:solidFill>
          <a:ln w="12700">
            <a:solidFill>
              <a:srgbClr val="D97706"/>
            </a:solidFill>
            <a:prstDash val="solid"/>
          </a:ln>
        </p:spPr>
      </p:sp>
      <p:sp>
        <p:nvSpPr>
          <p:cNvPr id="14" name="Text 12"/>
          <p:cNvSpPr/>
          <p:nvPr/>
        </p:nvSpPr>
        <p:spPr>
          <a:xfrm>
            <a:off x="4626864" y="1005840"/>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ইথিলিন</a:t>
            </a:r>
            <a:endParaRPr lang="en-US" sz="1300" dirty="0"/>
          </a:p>
        </p:txBody>
      </p:sp>
      <p:sp>
        <p:nvSpPr>
          <p:cNvPr id="15" name="Text 13"/>
          <p:cNvSpPr/>
          <p:nvPr/>
        </p:nvSpPr>
        <p:spPr>
          <a:xfrm>
            <a:off x="4626864" y="1426464"/>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Ethylene</a:t>
            </a:r>
            <a:endParaRPr lang="en-US" sz="1500" dirty="0"/>
          </a:p>
        </p:txBody>
      </p:sp>
      <p:sp>
        <p:nvSpPr>
          <p:cNvPr id="16" name="Shape 14"/>
          <p:cNvSpPr/>
          <p:nvPr/>
        </p:nvSpPr>
        <p:spPr>
          <a:xfrm>
            <a:off x="6803136" y="1005840"/>
            <a:ext cx="2057400" cy="914400"/>
          </a:xfrm>
          <a:prstGeom prst="rect">
            <a:avLst/>
          </a:prstGeom>
          <a:solidFill>
            <a:srgbClr val="0C1A35"/>
          </a:solidFill>
          <a:ln w="25400">
            <a:solidFill>
              <a:srgbClr val="0D9488"/>
            </a:solidFill>
            <a:prstDash val="solid"/>
          </a:ln>
        </p:spPr>
      </p:sp>
      <p:sp>
        <p:nvSpPr>
          <p:cNvPr id="17" name="Shape 15"/>
          <p:cNvSpPr/>
          <p:nvPr/>
        </p:nvSpPr>
        <p:spPr>
          <a:xfrm>
            <a:off x="6803136" y="1005840"/>
            <a:ext cx="2057400" cy="384048"/>
          </a:xfrm>
          <a:prstGeom prst="rect">
            <a:avLst/>
          </a:prstGeom>
          <a:solidFill>
            <a:srgbClr val="0D9488"/>
          </a:solidFill>
          <a:ln w="12700">
            <a:solidFill>
              <a:srgbClr val="0D9488"/>
            </a:solidFill>
            <a:prstDash val="solid"/>
          </a:ln>
        </p:spPr>
      </p:sp>
      <p:sp>
        <p:nvSpPr>
          <p:cNvPr id="18" name="Text 16"/>
          <p:cNvSpPr/>
          <p:nvPr/>
        </p:nvSpPr>
        <p:spPr>
          <a:xfrm>
            <a:off x="6803136" y="1005840"/>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সাইটোকাইনিন</a:t>
            </a:r>
            <a:endParaRPr lang="en-US" sz="1300" dirty="0"/>
          </a:p>
        </p:txBody>
      </p:sp>
      <p:sp>
        <p:nvSpPr>
          <p:cNvPr id="19" name="Text 17"/>
          <p:cNvSpPr/>
          <p:nvPr/>
        </p:nvSpPr>
        <p:spPr>
          <a:xfrm>
            <a:off x="6803136" y="1426464"/>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Cytokinin</a:t>
            </a:r>
            <a:endParaRPr lang="en-US" sz="1500" dirty="0"/>
          </a:p>
        </p:txBody>
      </p:sp>
      <p:sp>
        <p:nvSpPr>
          <p:cNvPr id="20" name="Shape 18"/>
          <p:cNvSpPr/>
          <p:nvPr/>
        </p:nvSpPr>
        <p:spPr>
          <a:xfrm>
            <a:off x="274320" y="1993392"/>
            <a:ext cx="2057400" cy="914400"/>
          </a:xfrm>
          <a:prstGeom prst="rect">
            <a:avLst/>
          </a:prstGeom>
          <a:solidFill>
            <a:srgbClr val="0C1A35"/>
          </a:solidFill>
          <a:ln w="25400">
            <a:solidFill>
              <a:srgbClr val="1D4ED8"/>
            </a:solidFill>
            <a:prstDash val="solid"/>
          </a:ln>
        </p:spPr>
      </p:sp>
      <p:sp>
        <p:nvSpPr>
          <p:cNvPr id="21" name="Shape 19"/>
          <p:cNvSpPr/>
          <p:nvPr/>
        </p:nvSpPr>
        <p:spPr>
          <a:xfrm>
            <a:off x="274320" y="1993392"/>
            <a:ext cx="2057400" cy="384048"/>
          </a:xfrm>
          <a:prstGeom prst="rect">
            <a:avLst/>
          </a:prstGeom>
          <a:solidFill>
            <a:srgbClr val="1D4ED8"/>
          </a:solidFill>
          <a:ln w="12700">
            <a:solidFill>
              <a:srgbClr val="1D4ED8"/>
            </a:solidFill>
            <a:prstDash val="solid"/>
          </a:ln>
        </p:spPr>
      </p:sp>
      <p:sp>
        <p:nvSpPr>
          <p:cNvPr id="22" name="Text 20"/>
          <p:cNvSpPr/>
          <p:nvPr/>
        </p:nvSpPr>
        <p:spPr>
          <a:xfrm>
            <a:off x="274320" y="1993392"/>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নিউরন</a:t>
            </a:r>
            <a:endParaRPr lang="en-US" sz="1300" dirty="0"/>
          </a:p>
        </p:txBody>
      </p:sp>
      <p:sp>
        <p:nvSpPr>
          <p:cNvPr id="23" name="Text 21"/>
          <p:cNvSpPr/>
          <p:nvPr/>
        </p:nvSpPr>
        <p:spPr>
          <a:xfrm>
            <a:off x="274320" y="2414016"/>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Neuron</a:t>
            </a:r>
            <a:endParaRPr lang="en-US" sz="1500" dirty="0"/>
          </a:p>
        </p:txBody>
      </p:sp>
      <p:sp>
        <p:nvSpPr>
          <p:cNvPr id="24" name="Shape 22"/>
          <p:cNvSpPr/>
          <p:nvPr/>
        </p:nvSpPr>
        <p:spPr>
          <a:xfrm>
            <a:off x="2450592" y="1993392"/>
            <a:ext cx="2057400" cy="914400"/>
          </a:xfrm>
          <a:prstGeom prst="rect">
            <a:avLst/>
          </a:prstGeom>
          <a:solidFill>
            <a:srgbClr val="0C1A35"/>
          </a:solidFill>
          <a:ln w="25400">
            <a:solidFill>
              <a:srgbClr val="6D28D9"/>
            </a:solidFill>
            <a:prstDash val="solid"/>
          </a:ln>
        </p:spPr>
      </p:sp>
      <p:sp>
        <p:nvSpPr>
          <p:cNvPr id="25" name="Shape 23"/>
          <p:cNvSpPr/>
          <p:nvPr/>
        </p:nvSpPr>
        <p:spPr>
          <a:xfrm>
            <a:off x="2450592" y="1993392"/>
            <a:ext cx="2057400" cy="384048"/>
          </a:xfrm>
          <a:prstGeom prst="rect">
            <a:avLst/>
          </a:prstGeom>
          <a:solidFill>
            <a:srgbClr val="6D28D9"/>
          </a:solidFill>
          <a:ln w="12700">
            <a:solidFill>
              <a:srgbClr val="6D28D9"/>
            </a:solidFill>
            <a:prstDash val="solid"/>
          </a:ln>
        </p:spPr>
      </p:sp>
      <p:sp>
        <p:nvSpPr>
          <p:cNvPr id="26" name="Text 24"/>
          <p:cNvSpPr/>
          <p:nvPr/>
        </p:nvSpPr>
        <p:spPr>
          <a:xfrm>
            <a:off x="2450592" y="1993392"/>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অ্যাক্সন</a:t>
            </a:r>
            <a:endParaRPr lang="en-US" sz="1300" dirty="0"/>
          </a:p>
        </p:txBody>
      </p:sp>
      <p:sp>
        <p:nvSpPr>
          <p:cNvPr id="27" name="Text 25"/>
          <p:cNvSpPr/>
          <p:nvPr/>
        </p:nvSpPr>
        <p:spPr>
          <a:xfrm>
            <a:off x="2450592" y="2414016"/>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Axon</a:t>
            </a:r>
            <a:endParaRPr lang="en-US" sz="1500" dirty="0"/>
          </a:p>
        </p:txBody>
      </p:sp>
      <p:sp>
        <p:nvSpPr>
          <p:cNvPr id="28" name="Shape 26"/>
          <p:cNvSpPr/>
          <p:nvPr/>
        </p:nvSpPr>
        <p:spPr>
          <a:xfrm>
            <a:off x="4626864" y="1993392"/>
            <a:ext cx="2057400" cy="914400"/>
          </a:xfrm>
          <a:prstGeom prst="rect">
            <a:avLst/>
          </a:prstGeom>
          <a:solidFill>
            <a:srgbClr val="0C1A35"/>
          </a:solidFill>
          <a:ln w="25400">
            <a:solidFill>
              <a:srgbClr val="7C3AED"/>
            </a:solidFill>
            <a:prstDash val="solid"/>
          </a:ln>
        </p:spPr>
      </p:sp>
      <p:sp>
        <p:nvSpPr>
          <p:cNvPr id="29" name="Shape 27"/>
          <p:cNvSpPr/>
          <p:nvPr/>
        </p:nvSpPr>
        <p:spPr>
          <a:xfrm>
            <a:off x="4626864" y="1993392"/>
            <a:ext cx="2057400" cy="384048"/>
          </a:xfrm>
          <a:prstGeom prst="rect">
            <a:avLst/>
          </a:prstGeom>
          <a:solidFill>
            <a:srgbClr val="7C3AED"/>
          </a:solidFill>
          <a:ln w="12700">
            <a:solidFill>
              <a:srgbClr val="7C3AED"/>
            </a:solidFill>
            <a:prstDash val="solid"/>
          </a:ln>
        </p:spPr>
      </p:sp>
      <p:sp>
        <p:nvSpPr>
          <p:cNvPr id="30" name="Text 28"/>
          <p:cNvSpPr/>
          <p:nvPr/>
        </p:nvSpPr>
        <p:spPr>
          <a:xfrm>
            <a:off x="4626864" y="1993392"/>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ডেনড্রন</a:t>
            </a:r>
            <a:endParaRPr lang="en-US" sz="1300" dirty="0"/>
          </a:p>
        </p:txBody>
      </p:sp>
      <p:sp>
        <p:nvSpPr>
          <p:cNvPr id="31" name="Text 29"/>
          <p:cNvSpPr/>
          <p:nvPr/>
        </p:nvSpPr>
        <p:spPr>
          <a:xfrm>
            <a:off x="4626864" y="2414016"/>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Dendron</a:t>
            </a:r>
            <a:endParaRPr lang="en-US" sz="1500" dirty="0"/>
          </a:p>
        </p:txBody>
      </p:sp>
      <p:sp>
        <p:nvSpPr>
          <p:cNvPr id="32" name="Shape 30"/>
          <p:cNvSpPr/>
          <p:nvPr/>
        </p:nvSpPr>
        <p:spPr>
          <a:xfrm>
            <a:off x="6803136" y="1993392"/>
            <a:ext cx="2057400" cy="914400"/>
          </a:xfrm>
          <a:prstGeom prst="rect">
            <a:avLst/>
          </a:prstGeom>
          <a:solidFill>
            <a:srgbClr val="0C1A35"/>
          </a:solidFill>
          <a:ln w="25400">
            <a:solidFill>
              <a:srgbClr val="DB2777"/>
            </a:solidFill>
            <a:prstDash val="solid"/>
          </a:ln>
        </p:spPr>
      </p:sp>
      <p:sp>
        <p:nvSpPr>
          <p:cNvPr id="33" name="Shape 31"/>
          <p:cNvSpPr/>
          <p:nvPr/>
        </p:nvSpPr>
        <p:spPr>
          <a:xfrm>
            <a:off x="6803136" y="1993392"/>
            <a:ext cx="2057400" cy="384048"/>
          </a:xfrm>
          <a:prstGeom prst="rect">
            <a:avLst/>
          </a:prstGeom>
          <a:solidFill>
            <a:srgbClr val="DB2777"/>
          </a:solidFill>
          <a:ln w="12700">
            <a:solidFill>
              <a:srgbClr val="DB2777"/>
            </a:solidFill>
            <a:prstDash val="solid"/>
          </a:ln>
        </p:spPr>
      </p:sp>
      <p:sp>
        <p:nvSpPr>
          <p:cNvPr id="34" name="Text 32"/>
          <p:cNvSpPr/>
          <p:nvPr/>
        </p:nvSpPr>
        <p:spPr>
          <a:xfrm>
            <a:off x="6803136" y="1993392"/>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ডেনড্রাইট</a:t>
            </a:r>
            <a:endParaRPr lang="en-US" sz="1300" dirty="0"/>
          </a:p>
        </p:txBody>
      </p:sp>
      <p:sp>
        <p:nvSpPr>
          <p:cNvPr id="35" name="Text 33"/>
          <p:cNvSpPr/>
          <p:nvPr/>
        </p:nvSpPr>
        <p:spPr>
          <a:xfrm>
            <a:off x="6803136" y="2414016"/>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Dendrite</a:t>
            </a:r>
            <a:endParaRPr lang="en-US" sz="1500" dirty="0"/>
          </a:p>
        </p:txBody>
      </p:sp>
      <p:sp>
        <p:nvSpPr>
          <p:cNvPr id="36" name="Shape 34"/>
          <p:cNvSpPr/>
          <p:nvPr/>
        </p:nvSpPr>
        <p:spPr>
          <a:xfrm>
            <a:off x="274320" y="2980944"/>
            <a:ext cx="2057400" cy="914400"/>
          </a:xfrm>
          <a:prstGeom prst="rect">
            <a:avLst/>
          </a:prstGeom>
          <a:solidFill>
            <a:srgbClr val="0C1A35"/>
          </a:solidFill>
          <a:ln w="25400">
            <a:solidFill>
              <a:srgbClr val="06B6D4"/>
            </a:solidFill>
            <a:prstDash val="solid"/>
          </a:ln>
        </p:spPr>
      </p:sp>
      <p:sp>
        <p:nvSpPr>
          <p:cNvPr id="37" name="Shape 35"/>
          <p:cNvSpPr/>
          <p:nvPr/>
        </p:nvSpPr>
        <p:spPr>
          <a:xfrm>
            <a:off x="274320" y="2980944"/>
            <a:ext cx="2057400" cy="384048"/>
          </a:xfrm>
          <a:prstGeom prst="rect">
            <a:avLst/>
          </a:prstGeom>
          <a:solidFill>
            <a:srgbClr val="06B6D4"/>
          </a:solidFill>
          <a:ln w="12700">
            <a:solidFill>
              <a:srgbClr val="06B6D4"/>
            </a:solidFill>
            <a:prstDash val="solid"/>
          </a:ln>
        </p:spPr>
      </p:sp>
      <p:sp>
        <p:nvSpPr>
          <p:cNvPr id="38" name="Text 36"/>
          <p:cNvSpPr/>
          <p:nvPr/>
        </p:nvSpPr>
        <p:spPr>
          <a:xfrm>
            <a:off x="274320" y="2980944"/>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সিন্যাপস</a:t>
            </a:r>
            <a:endParaRPr lang="en-US" sz="1300" dirty="0"/>
          </a:p>
        </p:txBody>
      </p:sp>
      <p:sp>
        <p:nvSpPr>
          <p:cNvPr id="39" name="Text 37"/>
          <p:cNvSpPr/>
          <p:nvPr/>
        </p:nvSpPr>
        <p:spPr>
          <a:xfrm>
            <a:off x="274320" y="3401568"/>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Synapse</a:t>
            </a:r>
            <a:endParaRPr lang="en-US" sz="1500" dirty="0"/>
          </a:p>
        </p:txBody>
      </p:sp>
      <p:sp>
        <p:nvSpPr>
          <p:cNvPr id="40" name="Shape 38"/>
          <p:cNvSpPr/>
          <p:nvPr/>
        </p:nvSpPr>
        <p:spPr>
          <a:xfrm>
            <a:off x="2450592" y="2980944"/>
            <a:ext cx="2057400" cy="914400"/>
          </a:xfrm>
          <a:prstGeom prst="rect">
            <a:avLst/>
          </a:prstGeom>
          <a:solidFill>
            <a:srgbClr val="0C1A35"/>
          </a:solidFill>
          <a:ln w="25400">
            <a:solidFill>
              <a:srgbClr val="DC2626"/>
            </a:solidFill>
            <a:prstDash val="solid"/>
          </a:ln>
        </p:spPr>
      </p:sp>
      <p:sp>
        <p:nvSpPr>
          <p:cNvPr id="41" name="Shape 39"/>
          <p:cNvSpPr/>
          <p:nvPr/>
        </p:nvSpPr>
        <p:spPr>
          <a:xfrm>
            <a:off x="2450592" y="2980944"/>
            <a:ext cx="2057400" cy="384048"/>
          </a:xfrm>
          <a:prstGeom prst="rect">
            <a:avLst/>
          </a:prstGeom>
          <a:solidFill>
            <a:srgbClr val="DC2626"/>
          </a:solidFill>
          <a:ln w="12700">
            <a:solidFill>
              <a:srgbClr val="DC2626"/>
            </a:solidFill>
            <a:prstDash val="solid"/>
          </a:ln>
        </p:spPr>
      </p:sp>
      <p:sp>
        <p:nvSpPr>
          <p:cNvPr id="42" name="Text 40"/>
          <p:cNvSpPr/>
          <p:nvPr/>
        </p:nvSpPr>
        <p:spPr>
          <a:xfrm>
            <a:off x="2450592" y="2980944"/>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গুরুমস্তিষ্ক</a:t>
            </a:r>
            <a:endParaRPr lang="en-US" sz="1300" dirty="0"/>
          </a:p>
        </p:txBody>
      </p:sp>
      <p:sp>
        <p:nvSpPr>
          <p:cNvPr id="43" name="Text 41"/>
          <p:cNvSpPr/>
          <p:nvPr/>
        </p:nvSpPr>
        <p:spPr>
          <a:xfrm>
            <a:off x="2450592" y="3401568"/>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Cerebrum</a:t>
            </a:r>
            <a:endParaRPr lang="en-US" sz="1500" dirty="0"/>
          </a:p>
        </p:txBody>
      </p:sp>
      <p:sp>
        <p:nvSpPr>
          <p:cNvPr id="44" name="Shape 42"/>
          <p:cNvSpPr/>
          <p:nvPr/>
        </p:nvSpPr>
        <p:spPr>
          <a:xfrm>
            <a:off x="4626864" y="2980944"/>
            <a:ext cx="2057400" cy="914400"/>
          </a:xfrm>
          <a:prstGeom prst="rect">
            <a:avLst/>
          </a:prstGeom>
          <a:solidFill>
            <a:srgbClr val="0C1A35"/>
          </a:solidFill>
          <a:ln w="25400">
            <a:solidFill>
              <a:srgbClr val="D97706"/>
            </a:solidFill>
            <a:prstDash val="solid"/>
          </a:ln>
        </p:spPr>
      </p:sp>
      <p:sp>
        <p:nvSpPr>
          <p:cNvPr id="45" name="Shape 43"/>
          <p:cNvSpPr/>
          <p:nvPr/>
        </p:nvSpPr>
        <p:spPr>
          <a:xfrm>
            <a:off x="4626864" y="2980944"/>
            <a:ext cx="2057400" cy="384048"/>
          </a:xfrm>
          <a:prstGeom prst="rect">
            <a:avLst/>
          </a:prstGeom>
          <a:solidFill>
            <a:srgbClr val="D97706"/>
          </a:solidFill>
          <a:ln w="12700">
            <a:solidFill>
              <a:srgbClr val="D97706"/>
            </a:solidFill>
            <a:prstDash val="solid"/>
          </a:ln>
        </p:spPr>
      </p:sp>
      <p:sp>
        <p:nvSpPr>
          <p:cNvPr id="46" name="Text 44"/>
          <p:cNvSpPr/>
          <p:nvPr/>
        </p:nvSpPr>
        <p:spPr>
          <a:xfrm>
            <a:off x="4626864" y="2980944"/>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প্রতিবর্ত ক্রিয়া</a:t>
            </a:r>
            <a:endParaRPr lang="en-US" sz="1300" dirty="0"/>
          </a:p>
        </p:txBody>
      </p:sp>
      <p:sp>
        <p:nvSpPr>
          <p:cNvPr id="47" name="Text 45"/>
          <p:cNvSpPr/>
          <p:nvPr/>
        </p:nvSpPr>
        <p:spPr>
          <a:xfrm>
            <a:off x="4626864" y="3401568"/>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Reflex Action</a:t>
            </a:r>
            <a:endParaRPr lang="en-US" sz="1500" dirty="0"/>
          </a:p>
        </p:txBody>
      </p:sp>
      <p:sp>
        <p:nvSpPr>
          <p:cNvPr id="48" name="Shape 46"/>
          <p:cNvSpPr/>
          <p:nvPr/>
        </p:nvSpPr>
        <p:spPr>
          <a:xfrm>
            <a:off x="6803136" y="2980944"/>
            <a:ext cx="2057400" cy="914400"/>
          </a:xfrm>
          <a:prstGeom prst="rect">
            <a:avLst/>
          </a:prstGeom>
          <a:solidFill>
            <a:srgbClr val="0C1A35"/>
          </a:solidFill>
          <a:ln w="25400">
            <a:solidFill>
              <a:srgbClr val="EA580C"/>
            </a:solidFill>
            <a:prstDash val="solid"/>
          </a:ln>
        </p:spPr>
      </p:sp>
      <p:sp>
        <p:nvSpPr>
          <p:cNvPr id="49" name="Shape 47"/>
          <p:cNvSpPr/>
          <p:nvPr/>
        </p:nvSpPr>
        <p:spPr>
          <a:xfrm>
            <a:off x="6803136" y="2980944"/>
            <a:ext cx="2057400" cy="384048"/>
          </a:xfrm>
          <a:prstGeom prst="rect">
            <a:avLst/>
          </a:prstGeom>
          <a:solidFill>
            <a:srgbClr val="EA580C"/>
          </a:solidFill>
          <a:ln w="12700">
            <a:solidFill>
              <a:srgbClr val="EA580C"/>
            </a:solidFill>
            <a:prstDash val="solid"/>
          </a:ln>
        </p:spPr>
      </p:sp>
      <p:sp>
        <p:nvSpPr>
          <p:cNvPr id="50" name="Text 48"/>
          <p:cNvSpPr/>
          <p:nvPr/>
        </p:nvSpPr>
        <p:spPr>
          <a:xfrm>
            <a:off x="6803136" y="2980944"/>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প্রতিবর্ত চক্র</a:t>
            </a:r>
            <a:endParaRPr lang="en-US" sz="1300" dirty="0"/>
          </a:p>
        </p:txBody>
      </p:sp>
      <p:sp>
        <p:nvSpPr>
          <p:cNvPr id="51" name="Text 49"/>
          <p:cNvSpPr/>
          <p:nvPr/>
        </p:nvSpPr>
        <p:spPr>
          <a:xfrm>
            <a:off x="6803136" y="3401568"/>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Reflex Arc</a:t>
            </a:r>
            <a:endParaRPr lang="en-US" sz="1500" dirty="0"/>
          </a:p>
        </p:txBody>
      </p:sp>
      <p:sp>
        <p:nvSpPr>
          <p:cNvPr id="52" name="Shape 50"/>
          <p:cNvSpPr/>
          <p:nvPr/>
        </p:nvSpPr>
        <p:spPr>
          <a:xfrm>
            <a:off x="274320" y="3968496"/>
            <a:ext cx="2057400" cy="914400"/>
          </a:xfrm>
          <a:prstGeom prst="rect">
            <a:avLst/>
          </a:prstGeom>
          <a:solidFill>
            <a:srgbClr val="0C1A35"/>
          </a:solidFill>
          <a:ln w="25400">
            <a:solidFill>
              <a:srgbClr val="1D4ED8"/>
            </a:solidFill>
            <a:prstDash val="solid"/>
          </a:ln>
        </p:spPr>
      </p:sp>
      <p:sp>
        <p:nvSpPr>
          <p:cNvPr id="53" name="Shape 51"/>
          <p:cNvSpPr/>
          <p:nvPr/>
        </p:nvSpPr>
        <p:spPr>
          <a:xfrm>
            <a:off x="274320" y="3968496"/>
            <a:ext cx="2057400" cy="384048"/>
          </a:xfrm>
          <a:prstGeom prst="rect">
            <a:avLst/>
          </a:prstGeom>
          <a:solidFill>
            <a:srgbClr val="1D4ED8"/>
          </a:solidFill>
          <a:ln w="12700">
            <a:solidFill>
              <a:srgbClr val="1D4ED8"/>
            </a:solidFill>
            <a:prstDash val="solid"/>
          </a:ln>
        </p:spPr>
      </p:sp>
      <p:sp>
        <p:nvSpPr>
          <p:cNvPr id="54" name="Text 52"/>
          <p:cNvSpPr/>
          <p:nvPr/>
        </p:nvSpPr>
        <p:spPr>
          <a:xfrm>
            <a:off x="274320" y="3968496"/>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মেরুরজ্জু</a:t>
            </a:r>
            <a:endParaRPr lang="en-US" sz="1300" dirty="0"/>
          </a:p>
        </p:txBody>
      </p:sp>
      <p:sp>
        <p:nvSpPr>
          <p:cNvPr id="55" name="Text 53"/>
          <p:cNvSpPr/>
          <p:nvPr/>
        </p:nvSpPr>
        <p:spPr>
          <a:xfrm>
            <a:off x="274320" y="4389120"/>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Spinal Cord</a:t>
            </a:r>
            <a:endParaRPr lang="en-US" sz="1500" dirty="0"/>
          </a:p>
        </p:txBody>
      </p:sp>
      <p:sp>
        <p:nvSpPr>
          <p:cNvPr id="56" name="Shape 54"/>
          <p:cNvSpPr/>
          <p:nvPr/>
        </p:nvSpPr>
        <p:spPr>
          <a:xfrm>
            <a:off x="2450592" y="3968496"/>
            <a:ext cx="2057400" cy="914400"/>
          </a:xfrm>
          <a:prstGeom prst="rect">
            <a:avLst/>
          </a:prstGeom>
          <a:solidFill>
            <a:srgbClr val="0C1A35"/>
          </a:solidFill>
          <a:ln w="25400">
            <a:solidFill>
              <a:srgbClr val="CBD5E1"/>
            </a:solidFill>
            <a:prstDash val="solid"/>
          </a:ln>
        </p:spPr>
      </p:sp>
      <p:sp>
        <p:nvSpPr>
          <p:cNvPr id="57" name="Shape 55"/>
          <p:cNvSpPr/>
          <p:nvPr/>
        </p:nvSpPr>
        <p:spPr>
          <a:xfrm>
            <a:off x="2450592" y="3968496"/>
            <a:ext cx="2057400" cy="384048"/>
          </a:xfrm>
          <a:prstGeom prst="rect">
            <a:avLst/>
          </a:prstGeom>
          <a:solidFill>
            <a:srgbClr val="CBD5E1"/>
          </a:solidFill>
          <a:ln w="12700">
            <a:solidFill>
              <a:srgbClr val="CBD5E1"/>
            </a:solidFill>
            <a:prstDash val="solid"/>
          </a:ln>
        </p:spPr>
      </p:sp>
      <p:sp>
        <p:nvSpPr>
          <p:cNvPr id="58" name="Text 56"/>
          <p:cNvSpPr/>
          <p:nvPr/>
        </p:nvSpPr>
        <p:spPr>
          <a:xfrm>
            <a:off x="2450592" y="3968496"/>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শ্বেত পদার্থ</a:t>
            </a:r>
            <a:endParaRPr lang="en-US" sz="1300" dirty="0"/>
          </a:p>
        </p:txBody>
      </p:sp>
      <p:sp>
        <p:nvSpPr>
          <p:cNvPr id="59" name="Text 57"/>
          <p:cNvSpPr/>
          <p:nvPr/>
        </p:nvSpPr>
        <p:spPr>
          <a:xfrm>
            <a:off x="2450592" y="4389120"/>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White Matter</a:t>
            </a:r>
            <a:endParaRPr lang="en-US" sz="1500" dirty="0"/>
          </a:p>
        </p:txBody>
      </p:sp>
      <p:sp>
        <p:nvSpPr>
          <p:cNvPr id="60" name="Shape 58"/>
          <p:cNvSpPr/>
          <p:nvPr/>
        </p:nvSpPr>
        <p:spPr>
          <a:xfrm>
            <a:off x="4626864" y="3968496"/>
            <a:ext cx="2057400" cy="914400"/>
          </a:xfrm>
          <a:prstGeom prst="rect">
            <a:avLst/>
          </a:prstGeom>
          <a:solidFill>
            <a:srgbClr val="0C1A35"/>
          </a:solidFill>
          <a:ln w="25400">
            <a:solidFill>
              <a:srgbClr val="94A3B8"/>
            </a:solidFill>
            <a:prstDash val="solid"/>
          </a:ln>
        </p:spPr>
      </p:sp>
      <p:sp>
        <p:nvSpPr>
          <p:cNvPr id="61" name="Shape 59"/>
          <p:cNvSpPr/>
          <p:nvPr/>
        </p:nvSpPr>
        <p:spPr>
          <a:xfrm>
            <a:off x="4626864" y="3968496"/>
            <a:ext cx="2057400" cy="384048"/>
          </a:xfrm>
          <a:prstGeom prst="rect">
            <a:avLst/>
          </a:prstGeom>
          <a:solidFill>
            <a:srgbClr val="94A3B8"/>
          </a:solidFill>
          <a:ln w="12700">
            <a:solidFill>
              <a:srgbClr val="94A3B8"/>
            </a:solidFill>
            <a:prstDash val="solid"/>
          </a:ln>
        </p:spPr>
      </p:sp>
      <p:sp>
        <p:nvSpPr>
          <p:cNvPr id="62" name="Text 60"/>
          <p:cNvSpPr/>
          <p:nvPr/>
        </p:nvSpPr>
        <p:spPr>
          <a:xfrm>
            <a:off x="4626864" y="3968496"/>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ধূসর পদার্থ</a:t>
            </a:r>
            <a:endParaRPr lang="en-US" sz="1300" dirty="0"/>
          </a:p>
        </p:txBody>
      </p:sp>
      <p:sp>
        <p:nvSpPr>
          <p:cNvPr id="63" name="Text 61"/>
          <p:cNvSpPr/>
          <p:nvPr/>
        </p:nvSpPr>
        <p:spPr>
          <a:xfrm>
            <a:off x="4626864" y="4389120"/>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Grey Matter</a:t>
            </a:r>
            <a:endParaRPr lang="en-US" sz="1500" dirty="0"/>
          </a:p>
        </p:txBody>
      </p:sp>
      <p:sp>
        <p:nvSpPr>
          <p:cNvPr id="64" name="Shape 62"/>
          <p:cNvSpPr/>
          <p:nvPr/>
        </p:nvSpPr>
        <p:spPr>
          <a:xfrm>
            <a:off x="6803136" y="3968496"/>
            <a:ext cx="2057400" cy="914400"/>
          </a:xfrm>
          <a:prstGeom prst="rect">
            <a:avLst/>
          </a:prstGeom>
          <a:solidFill>
            <a:srgbClr val="0C1A35"/>
          </a:solidFill>
          <a:ln w="25400">
            <a:solidFill>
              <a:srgbClr val="DC2626"/>
            </a:solidFill>
            <a:prstDash val="solid"/>
          </a:ln>
        </p:spPr>
      </p:sp>
      <p:sp>
        <p:nvSpPr>
          <p:cNvPr id="65" name="Shape 63"/>
          <p:cNvSpPr/>
          <p:nvPr/>
        </p:nvSpPr>
        <p:spPr>
          <a:xfrm>
            <a:off x="6803136" y="3968496"/>
            <a:ext cx="2057400" cy="384048"/>
          </a:xfrm>
          <a:prstGeom prst="rect">
            <a:avLst/>
          </a:prstGeom>
          <a:solidFill>
            <a:srgbClr val="DC2626"/>
          </a:solidFill>
          <a:ln w="12700">
            <a:solidFill>
              <a:srgbClr val="DC2626"/>
            </a:solidFill>
            <a:prstDash val="solid"/>
          </a:ln>
        </p:spPr>
      </p:sp>
      <p:sp>
        <p:nvSpPr>
          <p:cNvPr id="66" name="Text 64"/>
          <p:cNvSpPr/>
          <p:nvPr/>
        </p:nvSpPr>
        <p:spPr>
          <a:xfrm>
            <a:off x="6803136" y="3968496"/>
            <a:ext cx="205740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রেচনতন্ত্র</a:t>
            </a:r>
            <a:endParaRPr lang="en-US" sz="1300" dirty="0"/>
          </a:p>
        </p:txBody>
      </p:sp>
      <p:sp>
        <p:nvSpPr>
          <p:cNvPr id="67" name="Text 65"/>
          <p:cNvSpPr/>
          <p:nvPr/>
        </p:nvSpPr>
        <p:spPr>
          <a:xfrm>
            <a:off x="6803136" y="4389120"/>
            <a:ext cx="2057400" cy="420624"/>
          </a:xfrm>
          <a:prstGeom prst="rect">
            <a:avLst/>
          </a:prstGeom>
          <a:noFill/>
          <a:ln/>
        </p:spPr>
        <p:txBody>
          <a:bodyPr wrap="square" rtlCol="0" anchor="ctr"/>
          <a:lstStyle/>
          <a:p>
            <a:pPr marL="0" indent="0" algn="ctr">
              <a:buNone/>
            </a:pPr>
            <a:r>
              <a:rPr lang="en-US" sz="1500" dirty="0">
                <a:solidFill>
                  <a:srgbClr val="FFFFFF"/>
                </a:solidFill>
                <a:latin typeface="Calibri" pitchFamily="34" charset="0"/>
                <a:ea typeface="Calibri" pitchFamily="34" charset="-122"/>
                <a:cs typeface="Calibri" pitchFamily="34" charset="-120"/>
              </a:rPr>
              <a:t>Excretory System</a:t>
            </a:r>
            <a:endParaRPr lang="en-US" sz="1500" dirty="0"/>
          </a:p>
        </p:txBody>
      </p:sp>
      <p:sp>
        <p:nvSpPr>
          <p:cNvPr id="68" name="Shape 66"/>
          <p:cNvSpPr/>
          <p:nvPr/>
        </p:nvSpPr>
        <p:spPr>
          <a:xfrm>
            <a:off x="0" y="4983480"/>
            <a:ext cx="9144000" cy="164592"/>
          </a:xfrm>
          <a:prstGeom prst="rect">
            <a:avLst/>
          </a:prstGeom>
          <a:solidFill>
            <a:srgbClr val="0C1A35"/>
          </a:solidFill>
          <a:ln w="12700">
            <a:solidFill>
              <a:srgbClr val="0C1A35"/>
            </a:solidFill>
            <a:prstDash val="solid"/>
          </a:ln>
        </p:spPr>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9488"/>
          </a:solidFill>
          <a:ln w="12700">
            <a:solidFill>
              <a:srgbClr val="0D9488"/>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এই অধ্যায়ে যা শিখলাম</a:t>
            </a:r>
            <a:endParaRPr lang="en-US" sz="2800" dirty="0"/>
          </a:p>
        </p:txBody>
      </p:sp>
      <p:sp>
        <p:nvSpPr>
          <p:cNvPr id="4" name="Shape 2"/>
          <p:cNvSpPr/>
          <p:nvPr/>
        </p:nvSpPr>
        <p:spPr>
          <a:xfrm>
            <a:off x="274320" y="931363"/>
            <a:ext cx="8595360" cy="493776"/>
          </a:xfrm>
          <a:prstGeom prst="rect">
            <a:avLst/>
          </a:prstGeom>
          <a:solidFill>
            <a:srgbClr val="FFFFFF"/>
          </a:solidFill>
          <a:ln w="12700">
            <a:solidFill>
              <a:srgbClr val="06B6D4"/>
            </a:solidFill>
            <a:prstDash val="solid"/>
          </a:ln>
          <a:effectLst>
            <a:outerShdw blurRad="50800" dist="25400" dir="8100000" algn="bl" rotWithShape="0">
              <a:srgbClr val="000000">
                <a:alpha val="6000"/>
              </a:srgbClr>
            </a:outerShdw>
          </a:effectLst>
        </p:spPr>
      </p:sp>
      <p:sp>
        <p:nvSpPr>
          <p:cNvPr id="5" name="Shape 3"/>
          <p:cNvSpPr/>
          <p:nvPr/>
        </p:nvSpPr>
        <p:spPr>
          <a:xfrm>
            <a:off x="347472" y="1115568"/>
            <a:ext cx="310896" cy="310896"/>
          </a:xfrm>
          <a:prstGeom prst="ellipse">
            <a:avLst/>
          </a:prstGeom>
          <a:solidFill>
            <a:srgbClr val="06B6D4"/>
          </a:solidFill>
          <a:ln w="12700">
            <a:solidFill>
              <a:srgbClr val="06B6D4"/>
            </a:solidFill>
            <a:prstDash val="solid"/>
          </a:ln>
        </p:spPr>
      </p:sp>
      <p:sp>
        <p:nvSpPr>
          <p:cNvPr id="6" name="Text 4"/>
          <p:cNvSpPr/>
          <p:nvPr/>
        </p:nvSpPr>
        <p:spPr>
          <a:xfrm>
            <a:off x="347472" y="1115568"/>
            <a:ext cx="310896" cy="310896"/>
          </a:xfrm>
          <a:prstGeom prst="rect">
            <a:avLst/>
          </a:prstGeom>
          <a:noFill/>
          <a:ln/>
        </p:spPr>
        <p:txBody>
          <a:bodyPr wrap="square" rtlCol="0" anchor="ctr"/>
          <a:lstStyle/>
          <a:p>
            <a:pPr marL="0" indent="0" algn="ctr">
              <a:buNone/>
            </a:pPr>
            <a:r>
              <a:rPr lang="en-US" sz="1100" b="1" dirty="0">
                <a:solidFill>
                  <a:srgbClr val="071020"/>
                </a:solidFill>
              </a:rPr>
              <a:t>1</a:t>
            </a:r>
            <a:endParaRPr lang="en-US" sz="1100" dirty="0"/>
          </a:p>
        </p:txBody>
      </p:sp>
      <p:sp>
        <p:nvSpPr>
          <p:cNvPr id="7" name="Text 5"/>
          <p:cNvSpPr/>
          <p:nvPr/>
        </p:nvSpPr>
        <p:spPr>
          <a:xfrm>
            <a:off x="786384" y="108813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নিউরনে সেন্ট্রিওল থাকে না। নিউরনের গঠন দেহকোষের চেয়ে ভিন্ন।</a:t>
            </a:r>
            <a:endParaRPr lang="en-US" sz="2000" dirty="0"/>
          </a:p>
        </p:txBody>
      </p:sp>
      <p:sp>
        <p:nvSpPr>
          <p:cNvPr id="8" name="Shape 6"/>
          <p:cNvSpPr/>
          <p:nvPr/>
        </p:nvSpPr>
        <p:spPr>
          <a:xfrm>
            <a:off x="228998" y="1546795"/>
            <a:ext cx="8595360" cy="493776"/>
          </a:xfrm>
          <a:prstGeom prst="rect">
            <a:avLst/>
          </a:prstGeom>
          <a:solidFill>
            <a:srgbClr val="FFFFFF"/>
          </a:solidFill>
          <a:ln w="12700">
            <a:solidFill>
              <a:srgbClr val="1D4ED8"/>
            </a:solidFill>
            <a:prstDash val="solid"/>
          </a:ln>
          <a:effectLst>
            <a:outerShdw blurRad="50800" dist="25400" dir="8100000" algn="bl" rotWithShape="0">
              <a:srgbClr val="000000">
                <a:alpha val="6000"/>
              </a:srgbClr>
            </a:outerShdw>
          </a:effectLst>
        </p:spPr>
      </p:sp>
      <p:sp>
        <p:nvSpPr>
          <p:cNvPr id="9" name="Shape 7"/>
          <p:cNvSpPr/>
          <p:nvPr/>
        </p:nvSpPr>
        <p:spPr>
          <a:xfrm>
            <a:off x="347472" y="1664208"/>
            <a:ext cx="310896" cy="310896"/>
          </a:xfrm>
          <a:prstGeom prst="ellipse">
            <a:avLst/>
          </a:prstGeom>
          <a:solidFill>
            <a:srgbClr val="1D4ED8"/>
          </a:solidFill>
          <a:ln w="12700">
            <a:solidFill>
              <a:srgbClr val="1D4ED8"/>
            </a:solidFill>
            <a:prstDash val="solid"/>
          </a:ln>
        </p:spPr>
      </p:sp>
      <p:sp>
        <p:nvSpPr>
          <p:cNvPr id="10" name="Text 8"/>
          <p:cNvSpPr/>
          <p:nvPr/>
        </p:nvSpPr>
        <p:spPr>
          <a:xfrm>
            <a:off x="347472" y="1664208"/>
            <a:ext cx="310896" cy="310896"/>
          </a:xfrm>
          <a:prstGeom prst="rect">
            <a:avLst/>
          </a:prstGeom>
          <a:noFill/>
          <a:ln/>
        </p:spPr>
        <p:txBody>
          <a:bodyPr wrap="square" rtlCol="0" anchor="ctr"/>
          <a:lstStyle/>
          <a:p>
            <a:pPr marL="0" indent="0" algn="ctr">
              <a:buNone/>
            </a:pPr>
            <a:r>
              <a:rPr lang="en-US" sz="1100" b="1" dirty="0">
                <a:solidFill>
                  <a:srgbClr val="071020"/>
                </a:solidFill>
              </a:rPr>
              <a:t>2</a:t>
            </a:r>
            <a:endParaRPr lang="en-US" sz="1100" dirty="0"/>
          </a:p>
        </p:txBody>
      </p:sp>
      <p:sp>
        <p:nvSpPr>
          <p:cNvPr id="11" name="Text 9"/>
          <p:cNvSpPr/>
          <p:nvPr/>
        </p:nvSpPr>
        <p:spPr>
          <a:xfrm>
            <a:off x="786384" y="163677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পরপর দুইটি নিউরনের প্রথমটার অ্যাক্সন ও পরেরটার ডেনড্রাইটের মধ্যে একটি স্নায়ুসন্ধি থাকে, একে সিন্যাপস বলে।</a:t>
            </a:r>
            <a:endParaRPr lang="en-US" sz="2000" dirty="0"/>
          </a:p>
        </p:txBody>
      </p:sp>
      <p:sp>
        <p:nvSpPr>
          <p:cNvPr id="12" name="Shape 10"/>
          <p:cNvSpPr/>
          <p:nvPr/>
        </p:nvSpPr>
        <p:spPr>
          <a:xfrm>
            <a:off x="228998" y="2101994"/>
            <a:ext cx="8595360" cy="493776"/>
          </a:xfrm>
          <a:prstGeom prst="rect">
            <a:avLst/>
          </a:prstGeom>
          <a:solidFill>
            <a:srgbClr val="FFFFFF"/>
          </a:solidFill>
          <a:ln w="12700">
            <a:solidFill>
              <a:srgbClr val="6D28D9"/>
            </a:solidFill>
            <a:prstDash val="solid"/>
          </a:ln>
          <a:effectLst>
            <a:outerShdw blurRad="50800" dist="25400" dir="8100000" algn="bl" rotWithShape="0">
              <a:srgbClr val="000000">
                <a:alpha val="6000"/>
              </a:srgbClr>
            </a:outerShdw>
          </a:effectLst>
        </p:spPr>
      </p:sp>
      <p:sp>
        <p:nvSpPr>
          <p:cNvPr id="13" name="Shape 11"/>
          <p:cNvSpPr/>
          <p:nvPr/>
        </p:nvSpPr>
        <p:spPr>
          <a:xfrm>
            <a:off x="347472" y="2212848"/>
            <a:ext cx="310896" cy="310896"/>
          </a:xfrm>
          <a:prstGeom prst="ellipse">
            <a:avLst/>
          </a:prstGeom>
          <a:solidFill>
            <a:srgbClr val="6D28D9"/>
          </a:solidFill>
          <a:ln w="12700">
            <a:solidFill>
              <a:srgbClr val="6D28D9"/>
            </a:solidFill>
            <a:prstDash val="solid"/>
          </a:ln>
        </p:spPr>
      </p:sp>
      <p:sp>
        <p:nvSpPr>
          <p:cNvPr id="14" name="Text 12"/>
          <p:cNvSpPr/>
          <p:nvPr/>
        </p:nvSpPr>
        <p:spPr>
          <a:xfrm>
            <a:off x="347472" y="2212848"/>
            <a:ext cx="310896" cy="310896"/>
          </a:xfrm>
          <a:prstGeom prst="rect">
            <a:avLst/>
          </a:prstGeom>
          <a:noFill/>
          <a:ln/>
        </p:spPr>
        <p:txBody>
          <a:bodyPr wrap="square" rtlCol="0" anchor="ctr"/>
          <a:lstStyle/>
          <a:p>
            <a:pPr marL="0" indent="0" algn="ctr">
              <a:buNone/>
            </a:pPr>
            <a:r>
              <a:rPr lang="en-US" sz="1100" b="1" dirty="0">
                <a:solidFill>
                  <a:srgbClr val="071020"/>
                </a:solidFill>
              </a:rPr>
              <a:t>3</a:t>
            </a:r>
            <a:endParaRPr lang="en-US" sz="1100" dirty="0"/>
          </a:p>
        </p:txBody>
      </p:sp>
      <p:sp>
        <p:nvSpPr>
          <p:cNvPr id="15" name="Text 13"/>
          <p:cNvSpPr/>
          <p:nvPr/>
        </p:nvSpPr>
        <p:spPr>
          <a:xfrm>
            <a:off x="786384" y="218541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গুরু মস্তিষ্কের ধূসর পদার্থের মধ্যে কয়েকটি স্তরে সাজানো বিশেষ স্নায়ুকোষ দেখা যায়। এই কোষগুলো গুরু মস্তিষ্কের বিভিন্ন অংশে স্থানে স্থানে গুচ্ছ বেঁধে স্নায়ুকেন্দ্র সৃষ্টি করে।</a:t>
            </a:r>
            <a:endParaRPr lang="en-US" sz="2000" dirty="0"/>
          </a:p>
        </p:txBody>
      </p:sp>
      <p:sp>
        <p:nvSpPr>
          <p:cNvPr id="16" name="Shape 14"/>
          <p:cNvSpPr/>
          <p:nvPr/>
        </p:nvSpPr>
        <p:spPr>
          <a:xfrm>
            <a:off x="228600" y="2649705"/>
            <a:ext cx="8595360" cy="493776"/>
          </a:xfrm>
          <a:prstGeom prst="rect">
            <a:avLst/>
          </a:prstGeom>
          <a:solidFill>
            <a:srgbClr val="FFFFFF"/>
          </a:solidFill>
          <a:ln w="12700">
            <a:solidFill>
              <a:srgbClr val="0D9488"/>
            </a:solidFill>
            <a:prstDash val="solid"/>
          </a:ln>
          <a:effectLst>
            <a:outerShdw blurRad="50800" dist="25400" dir="8100000" algn="bl" rotWithShape="0">
              <a:srgbClr val="000000">
                <a:alpha val="6000"/>
              </a:srgbClr>
            </a:outerShdw>
          </a:effectLst>
        </p:spPr>
      </p:sp>
      <p:sp>
        <p:nvSpPr>
          <p:cNvPr id="17" name="Shape 15"/>
          <p:cNvSpPr/>
          <p:nvPr/>
        </p:nvSpPr>
        <p:spPr>
          <a:xfrm>
            <a:off x="347472" y="2761488"/>
            <a:ext cx="310896" cy="310896"/>
          </a:xfrm>
          <a:prstGeom prst="ellipse">
            <a:avLst/>
          </a:prstGeom>
          <a:solidFill>
            <a:srgbClr val="0D9488"/>
          </a:solidFill>
          <a:ln w="12700">
            <a:solidFill>
              <a:srgbClr val="0D9488"/>
            </a:solidFill>
            <a:prstDash val="solid"/>
          </a:ln>
        </p:spPr>
      </p:sp>
      <p:sp>
        <p:nvSpPr>
          <p:cNvPr id="18" name="Text 16"/>
          <p:cNvSpPr/>
          <p:nvPr/>
        </p:nvSpPr>
        <p:spPr>
          <a:xfrm>
            <a:off x="347472" y="2761488"/>
            <a:ext cx="310896" cy="310896"/>
          </a:xfrm>
          <a:prstGeom prst="rect">
            <a:avLst/>
          </a:prstGeom>
          <a:noFill/>
          <a:ln/>
        </p:spPr>
        <p:txBody>
          <a:bodyPr wrap="square" rtlCol="0" anchor="ctr"/>
          <a:lstStyle/>
          <a:p>
            <a:pPr marL="0" indent="0" algn="ctr">
              <a:buNone/>
            </a:pPr>
            <a:r>
              <a:rPr lang="en-US" sz="1100" b="1" dirty="0">
                <a:solidFill>
                  <a:srgbClr val="071020"/>
                </a:solidFill>
              </a:rPr>
              <a:t>4</a:t>
            </a:r>
            <a:endParaRPr lang="en-US" sz="1100" dirty="0"/>
          </a:p>
        </p:txBody>
      </p:sp>
      <p:sp>
        <p:nvSpPr>
          <p:cNvPr id="19" name="Text 17"/>
          <p:cNvSpPr/>
          <p:nvPr/>
        </p:nvSpPr>
        <p:spPr>
          <a:xfrm>
            <a:off x="786384" y="273405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মেরুরজ্জুর ভিতরে থাকে ধূসর পদার্থ আর বাইরে থাকে শ্বেত পদার্থ।</a:t>
            </a:r>
            <a:endParaRPr lang="en-US" sz="2000" dirty="0"/>
          </a:p>
        </p:txBody>
      </p:sp>
      <p:sp>
        <p:nvSpPr>
          <p:cNvPr id="20" name="Shape 18"/>
          <p:cNvSpPr/>
          <p:nvPr/>
        </p:nvSpPr>
        <p:spPr>
          <a:xfrm>
            <a:off x="274320" y="3160643"/>
            <a:ext cx="8549640" cy="551821"/>
          </a:xfrm>
          <a:prstGeom prst="rect">
            <a:avLst/>
          </a:prstGeom>
          <a:solidFill>
            <a:srgbClr val="FFFFFF"/>
          </a:solidFill>
          <a:ln w="12700">
            <a:solidFill>
              <a:srgbClr val="D97706"/>
            </a:solidFill>
            <a:prstDash val="solid"/>
          </a:ln>
          <a:effectLst>
            <a:outerShdw blurRad="50800" dist="25400" dir="8100000" algn="bl" rotWithShape="0">
              <a:srgbClr val="000000">
                <a:alpha val="6000"/>
              </a:srgbClr>
            </a:outerShdw>
          </a:effectLst>
        </p:spPr>
      </p:sp>
      <p:sp>
        <p:nvSpPr>
          <p:cNvPr id="21" name="Shape 19"/>
          <p:cNvSpPr/>
          <p:nvPr/>
        </p:nvSpPr>
        <p:spPr>
          <a:xfrm>
            <a:off x="347472" y="3310128"/>
            <a:ext cx="310896" cy="310896"/>
          </a:xfrm>
          <a:prstGeom prst="ellipse">
            <a:avLst/>
          </a:prstGeom>
          <a:solidFill>
            <a:srgbClr val="D97706"/>
          </a:solidFill>
          <a:ln w="12700">
            <a:solidFill>
              <a:srgbClr val="D97706"/>
            </a:solidFill>
            <a:prstDash val="solid"/>
          </a:ln>
        </p:spPr>
      </p:sp>
      <p:sp>
        <p:nvSpPr>
          <p:cNvPr id="22" name="Text 20"/>
          <p:cNvSpPr/>
          <p:nvPr/>
        </p:nvSpPr>
        <p:spPr>
          <a:xfrm>
            <a:off x="347472" y="3310128"/>
            <a:ext cx="310896" cy="310896"/>
          </a:xfrm>
          <a:prstGeom prst="rect">
            <a:avLst/>
          </a:prstGeom>
          <a:noFill/>
          <a:ln/>
        </p:spPr>
        <p:txBody>
          <a:bodyPr wrap="square" rtlCol="0" anchor="ctr"/>
          <a:lstStyle/>
          <a:p>
            <a:pPr marL="0" indent="0" algn="ctr">
              <a:buNone/>
            </a:pPr>
            <a:r>
              <a:rPr lang="en-US" sz="1100" b="1" dirty="0">
                <a:solidFill>
                  <a:srgbClr val="071020"/>
                </a:solidFill>
              </a:rPr>
              <a:t>5</a:t>
            </a:r>
            <a:endParaRPr lang="en-US" sz="1100" dirty="0"/>
          </a:p>
        </p:txBody>
      </p:sp>
      <p:sp>
        <p:nvSpPr>
          <p:cNvPr id="23" name="Text 21"/>
          <p:cNvSpPr/>
          <p:nvPr/>
        </p:nvSpPr>
        <p:spPr>
          <a:xfrm>
            <a:off x="786384" y="328269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হৃৎপিণ্ড, ফুসফুস, ক্ষরণকারী গ্রন্থি ইত্যাদি স্বয়ংক্রিয় স্নায়ুতন্ত্র দ্বারা পরিচালিত ও নিয়ন্ত্রিত হয়।</a:t>
            </a:r>
            <a:endParaRPr lang="en-US" sz="2000" dirty="0"/>
          </a:p>
        </p:txBody>
      </p:sp>
      <p:sp>
        <p:nvSpPr>
          <p:cNvPr id="24" name="Shape 22"/>
          <p:cNvSpPr/>
          <p:nvPr/>
        </p:nvSpPr>
        <p:spPr>
          <a:xfrm>
            <a:off x="274320" y="3736715"/>
            <a:ext cx="8595360" cy="560832"/>
          </a:xfrm>
          <a:prstGeom prst="rect">
            <a:avLst/>
          </a:prstGeom>
          <a:solidFill>
            <a:srgbClr val="FFFFFF"/>
          </a:solidFill>
          <a:ln w="12700">
            <a:solidFill>
              <a:srgbClr val="16A34A"/>
            </a:solidFill>
            <a:prstDash val="solid"/>
          </a:ln>
          <a:effectLst>
            <a:outerShdw blurRad="50800" dist="25400" dir="8100000" algn="bl" rotWithShape="0">
              <a:srgbClr val="000000">
                <a:alpha val="6000"/>
              </a:srgbClr>
            </a:outerShdw>
          </a:effectLst>
        </p:spPr>
      </p:sp>
      <p:sp>
        <p:nvSpPr>
          <p:cNvPr id="25" name="Shape 23"/>
          <p:cNvSpPr/>
          <p:nvPr/>
        </p:nvSpPr>
        <p:spPr>
          <a:xfrm>
            <a:off x="347472" y="3858768"/>
            <a:ext cx="310896" cy="310896"/>
          </a:xfrm>
          <a:prstGeom prst="ellipse">
            <a:avLst/>
          </a:prstGeom>
          <a:solidFill>
            <a:srgbClr val="16A34A"/>
          </a:solidFill>
          <a:ln w="12700">
            <a:solidFill>
              <a:srgbClr val="16A34A"/>
            </a:solidFill>
            <a:prstDash val="solid"/>
          </a:ln>
        </p:spPr>
      </p:sp>
      <p:sp>
        <p:nvSpPr>
          <p:cNvPr id="26" name="Text 24"/>
          <p:cNvSpPr/>
          <p:nvPr/>
        </p:nvSpPr>
        <p:spPr>
          <a:xfrm>
            <a:off x="347472" y="3858768"/>
            <a:ext cx="310896" cy="310896"/>
          </a:xfrm>
          <a:prstGeom prst="rect">
            <a:avLst/>
          </a:prstGeom>
          <a:noFill/>
          <a:ln/>
        </p:spPr>
        <p:txBody>
          <a:bodyPr wrap="square" rtlCol="0" anchor="ctr"/>
          <a:lstStyle/>
          <a:p>
            <a:pPr marL="0" indent="0" algn="ctr">
              <a:buNone/>
            </a:pPr>
            <a:r>
              <a:rPr lang="en-US" sz="1100" b="1" dirty="0">
                <a:solidFill>
                  <a:srgbClr val="071020"/>
                </a:solidFill>
              </a:rPr>
              <a:t>6</a:t>
            </a:r>
            <a:endParaRPr lang="en-US" sz="1100" dirty="0"/>
          </a:p>
        </p:txBody>
      </p:sp>
      <p:sp>
        <p:nvSpPr>
          <p:cNvPr id="27" name="Text 25"/>
          <p:cNvSpPr/>
          <p:nvPr/>
        </p:nvSpPr>
        <p:spPr>
          <a:xfrm>
            <a:off x="786384" y="383133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উদ্ভিদে অক্সিন, জিবেরেলিন, ইথিলিন, সাইটোকাইনিন হরমোন বিভিন্নভাবে বৃদ্ধি ও চলন নিয়ন্ত্রণ করে।</a:t>
            </a:r>
            <a:endParaRPr lang="en-US" sz="2000" dirty="0"/>
          </a:p>
        </p:txBody>
      </p:sp>
      <p:sp>
        <p:nvSpPr>
          <p:cNvPr id="28" name="Shape 26"/>
          <p:cNvSpPr/>
          <p:nvPr/>
        </p:nvSpPr>
        <p:spPr>
          <a:xfrm>
            <a:off x="274320" y="4361555"/>
            <a:ext cx="8595360" cy="493776"/>
          </a:xfrm>
          <a:prstGeom prst="rect">
            <a:avLst/>
          </a:prstGeom>
          <a:solidFill>
            <a:srgbClr val="FFFFFF"/>
          </a:solidFill>
          <a:ln w="12700">
            <a:solidFill>
              <a:srgbClr val="DC2626"/>
            </a:solidFill>
            <a:prstDash val="solid"/>
          </a:ln>
          <a:effectLst>
            <a:outerShdw blurRad="50800" dist="25400" dir="8100000" algn="bl" rotWithShape="0">
              <a:srgbClr val="000000">
                <a:alpha val="6000"/>
              </a:srgbClr>
            </a:outerShdw>
          </a:effectLst>
        </p:spPr>
      </p:sp>
      <p:sp>
        <p:nvSpPr>
          <p:cNvPr id="29" name="Shape 27"/>
          <p:cNvSpPr/>
          <p:nvPr/>
        </p:nvSpPr>
        <p:spPr>
          <a:xfrm>
            <a:off x="347472" y="4407408"/>
            <a:ext cx="310896" cy="310896"/>
          </a:xfrm>
          <a:prstGeom prst="ellipse">
            <a:avLst/>
          </a:prstGeom>
          <a:solidFill>
            <a:srgbClr val="DC2626"/>
          </a:solidFill>
          <a:ln w="12700">
            <a:solidFill>
              <a:srgbClr val="DC2626"/>
            </a:solidFill>
            <a:prstDash val="solid"/>
          </a:ln>
        </p:spPr>
      </p:sp>
      <p:sp>
        <p:nvSpPr>
          <p:cNvPr id="30" name="Text 28"/>
          <p:cNvSpPr/>
          <p:nvPr/>
        </p:nvSpPr>
        <p:spPr>
          <a:xfrm>
            <a:off x="347472" y="4407408"/>
            <a:ext cx="310896" cy="310896"/>
          </a:xfrm>
          <a:prstGeom prst="rect">
            <a:avLst/>
          </a:prstGeom>
          <a:noFill/>
          <a:ln/>
        </p:spPr>
        <p:txBody>
          <a:bodyPr wrap="square" rtlCol="0" anchor="ctr"/>
          <a:lstStyle/>
          <a:p>
            <a:pPr marL="0" indent="0" algn="ctr">
              <a:buNone/>
            </a:pPr>
            <a:r>
              <a:rPr lang="en-US" sz="1100" b="1" dirty="0">
                <a:solidFill>
                  <a:srgbClr val="071020"/>
                </a:solidFill>
              </a:rPr>
              <a:t>7</a:t>
            </a:r>
            <a:endParaRPr lang="en-US" sz="1100" dirty="0"/>
          </a:p>
        </p:txBody>
      </p:sp>
      <p:sp>
        <p:nvSpPr>
          <p:cNvPr id="31" name="Text 29"/>
          <p:cNvSpPr/>
          <p:nvPr/>
        </p:nvSpPr>
        <p:spPr>
          <a:xfrm>
            <a:off x="786384" y="4379976"/>
            <a:ext cx="7955280" cy="365760"/>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বৃক্কই প্রধান রেচন অঙ্গ। ফুসফুস, ঘর্মগ্রন্থি ও চর্ম গৌণ রেচন অঙ্গ হিসেবে কাজ করে।</a:t>
            </a:r>
            <a:endParaRPr lang="en-US" sz="2000" dirty="0"/>
          </a:p>
        </p:txBody>
      </p:sp>
      <p:sp>
        <p:nvSpPr>
          <p:cNvPr id="32" name="Shape 30"/>
          <p:cNvSpPr/>
          <p:nvPr/>
        </p:nvSpPr>
        <p:spPr>
          <a:xfrm>
            <a:off x="0" y="4983480"/>
            <a:ext cx="9144000" cy="164592"/>
          </a:xfrm>
          <a:prstGeom prst="rect">
            <a:avLst/>
          </a:prstGeom>
          <a:solidFill>
            <a:srgbClr val="0D9488"/>
          </a:solidFill>
          <a:ln w="12700">
            <a:solidFill>
              <a:srgbClr val="0D9488"/>
            </a:solidFill>
            <a:prstDash val="solid"/>
          </a:ln>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457200" y="274320"/>
            <a:ext cx="3657600" cy="3200400"/>
          </a:xfrm>
          <a:prstGeom prst="ellipse">
            <a:avLst/>
          </a:prstGeom>
          <a:solidFill>
            <a:srgbClr val="0D9488">
              <a:alpha val="18000"/>
            </a:srgbClr>
          </a:solidFill>
          <a:ln w="12700">
            <a:solidFill>
              <a:srgbClr val="0D9488">
                <a:alpha val="10000"/>
              </a:srgbClr>
            </a:solidFill>
            <a:prstDash val="solid"/>
          </a:ln>
        </p:spPr>
      </p:sp>
      <p:sp>
        <p:nvSpPr>
          <p:cNvPr id="3" name="Shape 1"/>
          <p:cNvSpPr/>
          <p:nvPr/>
        </p:nvSpPr>
        <p:spPr>
          <a:xfrm>
            <a:off x="6400800" y="2286000"/>
            <a:ext cx="3200400" cy="3200400"/>
          </a:xfrm>
          <a:prstGeom prst="ellipse">
            <a:avLst/>
          </a:prstGeom>
          <a:solidFill>
            <a:srgbClr val="1D4ED8">
              <a:alpha val="16000"/>
            </a:srgbClr>
          </a:solidFill>
          <a:ln w="12700">
            <a:solidFill>
              <a:srgbClr val="1D4ED8">
                <a:alpha val="10000"/>
              </a:srgbClr>
            </a:solidFill>
            <a:prstDash val="solid"/>
          </a:ln>
        </p:spPr>
      </p:sp>
      <p:sp>
        <p:nvSpPr>
          <p:cNvPr id="4" name="Shape 2"/>
          <p:cNvSpPr/>
          <p:nvPr/>
        </p:nvSpPr>
        <p:spPr>
          <a:xfrm>
            <a:off x="0" y="0"/>
            <a:ext cx="9144000" cy="64008"/>
          </a:xfrm>
          <a:prstGeom prst="rect">
            <a:avLst/>
          </a:prstGeom>
          <a:solidFill>
            <a:srgbClr val="06B6D4"/>
          </a:solidFill>
          <a:ln w="12700">
            <a:solidFill>
              <a:srgbClr val="06B6D4"/>
            </a:solidFill>
            <a:prstDash val="solid"/>
          </a:ln>
        </p:spPr>
      </p:sp>
      <p:sp>
        <p:nvSpPr>
          <p:cNvPr id="5" name="Text 3"/>
          <p:cNvSpPr/>
          <p:nvPr/>
        </p:nvSpPr>
        <p:spPr>
          <a:xfrm>
            <a:off x="914400" y="411480"/>
            <a:ext cx="7315200" cy="411480"/>
          </a:xfrm>
          <a:prstGeom prst="rect">
            <a:avLst/>
          </a:prstGeom>
          <a:noFill/>
          <a:ln/>
        </p:spPr>
        <p:txBody>
          <a:bodyPr wrap="square" rtlCol="0" anchor="ctr"/>
          <a:lstStyle/>
          <a:p>
            <a:pPr marL="0" indent="0" algn="ctr">
              <a:buNone/>
            </a:pPr>
            <a:r>
              <a:rPr lang="en-US" sz="1800" dirty="0">
                <a:solidFill>
                  <a:srgbClr val="94A3B8"/>
                </a:solidFill>
                <a:latin typeface="Kalpurush" pitchFamily="34" charset="0"/>
                <a:ea typeface="Kalpurush" pitchFamily="34" charset="-122"/>
                <a:cs typeface="Kalpurush" pitchFamily="34" charset="-120"/>
              </a:rPr>
              <a:t>অধ্যায় সমাপ্তি</a:t>
            </a:r>
            <a:endParaRPr lang="en-US" sz="1800" dirty="0"/>
          </a:p>
        </p:txBody>
      </p:sp>
      <p:sp>
        <p:nvSpPr>
          <p:cNvPr id="6" name="Text 4"/>
          <p:cNvSpPr/>
          <p:nvPr/>
        </p:nvSpPr>
        <p:spPr>
          <a:xfrm>
            <a:off x="914400" y="914400"/>
            <a:ext cx="7315200" cy="457200"/>
          </a:xfrm>
          <a:prstGeom prst="rect">
            <a:avLst/>
          </a:prstGeom>
          <a:noFill/>
          <a:ln/>
        </p:spPr>
        <p:txBody>
          <a:bodyPr wrap="square" rtlCol="0" anchor="ctr"/>
          <a:lstStyle/>
          <a:p>
            <a:pPr marL="0" indent="0" algn="ctr">
              <a:buNone/>
            </a:pPr>
            <a:r>
              <a:rPr lang="en-US" sz="2000" dirty="0">
                <a:solidFill>
                  <a:srgbClr val="06B6D4"/>
                </a:solidFill>
                <a:latin typeface="Kalpurush" pitchFamily="34" charset="0"/>
                <a:ea typeface="Kalpurush" pitchFamily="34" charset="-122"/>
                <a:cs typeface="Kalpurush" pitchFamily="34" charset="-120"/>
              </a:rPr>
              <a:t>এই অধ্যায়ে আমরা শিখলাম</a:t>
            </a:r>
            <a:endParaRPr lang="en-US" sz="2000" dirty="0"/>
          </a:p>
        </p:txBody>
      </p:sp>
      <p:sp>
        <p:nvSpPr>
          <p:cNvPr id="7" name="Text 5"/>
          <p:cNvSpPr/>
          <p:nvPr/>
        </p:nvSpPr>
        <p:spPr>
          <a:xfrm>
            <a:off x="274320" y="1389888"/>
            <a:ext cx="8595360" cy="841248"/>
          </a:xfrm>
          <a:prstGeom prst="rect">
            <a:avLst/>
          </a:prstGeom>
          <a:noFill/>
          <a:ln/>
        </p:spPr>
        <p:txBody>
          <a:bodyPr wrap="square" rtlCol="0" anchor="ctr"/>
          <a:lstStyle/>
          <a:p>
            <a:pPr marL="0" indent="0" algn="ctr">
              <a:buNone/>
            </a:pPr>
            <a:r>
              <a:rPr lang="en-US" sz="5600" b="1" dirty="0">
                <a:solidFill>
                  <a:srgbClr val="FFFFFF"/>
                </a:solidFill>
                <a:latin typeface="Kalpurush" pitchFamily="34" charset="0"/>
                <a:ea typeface="Kalpurush" pitchFamily="34" charset="-122"/>
                <a:cs typeface="Kalpurush" pitchFamily="34" charset="-120"/>
              </a:rPr>
              <a:t>সমন্বয় ও নিঃসরণ</a:t>
            </a:r>
            <a:endParaRPr lang="en-US" sz="5600" dirty="0"/>
          </a:p>
        </p:txBody>
      </p:sp>
      <p:sp>
        <p:nvSpPr>
          <p:cNvPr id="8" name="Shape 6"/>
          <p:cNvSpPr/>
          <p:nvPr/>
        </p:nvSpPr>
        <p:spPr>
          <a:xfrm>
            <a:off x="502920" y="2423160"/>
            <a:ext cx="2697480" cy="566928"/>
          </a:xfrm>
          <a:prstGeom prst="rect">
            <a:avLst/>
          </a:prstGeom>
          <a:solidFill>
            <a:srgbClr val="0C1A35"/>
          </a:solidFill>
          <a:ln w="12700">
            <a:solidFill>
              <a:srgbClr val="06B6D4"/>
            </a:solidFill>
            <a:prstDash val="solid"/>
          </a:ln>
        </p:spPr>
      </p:sp>
      <p:sp>
        <p:nvSpPr>
          <p:cNvPr id="9" name="Text 7"/>
          <p:cNvSpPr/>
          <p:nvPr/>
        </p:nvSpPr>
        <p:spPr>
          <a:xfrm>
            <a:off x="594360" y="2423160"/>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উদ্ভিদ হরমোন</a:t>
            </a:r>
            <a:endParaRPr lang="en-US" sz="1700" dirty="0"/>
          </a:p>
        </p:txBody>
      </p:sp>
      <p:sp>
        <p:nvSpPr>
          <p:cNvPr id="10" name="Shape 8"/>
          <p:cNvSpPr/>
          <p:nvPr/>
        </p:nvSpPr>
        <p:spPr>
          <a:xfrm>
            <a:off x="3355848" y="2423160"/>
            <a:ext cx="2697480" cy="566928"/>
          </a:xfrm>
          <a:prstGeom prst="rect">
            <a:avLst/>
          </a:prstGeom>
          <a:solidFill>
            <a:srgbClr val="0C1A35"/>
          </a:solidFill>
          <a:ln w="12700">
            <a:solidFill>
              <a:srgbClr val="06B6D4"/>
            </a:solidFill>
            <a:prstDash val="solid"/>
          </a:ln>
        </p:spPr>
      </p:sp>
      <p:sp>
        <p:nvSpPr>
          <p:cNvPr id="11" name="Text 9"/>
          <p:cNvSpPr/>
          <p:nvPr/>
        </p:nvSpPr>
        <p:spPr>
          <a:xfrm>
            <a:off x="3447288" y="2423160"/>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আলোকমুখিতা</a:t>
            </a:r>
            <a:endParaRPr lang="en-US" sz="1700" dirty="0"/>
          </a:p>
        </p:txBody>
      </p:sp>
      <p:sp>
        <p:nvSpPr>
          <p:cNvPr id="12" name="Shape 10"/>
          <p:cNvSpPr/>
          <p:nvPr/>
        </p:nvSpPr>
        <p:spPr>
          <a:xfrm>
            <a:off x="6208776" y="2423160"/>
            <a:ext cx="2697480" cy="566928"/>
          </a:xfrm>
          <a:prstGeom prst="rect">
            <a:avLst/>
          </a:prstGeom>
          <a:solidFill>
            <a:srgbClr val="0C1A35"/>
          </a:solidFill>
          <a:ln w="12700">
            <a:solidFill>
              <a:srgbClr val="06B6D4"/>
            </a:solidFill>
            <a:prstDash val="solid"/>
          </a:ln>
        </p:spPr>
      </p:sp>
      <p:sp>
        <p:nvSpPr>
          <p:cNvPr id="13" name="Text 11"/>
          <p:cNvSpPr/>
          <p:nvPr/>
        </p:nvSpPr>
        <p:spPr>
          <a:xfrm>
            <a:off x="6300216" y="2423160"/>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স্নায়ুতন্ত্র</a:t>
            </a:r>
            <a:endParaRPr lang="en-US" sz="1700" dirty="0"/>
          </a:p>
        </p:txBody>
      </p:sp>
      <p:sp>
        <p:nvSpPr>
          <p:cNvPr id="14" name="Shape 12"/>
          <p:cNvSpPr/>
          <p:nvPr/>
        </p:nvSpPr>
        <p:spPr>
          <a:xfrm>
            <a:off x="502920" y="3081528"/>
            <a:ext cx="2697480" cy="566928"/>
          </a:xfrm>
          <a:prstGeom prst="rect">
            <a:avLst/>
          </a:prstGeom>
          <a:solidFill>
            <a:srgbClr val="0C1A35"/>
          </a:solidFill>
          <a:ln w="12700">
            <a:solidFill>
              <a:srgbClr val="06B6D4"/>
            </a:solidFill>
            <a:prstDash val="solid"/>
          </a:ln>
        </p:spPr>
      </p:sp>
      <p:sp>
        <p:nvSpPr>
          <p:cNvPr id="15" name="Text 13"/>
          <p:cNvSpPr/>
          <p:nvPr/>
        </p:nvSpPr>
        <p:spPr>
          <a:xfrm>
            <a:off x="594360" y="3081528"/>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প্রতিবর্ত ক্রিয়া</a:t>
            </a:r>
            <a:endParaRPr lang="en-US" sz="1700" dirty="0"/>
          </a:p>
        </p:txBody>
      </p:sp>
      <p:sp>
        <p:nvSpPr>
          <p:cNvPr id="16" name="Shape 14"/>
          <p:cNvSpPr/>
          <p:nvPr/>
        </p:nvSpPr>
        <p:spPr>
          <a:xfrm>
            <a:off x="3355848" y="3081528"/>
            <a:ext cx="2697480" cy="566928"/>
          </a:xfrm>
          <a:prstGeom prst="rect">
            <a:avLst/>
          </a:prstGeom>
          <a:solidFill>
            <a:srgbClr val="0C1A35"/>
          </a:solidFill>
          <a:ln w="12700">
            <a:solidFill>
              <a:srgbClr val="06B6D4"/>
            </a:solidFill>
            <a:prstDash val="solid"/>
          </a:ln>
        </p:spPr>
      </p:sp>
      <p:sp>
        <p:nvSpPr>
          <p:cNvPr id="17" name="Text 15"/>
          <p:cNvSpPr/>
          <p:nvPr/>
        </p:nvSpPr>
        <p:spPr>
          <a:xfrm>
            <a:off x="3447288" y="3081528"/>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মেরুরজ্জু</a:t>
            </a:r>
            <a:endParaRPr lang="en-US" sz="1700" dirty="0"/>
          </a:p>
        </p:txBody>
      </p:sp>
      <p:sp>
        <p:nvSpPr>
          <p:cNvPr id="18" name="Shape 16"/>
          <p:cNvSpPr/>
          <p:nvPr/>
        </p:nvSpPr>
        <p:spPr>
          <a:xfrm>
            <a:off x="6208776" y="3081528"/>
            <a:ext cx="2697480" cy="566928"/>
          </a:xfrm>
          <a:prstGeom prst="rect">
            <a:avLst/>
          </a:prstGeom>
          <a:solidFill>
            <a:srgbClr val="0C1A35"/>
          </a:solidFill>
          <a:ln w="12700">
            <a:solidFill>
              <a:srgbClr val="06B6D4"/>
            </a:solidFill>
            <a:prstDash val="solid"/>
          </a:ln>
        </p:spPr>
      </p:sp>
      <p:sp>
        <p:nvSpPr>
          <p:cNvPr id="19" name="Text 17"/>
          <p:cNvSpPr/>
          <p:nvPr/>
        </p:nvSpPr>
        <p:spPr>
          <a:xfrm>
            <a:off x="6300216" y="3081528"/>
            <a:ext cx="2514600" cy="566928"/>
          </a:xfrm>
          <a:prstGeom prst="rect">
            <a:avLst/>
          </a:prstGeom>
          <a:noFill/>
          <a:ln/>
        </p:spPr>
        <p:txBody>
          <a:bodyPr wrap="square" rtlCol="0" anchor="ctr"/>
          <a:lstStyle/>
          <a:p>
            <a:pPr marL="0" indent="0" algn="ctr">
              <a:buNone/>
            </a:pPr>
            <a:r>
              <a:rPr lang="en-US" sz="1700" dirty="0">
                <a:solidFill>
                  <a:srgbClr val="FFFFFF"/>
                </a:solidFill>
                <a:latin typeface="Kalpurush" pitchFamily="34" charset="0"/>
                <a:ea typeface="Kalpurush" pitchFamily="34" charset="-122"/>
                <a:cs typeface="Kalpurush" pitchFamily="34" charset="-120"/>
              </a:rPr>
              <a:t>💧  রেচনতন্ত্র</a:t>
            </a:r>
            <a:endParaRPr lang="en-US" sz="1700" dirty="0"/>
          </a:p>
        </p:txBody>
      </p:sp>
      <p:sp>
        <p:nvSpPr>
          <p:cNvPr id="20" name="Shape 18"/>
          <p:cNvSpPr/>
          <p:nvPr/>
        </p:nvSpPr>
        <p:spPr>
          <a:xfrm>
            <a:off x="914400" y="3858768"/>
            <a:ext cx="7315200" cy="0"/>
          </a:xfrm>
          <a:prstGeom prst="line">
            <a:avLst/>
          </a:prstGeom>
          <a:noFill/>
          <a:ln w="12700">
            <a:solidFill>
              <a:srgbClr val="06B6D4"/>
            </a:solidFill>
            <a:prstDash val="solid"/>
          </a:ln>
        </p:spPr>
      </p:sp>
      <p:sp>
        <p:nvSpPr>
          <p:cNvPr id="22" name="Text 20"/>
          <p:cNvSpPr/>
          <p:nvPr/>
        </p:nvSpPr>
        <p:spPr>
          <a:xfrm>
            <a:off x="861391" y="4169664"/>
            <a:ext cx="7315200" cy="502920"/>
          </a:xfrm>
          <a:prstGeom prst="rect">
            <a:avLst/>
          </a:prstGeom>
          <a:noFill/>
          <a:ln/>
        </p:spPr>
        <p:txBody>
          <a:bodyPr wrap="square" rtlCol="0" anchor="ctr"/>
          <a:lstStyle/>
          <a:p>
            <a:pPr marL="0" indent="0" algn="ctr">
              <a:buNone/>
            </a:pPr>
            <a:r>
              <a:rPr lang="en-US" sz="3000" b="1" dirty="0">
                <a:solidFill>
                  <a:srgbClr val="06B6D4"/>
                </a:solidFill>
                <a:latin typeface="Kalpurush" pitchFamily="34" charset="0"/>
                <a:ea typeface="Kalpurush" pitchFamily="34" charset="-122"/>
                <a:cs typeface="Kalpurush" pitchFamily="34" charset="-120"/>
              </a:rPr>
              <a:t>ধন্যবাদ 🙏</a:t>
            </a:r>
            <a:endParaRPr lang="en-US" sz="3000" dirty="0"/>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457200" y="182880"/>
            <a:ext cx="4114800" cy="3200400"/>
          </a:xfrm>
          <a:prstGeom prst="ellipse">
            <a:avLst/>
          </a:prstGeom>
          <a:solidFill>
            <a:srgbClr val="0D9488">
              <a:alpha val="18000"/>
            </a:srgbClr>
          </a:solidFill>
          <a:ln w="12700">
            <a:solidFill>
              <a:srgbClr val="0D9488">
                <a:alpha val="10000"/>
              </a:srgbClr>
            </a:solidFill>
            <a:prstDash val="solid"/>
          </a:ln>
        </p:spPr>
      </p:sp>
      <p:sp>
        <p:nvSpPr>
          <p:cNvPr id="3" name="Shape 1"/>
          <p:cNvSpPr/>
          <p:nvPr/>
        </p:nvSpPr>
        <p:spPr>
          <a:xfrm>
            <a:off x="5943600" y="2286000"/>
            <a:ext cx="3657600" cy="3200400"/>
          </a:xfrm>
          <a:prstGeom prst="ellipse">
            <a:avLst/>
          </a:prstGeom>
          <a:solidFill>
            <a:srgbClr val="1D4ED8">
              <a:alpha val="16000"/>
            </a:srgbClr>
          </a:solidFill>
          <a:ln w="12700">
            <a:solidFill>
              <a:srgbClr val="1D4ED8">
                <a:alpha val="10000"/>
              </a:srgbClr>
            </a:solidFill>
            <a:prstDash val="solid"/>
          </a:ln>
        </p:spPr>
      </p:sp>
      <p:sp>
        <p:nvSpPr>
          <p:cNvPr id="4" name="Shape 2"/>
          <p:cNvSpPr/>
          <p:nvPr/>
        </p:nvSpPr>
        <p:spPr>
          <a:xfrm>
            <a:off x="2743200" y="3474720"/>
            <a:ext cx="3200400" cy="2286000"/>
          </a:xfrm>
          <a:prstGeom prst="ellipse">
            <a:avLst/>
          </a:prstGeom>
          <a:solidFill>
            <a:srgbClr val="0D9488">
              <a:alpha val="14000"/>
            </a:srgbClr>
          </a:solidFill>
          <a:ln w="12700">
            <a:solidFill>
              <a:srgbClr val="0D9488">
                <a:alpha val="10000"/>
              </a:srgbClr>
            </a:solidFill>
            <a:prstDash val="solid"/>
          </a:ln>
        </p:spPr>
      </p:sp>
      <p:sp>
        <p:nvSpPr>
          <p:cNvPr id="5" name="Shape 3"/>
          <p:cNvSpPr/>
          <p:nvPr/>
        </p:nvSpPr>
        <p:spPr>
          <a:xfrm>
            <a:off x="0" y="0"/>
            <a:ext cx="9144000" cy="64008"/>
          </a:xfrm>
          <a:prstGeom prst="rect">
            <a:avLst/>
          </a:prstGeom>
          <a:solidFill>
            <a:srgbClr val="06B6D4"/>
          </a:solidFill>
          <a:ln w="12700">
            <a:solidFill>
              <a:srgbClr val="06B6D4"/>
            </a:solidFill>
            <a:prstDash val="solid"/>
          </a:ln>
        </p:spPr>
      </p:sp>
      <p:sp>
        <p:nvSpPr>
          <p:cNvPr id="6" name="Shape 4"/>
          <p:cNvSpPr/>
          <p:nvPr/>
        </p:nvSpPr>
        <p:spPr>
          <a:xfrm>
            <a:off x="457200" y="292608"/>
            <a:ext cx="2560320" cy="402336"/>
          </a:xfrm>
          <a:prstGeom prst="rect">
            <a:avLst/>
          </a:prstGeom>
          <a:solidFill>
            <a:srgbClr val="0D9488"/>
          </a:solidFill>
          <a:ln w="12700">
            <a:solidFill>
              <a:srgbClr val="0D9488"/>
            </a:solidFill>
            <a:prstDash val="solid"/>
          </a:ln>
        </p:spPr>
      </p:sp>
      <p:sp>
        <p:nvSpPr>
          <p:cNvPr id="7" name="Text 5"/>
          <p:cNvSpPr/>
          <p:nvPr/>
        </p:nvSpPr>
        <p:spPr>
          <a:xfrm>
            <a:off x="457200" y="292608"/>
            <a:ext cx="2560320" cy="402336"/>
          </a:xfrm>
          <a:prstGeom prst="rect">
            <a:avLst/>
          </a:prstGeom>
          <a:noFill/>
          <a:ln/>
        </p:spPr>
        <p:txBody>
          <a:bodyPr wrap="square" rtlCol="0" anchor="ctr"/>
          <a:lstStyle/>
          <a:p>
            <a:pPr marL="0" indent="0" algn="ctr">
              <a:buNone/>
            </a:pPr>
            <a:r>
              <a:rPr lang="en-US" sz="2800" b="1" dirty="0">
                <a:solidFill>
                  <a:srgbClr val="071020"/>
                </a:solidFill>
                <a:latin typeface="Kalpurush" pitchFamily="34" charset="0"/>
                <a:ea typeface="Kalpurush" pitchFamily="34" charset="-122"/>
                <a:cs typeface="Kalpurush" pitchFamily="34" charset="-120"/>
              </a:rPr>
              <a:t>পঞ্চম অধ্যায়</a:t>
            </a:r>
            <a:endParaRPr lang="en-US" sz="2800" dirty="0"/>
          </a:p>
        </p:txBody>
      </p:sp>
      <p:sp>
        <p:nvSpPr>
          <p:cNvPr id="8" name="Text 6"/>
          <p:cNvSpPr/>
          <p:nvPr/>
        </p:nvSpPr>
        <p:spPr>
          <a:xfrm>
            <a:off x="457200" y="914400"/>
            <a:ext cx="8229600" cy="914400"/>
          </a:xfrm>
          <a:prstGeom prst="rect">
            <a:avLst/>
          </a:prstGeom>
          <a:noFill/>
          <a:ln/>
        </p:spPr>
        <p:txBody>
          <a:bodyPr wrap="square" rtlCol="0" anchor="ctr"/>
          <a:lstStyle/>
          <a:p>
            <a:pPr marL="0" indent="0" algn="ctr">
              <a:buNone/>
            </a:pPr>
            <a:r>
              <a:rPr lang="en-US" sz="7200" b="1" dirty="0">
                <a:solidFill>
                  <a:srgbClr val="FFFFFF"/>
                </a:solidFill>
                <a:latin typeface="Kalpurush" pitchFamily="34" charset="0"/>
                <a:ea typeface="Kalpurush" pitchFamily="34" charset="-122"/>
                <a:cs typeface="Kalpurush" pitchFamily="34" charset="-120"/>
              </a:rPr>
              <a:t>সমন্বয়</a:t>
            </a:r>
            <a:endParaRPr lang="en-US" sz="7200" dirty="0"/>
          </a:p>
        </p:txBody>
      </p:sp>
      <p:sp>
        <p:nvSpPr>
          <p:cNvPr id="9" name="Text 7"/>
          <p:cNvSpPr/>
          <p:nvPr/>
        </p:nvSpPr>
        <p:spPr>
          <a:xfrm>
            <a:off x="457200" y="1737360"/>
            <a:ext cx="8229600" cy="868680"/>
          </a:xfrm>
          <a:prstGeom prst="rect">
            <a:avLst/>
          </a:prstGeom>
          <a:noFill/>
          <a:ln/>
        </p:spPr>
        <p:txBody>
          <a:bodyPr wrap="square" rtlCol="0" anchor="ctr"/>
          <a:lstStyle/>
          <a:p>
            <a:pPr marL="0" indent="0" algn="ctr">
              <a:buNone/>
            </a:pPr>
            <a:r>
              <a:rPr lang="en-US" sz="7200" b="1" dirty="0">
                <a:solidFill>
                  <a:srgbClr val="06B6D4"/>
                </a:solidFill>
                <a:latin typeface="Kalpurush" pitchFamily="34" charset="0"/>
                <a:ea typeface="Kalpurush" pitchFamily="34" charset="-122"/>
                <a:cs typeface="Kalpurush" pitchFamily="34" charset="-120"/>
              </a:rPr>
              <a:t>ও নিঃসরণ</a:t>
            </a:r>
            <a:endParaRPr lang="en-US" sz="7200" dirty="0"/>
          </a:p>
        </p:txBody>
      </p:sp>
      <p:sp>
        <p:nvSpPr>
          <p:cNvPr id="10" name="Shape 8"/>
          <p:cNvSpPr/>
          <p:nvPr/>
        </p:nvSpPr>
        <p:spPr>
          <a:xfrm>
            <a:off x="1371600" y="2724912"/>
            <a:ext cx="6400800" cy="0"/>
          </a:xfrm>
          <a:prstGeom prst="line">
            <a:avLst/>
          </a:prstGeom>
          <a:noFill/>
          <a:ln w="19050">
            <a:solidFill>
              <a:srgbClr val="0D9488"/>
            </a:solidFill>
            <a:prstDash val="solid"/>
          </a:ln>
        </p:spPr>
      </p:sp>
      <p:sp>
        <p:nvSpPr>
          <p:cNvPr id="11" name="Text 9"/>
          <p:cNvSpPr/>
          <p:nvPr/>
        </p:nvSpPr>
        <p:spPr>
          <a:xfrm>
            <a:off x="457200" y="2779776"/>
            <a:ext cx="8229600" cy="429768"/>
          </a:xfrm>
          <a:prstGeom prst="rect">
            <a:avLst/>
          </a:prstGeom>
          <a:noFill/>
          <a:ln/>
        </p:spPr>
        <p:txBody>
          <a:bodyPr wrap="square" rtlCol="0" anchor="ctr"/>
          <a:lstStyle/>
          <a:p>
            <a:pPr marL="0" indent="0" algn="ctr">
              <a:buNone/>
            </a:pPr>
            <a:r>
              <a:rPr lang="en-US" sz="2200" i="1" dirty="0">
                <a:solidFill>
                  <a:srgbClr val="94A3B8"/>
                </a:solidFill>
                <a:latin typeface="Calibri" pitchFamily="34" charset="0"/>
                <a:ea typeface="Calibri" pitchFamily="34" charset="-122"/>
                <a:cs typeface="Calibri" pitchFamily="34" charset="-120"/>
              </a:rPr>
              <a:t>Coordination &amp; Excretion</a:t>
            </a:r>
            <a:endParaRPr lang="en-US" sz="2200" dirty="0"/>
          </a:p>
        </p:txBody>
      </p:sp>
      <p:sp>
        <p:nvSpPr>
          <p:cNvPr id="15" name="Shape 12"/>
          <p:cNvSpPr/>
          <p:nvPr/>
        </p:nvSpPr>
        <p:spPr>
          <a:xfrm>
            <a:off x="-53009" y="4983480"/>
            <a:ext cx="9144000" cy="164592"/>
          </a:xfrm>
          <a:prstGeom prst="rect">
            <a:avLst/>
          </a:prstGeom>
          <a:solidFill>
            <a:srgbClr val="0C1A35"/>
          </a:solidFill>
          <a:ln w="12700">
            <a:solidFill>
              <a:srgbClr val="0C1A35"/>
            </a:solidFill>
            <a:prstDash val="solid"/>
          </a:ln>
        </p:spPr>
      </p:sp>
      <p:sp>
        <p:nvSpPr>
          <p:cNvPr id="16" name="Text 13"/>
          <p:cNvSpPr/>
          <p:nvPr/>
        </p:nvSpPr>
        <p:spPr>
          <a:xfrm>
            <a:off x="0" y="4690872"/>
            <a:ext cx="9144000" cy="457200"/>
          </a:xfrm>
          <a:prstGeom prst="rect">
            <a:avLst/>
          </a:prstGeom>
          <a:noFill/>
          <a:ln/>
        </p:spPr>
        <p:txBody>
          <a:bodyPr wrap="square" rtlCol="0" anchor="ctr"/>
          <a:lstStyle/>
          <a:p>
            <a:pPr marL="0" indent="0" algn="ctr">
              <a:buNone/>
            </a:pPr>
            <a:r>
              <a:rPr lang="en-US" sz="2800" b="1" dirty="0">
                <a:solidFill>
                  <a:srgbClr val="FFFFFF"/>
                </a:solidFill>
              </a:rPr>
              <a:t>বিজ্ঞান | অষ্টম শ্রেণি | পঞ্চম অধ্যায়</a:t>
            </a:r>
            <a:endParaRPr lang="en-US" sz="2800"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D9488"/>
          </a:solidFill>
          <a:ln w="12700">
            <a:solidFill>
              <a:srgbClr val="0D9488"/>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অধ্যায় পরিচিতি</a:t>
            </a:r>
            <a:endParaRPr lang="en-US" sz="2800" dirty="0"/>
          </a:p>
        </p:txBody>
      </p:sp>
      <p:sp>
        <p:nvSpPr>
          <p:cNvPr id="4" name="Shape 2"/>
          <p:cNvSpPr/>
          <p:nvPr/>
        </p:nvSpPr>
        <p:spPr>
          <a:xfrm>
            <a:off x="258603" y="1006028"/>
            <a:ext cx="5166360" cy="3297344"/>
          </a:xfrm>
          <a:prstGeom prst="rect">
            <a:avLst/>
          </a:prstGeom>
          <a:solidFill>
            <a:srgbClr val="0C1A35"/>
          </a:solidFill>
          <a:ln w="12700">
            <a:solidFill>
              <a:srgbClr val="0C1A35"/>
            </a:solidFill>
            <a:prstDash val="solid"/>
          </a:ln>
        </p:spPr>
      </p:sp>
      <p:sp>
        <p:nvSpPr>
          <p:cNvPr id="5" name="Text 3"/>
          <p:cNvSpPr/>
          <p:nvPr/>
        </p:nvSpPr>
        <p:spPr>
          <a:xfrm>
            <a:off x="320040" y="1005840"/>
            <a:ext cx="5109210" cy="2976438"/>
          </a:xfrm>
          <a:prstGeom prst="rect">
            <a:avLst/>
          </a:prstGeom>
          <a:noFill/>
          <a:ln/>
        </p:spPr>
        <p:txBody>
          <a:bodyPr wrap="square" rtlCol="0" anchor="t"/>
          <a:lstStyle/>
          <a:p>
            <a:pPr marL="0" indent="0">
              <a:buNone/>
            </a:pPr>
            <a:r>
              <a:rPr lang="en-US" sz="2000" dirty="0">
                <a:solidFill>
                  <a:srgbClr val="FFFFFF"/>
                </a:solidFill>
                <a:latin typeface="Kalpurush" pitchFamily="34" charset="0"/>
                <a:ea typeface="Kalpurush" pitchFamily="34" charset="-122"/>
                <a:cs typeface="Kalpurush" pitchFamily="34" charset="-120"/>
              </a:rPr>
              <a:t>জীবে সমন্বয় একটি অতীব গুরুত্বপূর্ণ বিষয়। </a:t>
            </a:r>
            <a:r>
              <a:rPr lang="en-US" sz="2000" dirty="0" err="1">
                <a:solidFill>
                  <a:srgbClr val="FFFFFF"/>
                </a:solidFill>
                <a:latin typeface="Kalpurush" pitchFamily="34" charset="0"/>
                <a:ea typeface="Kalpurush" pitchFamily="34" charset="-122"/>
                <a:cs typeface="Kalpurush" pitchFamily="34" charset="-120"/>
              </a:rPr>
              <a:t>প্রাণীর</a:t>
            </a:r>
            <a:r>
              <a:rPr lang="en-US" sz="2000" dirty="0">
                <a:solidFill>
                  <a:srgbClr val="FFFFFF"/>
                </a:solidFill>
                <a:latin typeface="Kalpurush" pitchFamily="34" charset="0"/>
                <a:ea typeface="Kalpurush" pitchFamily="34" charset="-122"/>
                <a:cs typeface="Kalpurush" pitchFamily="34" charset="-120"/>
              </a:rPr>
              <a:t> </a:t>
            </a:r>
            <a:r>
              <a:rPr lang="en-US" sz="2000" dirty="0" err="1" smtClean="0">
                <a:solidFill>
                  <a:srgbClr val="FFFFFF"/>
                </a:solidFill>
                <a:latin typeface="Kalpurush" pitchFamily="34" charset="0"/>
                <a:ea typeface="Kalpurush" pitchFamily="34" charset="-122"/>
                <a:cs typeface="Kalpurush" pitchFamily="34" charset="-120"/>
              </a:rPr>
              <a:t>মতো</a:t>
            </a:r>
            <a:r>
              <a:rPr lang="en-US" sz="2000" dirty="0" smtClean="0">
                <a:solidFill>
                  <a:srgbClr val="FFFFFF"/>
                </a:solidFill>
                <a:latin typeface="Kalpurush" pitchFamily="34" charset="0"/>
                <a:ea typeface="Kalpurush" pitchFamily="34" charset="-122"/>
                <a:cs typeface="Kalpurush" pitchFamily="34" charset="-120"/>
              </a:rPr>
              <a:t> </a:t>
            </a:r>
            <a:r>
              <a:rPr lang="en-US" sz="2000" dirty="0">
                <a:solidFill>
                  <a:srgbClr val="FFFFFF"/>
                </a:solidFill>
                <a:latin typeface="Kalpurush" pitchFamily="34" charset="0"/>
                <a:ea typeface="Kalpurush" pitchFamily="34" charset="-122"/>
                <a:cs typeface="Kalpurush" pitchFamily="34" charset="-120"/>
              </a:rPr>
              <a:t>উদ্ভিদের বিভিন্ন কাজের মধ্যে সমন্বয় প্রয়োজন হয়। উদ্ভিদের এ কাজগুলো করার জন্য হরমোনের গুরুত্ব অপরিসীম। নিম্নশ্রেণি ব্যতীত উচ্চশ্রেণির প্রাণীর দেহে বিভিন্ন জৈবিক কার্যাদি সম্পাদনের জন্য নির্দিষ্ট তন্ত্র থাকে। দেহের বিভিন্ন অঙ্গের মধ্যে সংযোগ সাধন এবং এদের কাজের মধ্যে সমন্বয় সাধন করে উদ্দীপনায় সাড়া দিয়ে পরিবেশের সাথে সম্পর্ক রক্ষা করে স্নায়ুতন্ত্র।</a:t>
            </a:r>
            <a:endParaRPr lang="en-US" sz="2000" dirty="0"/>
          </a:p>
        </p:txBody>
      </p:sp>
      <p:sp>
        <p:nvSpPr>
          <p:cNvPr id="6" name="Shape 4"/>
          <p:cNvSpPr/>
          <p:nvPr/>
        </p:nvSpPr>
        <p:spPr>
          <a:xfrm>
            <a:off x="5600371" y="1394863"/>
            <a:ext cx="3457904" cy="2908509"/>
          </a:xfrm>
          <a:prstGeom prst="rect">
            <a:avLst/>
          </a:prstGeom>
          <a:solidFill>
            <a:srgbClr val="FFFFFF"/>
          </a:solidFill>
          <a:ln w="12700">
            <a:solidFill>
              <a:srgbClr val="CBD5E1"/>
            </a:solidFill>
            <a:prstDash val="solid"/>
          </a:ln>
        </p:spPr>
      </p:sp>
      <p:sp>
        <p:nvSpPr>
          <p:cNvPr id="7" name="Shape 5"/>
          <p:cNvSpPr/>
          <p:nvPr/>
        </p:nvSpPr>
        <p:spPr>
          <a:xfrm>
            <a:off x="5594325" y="933845"/>
            <a:ext cx="3463950" cy="420624"/>
          </a:xfrm>
          <a:prstGeom prst="rect">
            <a:avLst/>
          </a:prstGeom>
          <a:solidFill>
            <a:srgbClr val="06B6D4"/>
          </a:solidFill>
          <a:ln w="12700">
            <a:solidFill>
              <a:srgbClr val="06B6D4"/>
            </a:solidFill>
            <a:prstDash val="solid"/>
          </a:ln>
        </p:spPr>
      </p:sp>
      <p:sp>
        <p:nvSpPr>
          <p:cNvPr id="8" name="Text 6"/>
          <p:cNvSpPr/>
          <p:nvPr/>
        </p:nvSpPr>
        <p:spPr>
          <a:xfrm>
            <a:off x="5623560" y="1005840"/>
            <a:ext cx="3291840" cy="420624"/>
          </a:xfrm>
          <a:prstGeom prst="rect">
            <a:avLst/>
          </a:prstGeom>
          <a:noFill/>
          <a:ln/>
        </p:spPr>
        <p:txBody>
          <a:bodyPr wrap="square" rtlCol="0" anchor="ctr"/>
          <a:lstStyle/>
          <a:p>
            <a:pPr marL="0" indent="0" algn="ctr">
              <a:buNone/>
            </a:pPr>
            <a:r>
              <a:rPr lang="en-US" b="1" dirty="0">
                <a:solidFill>
                  <a:srgbClr val="071020"/>
                </a:solidFill>
                <a:latin typeface="Kalpurush" pitchFamily="34" charset="0"/>
                <a:ea typeface="Kalpurush" pitchFamily="34" charset="-122"/>
                <a:cs typeface="Kalpurush" pitchFamily="34" charset="-120"/>
              </a:rPr>
              <a:t>এ অধ্যায় শেষে আমরা–</a:t>
            </a:r>
            <a:endParaRPr lang="en-US" dirty="0"/>
          </a:p>
        </p:txBody>
      </p:sp>
      <p:sp>
        <p:nvSpPr>
          <p:cNvPr id="9" name="Text 7"/>
          <p:cNvSpPr/>
          <p:nvPr/>
        </p:nvSpPr>
        <p:spPr>
          <a:xfrm>
            <a:off x="5623559" y="1343464"/>
            <a:ext cx="3445485" cy="2950631"/>
          </a:xfrm>
          <a:prstGeom prst="rect">
            <a:avLst/>
          </a:prstGeom>
          <a:noFill/>
          <a:ln/>
        </p:spPr>
        <p:txBody>
          <a:bodyPr wrap="square" rtlCol="0" anchor="t"/>
          <a:lstStyle/>
          <a:p>
            <a:pPr marL="0" indent="0">
              <a:spcAft>
                <a:spcPts val="700"/>
              </a:spcAft>
              <a:buNone/>
            </a:pPr>
            <a:r>
              <a:rPr lang="en-US" sz="1600" dirty="0">
                <a:solidFill>
                  <a:srgbClr val="334155"/>
                </a:solidFill>
                <a:latin typeface="Kalpurush" pitchFamily="34" charset="0"/>
                <a:ea typeface="Kalpurush" pitchFamily="34" charset="-122"/>
                <a:cs typeface="Kalpurush" pitchFamily="34" charset="-120"/>
              </a:rPr>
              <a:t>✔ উদ্ভিদ ও মানুষের ক্ষেত্রে সমন্বয় ব্যাখ্যা করতে পারব</a:t>
            </a:r>
            <a:endParaRPr lang="en-US" sz="1600" dirty="0"/>
          </a:p>
          <a:p>
            <a:pPr marL="0" indent="0">
              <a:spcAft>
                <a:spcPts val="700"/>
              </a:spcAft>
              <a:buNone/>
            </a:pPr>
            <a:r>
              <a:rPr lang="en-US" sz="1600" dirty="0">
                <a:solidFill>
                  <a:srgbClr val="334155"/>
                </a:solidFill>
                <a:latin typeface="Kalpurush" pitchFamily="34" charset="0"/>
                <a:ea typeface="Kalpurush" pitchFamily="34" charset="-122"/>
                <a:cs typeface="Kalpurush" pitchFamily="34" charset="-120"/>
              </a:rPr>
              <a:t>✔ প্রবাহ চিত্রের সাহায্যে স্নায়ুতন্ত্রের কার্যক্রম ব্যাখ্যা করতে পারব</a:t>
            </a:r>
            <a:endParaRPr lang="en-US" sz="1600" dirty="0"/>
          </a:p>
          <a:p>
            <a:pPr marL="0" indent="0">
              <a:spcAft>
                <a:spcPts val="700"/>
              </a:spcAft>
              <a:buNone/>
            </a:pPr>
            <a:r>
              <a:rPr lang="en-US" sz="1600" dirty="0">
                <a:solidFill>
                  <a:srgbClr val="334155"/>
                </a:solidFill>
                <a:latin typeface="Kalpurush" pitchFamily="34" charset="0"/>
                <a:ea typeface="Kalpurush" pitchFamily="34" charset="-122"/>
                <a:cs typeface="Kalpurush" pitchFamily="34" charset="-120"/>
              </a:rPr>
              <a:t>✔ উদ্ভিদের উদ্দীপনামূলক ক্রিয়া উদাহরণসহ ব্যাখ্যা করতে পারব</a:t>
            </a:r>
            <a:endParaRPr lang="en-US" sz="1600" dirty="0"/>
          </a:p>
          <a:p>
            <a:pPr marL="0" indent="0">
              <a:spcAft>
                <a:spcPts val="700"/>
              </a:spcAft>
              <a:buNone/>
            </a:pPr>
            <a:r>
              <a:rPr lang="en-US" sz="1600" dirty="0">
                <a:solidFill>
                  <a:srgbClr val="334155"/>
                </a:solidFill>
                <a:latin typeface="Kalpurush" pitchFamily="34" charset="0"/>
                <a:ea typeface="Kalpurush" pitchFamily="34" charset="-122"/>
                <a:cs typeface="Kalpurush" pitchFamily="34" charset="-120"/>
              </a:rPr>
              <a:t>✔ মানুষের উদ্দীপনামূলক ক্রিয়া ব্যাখ্যা করতে পারব</a:t>
            </a:r>
            <a:endParaRPr lang="en-US" sz="1600" dirty="0"/>
          </a:p>
          <a:p>
            <a:pPr marL="0" indent="0">
              <a:spcAft>
                <a:spcPts val="700"/>
              </a:spcAft>
              <a:buNone/>
            </a:pPr>
            <a:r>
              <a:rPr lang="en-US" sz="1600" dirty="0">
                <a:solidFill>
                  <a:srgbClr val="334155"/>
                </a:solidFill>
                <a:latin typeface="Kalpurush" pitchFamily="34" charset="0"/>
                <a:ea typeface="Kalpurush" pitchFamily="34" charset="-122"/>
                <a:cs typeface="Kalpurush" pitchFamily="34" charset="-120"/>
              </a:rPr>
              <a:t>✔ উদ্ভিদ ও প্রাণীর বর্জ্য নিঃসরণ ব্যাখ্যা করতে পারব</a:t>
            </a:r>
            <a:endParaRPr lang="en-US" sz="1600" dirty="0"/>
          </a:p>
        </p:txBody>
      </p:sp>
      <p:sp>
        <p:nvSpPr>
          <p:cNvPr id="10" name="Shape 8"/>
          <p:cNvSpPr/>
          <p:nvPr/>
        </p:nvSpPr>
        <p:spPr>
          <a:xfrm>
            <a:off x="337185" y="4465511"/>
            <a:ext cx="1645920" cy="530352"/>
          </a:xfrm>
          <a:prstGeom prst="rect">
            <a:avLst/>
          </a:prstGeom>
          <a:solidFill>
            <a:srgbClr val="0D9488"/>
          </a:solidFill>
          <a:ln w="12700">
            <a:solidFill>
              <a:srgbClr val="0D9488"/>
            </a:solidFill>
            <a:prstDash val="solid"/>
          </a:ln>
        </p:spPr>
      </p:sp>
      <p:sp>
        <p:nvSpPr>
          <p:cNvPr id="11" name="Text 9"/>
          <p:cNvSpPr/>
          <p:nvPr/>
        </p:nvSpPr>
        <p:spPr>
          <a:xfrm>
            <a:off x="310038" y="4461395"/>
            <a:ext cx="1645920" cy="530352"/>
          </a:xfrm>
          <a:prstGeom prst="rect">
            <a:avLst/>
          </a:prstGeom>
          <a:noFill/>
          <a:ln/>
        </p:spPr>
        <p:txBody>
          <a:bodyPr wrap="square" rtlCol="0" anchor="ctr"/>
          <a:lstStyle/>
          <a:p>
            <a:pPr marL="0" indent="0" algn="ctr">
              <a:buNone/>
            </a:pPr>
            <a:r>
              <a:rPr lang="en-US" b="1" dirty="0">
                <a:solidFill>
                  <a:srgbClr val="FFFFFF"/>
                </a:solidFill>
                <a:latin typeface="Kalpurush" pitchFamily="34" charset="0"/>
                <a:ea typeface="Kalpurush" pitchFamily="34" charset="-122"/>
                <a:cs typeface="Kalpurush" pitchFamily="34" charset="-120"/>
              </a:rPr>
              <a:t>উদ্ভিদ সমন্বয়</a:t>
            </a:r>
            <a:endParaRPr lang="en-US" dirty="0"/>
          </a:p>
        </p:txBody>
      </p:sp>
      <p:sp>
        <p:nvSpPr>
          <p:cNvPr id="12" name="Shape 10"/>
          <p:cNvSpPr/>
          <p:nvPr/>
        </p:nvSpPr>
        <p:spPr>
          <a:xfrm>
            <a:off x="2053113" y="4444952"/>
            <a:ext cx="1645920" cy="530352"/>
          </a:xfrm>
          <a:prstGeom prst="rect">
            <a:avLst/>
          </a:prstGeom>
          <a:solidFill>
            <a:srgbClr val="1D4ED8"/>
          </a:solidFill>
          <a:ln w="12700">
            <a:solidFill>
              <a:srgbClr val="1D4ED8"/>
            </a:solidFill>
            <a:prstDash val="solid"/>
          </a:ln>
        </p:spPr>
      </p:sp>
      <p:sp>
        <p:nvSpPr>
          <p:cNvPr id="13" name="Text 11"/>
          <p:cNvSpPr/>
          <p:nvPr/>
        </p:nvSpPr>
        <p:spPr>
          <a:xfrm>
            <a:off x="2120265" y="4426919"/>
            <a:ext cx="1645920" cy="530352"/>
          </a:xfrm>
          <a:prstGeom prst="rect">
            <a:avLst/>
          </a:prstGeom>
          <a:noFill/>
          <a:ln/>
        </p:spPr>
        <p:txBody>
          <a:bodyPr wrap="square" rtlCol="0" anchor="ctr"/>
          <a:lstStyle/>
          <a:p>
            <a:pPr marL="0" indent="0" algn="ctr">
              <a:buNone/>
            </a:pPr>
            <a:r>
              <a:rPr lang="en-US" b="1" dirty="0">
                <a:solidFill>
                  <a:srgbClr val="FFFFFF"/>
                </a:solidFill>
                <a:latin typeface="Kalpurush" pitchFamily="34" charset="0"/>
                <a:ea typeface="Kalpurush" pitchFamily="34" charset="-122"/>
                <a:cs typeface="Kalpurush" pitchFamily="34" charset="-120"/>
              </a:rPr>
              <a:t>স্নায়ু তন্ত্র</a:t>
            </a:r>
            <a:endParaRPr lang="en-US" dirty="0"/>
          </a:p>
        </p:txBody>
      </p:sp>
      <p:sp>
        <p:nvSpPr>
          <p:cNvPr id="14" name="Shape 12"/>
          <p:cNvSpPr/>
          <p:nvPr/>
        </p:nvSpPr>
        <p:spPr>
          <a:xfrm>
            <a:off x="3824763" y="4436253"/>
            <a:ext cx="1645920" cy="530352"/>
          </a:xfrm>
          <a:prstGeom prst="rect">
            <a:avLst/>
          </a:prstGeom>
          <a:solidFill>
            <a:srgbClr val="6D28D9"/>
          </a:solidFill>
          <a:ln w="12700">
            <a:solidFill>
              <a:srgbClr val="6D28D9"/>
            </a:solidFill>
            <a:prstDash val="solid"/>
          </a:ln>
        </p:spPr>
      </p:sp>
      <p:sp>
        <p:nvSpPr>
          <p:cNvPr id="15" name="Text 13"/>
          <p:cNvSpPr/>
          <p:nvPr/>
        </p:nvSpPr>
        <p:spPr>
          <a:xfrm>
            <a:off x="3779043" y="4435615"/>
            <a:ext cx="1645920" cy="530352"/>
          </a:xfrm>
          <a:prstGeom prst="rect">
            <a:avLst/>
          </a:prstGeom>
          <a:noFill/>
          <a:ln/>
        </p:spPr>
        <p:txBody>
          <a:bodyPr wrap="square" rtlCol="0" anchor="ctr"/>
          <a:lstStyle/>
          <a:p>
            <a:pPr marL="0" indent="0" algn="ctr">
              <a:buNone/>
            </a:pPr>
            <a:r>
              <a:rPr lang="en-US" b="1" dirty="0">
                <a:solidFill>
                  <a:srgbClr val="FFFFFF"/>
                </a:solidFill>
                <a:latin typeface="Kalpurush" pitchFamily="34" charset="0"/>
                <a:ea typeface="Kalpurush" pitchFamily="34" charset="-122"/>
                <a:cs typeface="Kalpurush" pitchFamily="34" charset="-120"/>
              </a:rPr>
              <a:t>মস্তিষ্ক</a:t>
            </a:r>
            <a:endParaRPr lang="en-US" dirty="0"/>
          </a:p>
        </p:txBody>
      </p:sp>
      <p:sp>
        <p:nvSpPr>
          <p:cNvPr id="16" name="Shape 14"/>
          <p:cNvSpPr/>
          <p:nvPr/>
        </p:nvSpPr>
        <p:spPr>
          <a:xfrm>
            <a:off x="5623560" y="4426919"/>
            <a:ext cx="1645920" cy="530352"/>
          </a:xfrm>
          <a:prstGeom prst="rect">
            <a:avLst/>
          </a:prstGeom>
          <a:solidFill>
            <a:srgbClr val="D97706"/>
          </a:solidFill>
          <a:ln w="12700">
            <a:solidFill>
              <a:srgbClr val="D97706"/>
            </a:solidFill>
            <a:prstDash val="solid"/>
          </a:ln>
        </p:spPr>
      </p:sp>
      <p:sp>
        <p:nvSpPr>
          <p:cNvPr id="17" name="Text 15"/>
          <p:cNvSpPr/>
          <p:nvPr/>
        </p:nvSpPr>
        <p:spPr>
          <a:xfrm>
            <a:off x="5606415" y="4393646"/>
            <a:ext cx="1645920" cy="530352"/>
          </a:xfrm>
          <a:prstGeom prst="rect">
            <a:avLst/>
          </a:prstGeom>
          <a:noFill/>
          <a:ln/>
        </p:spPr>
        <p:txBody>
          <a:bodyPr wrap="square" rtlCol="0" anchor="ctr"/>
          <a:lstStyle/>
          <a:p>
            <a:pPr marL="0" indent="0" algn="ctr">
              <a:buNone/>
            </a:pPr>
            <a:r>
              <a:rPr lang="en-US" sz="2000" b="1" dirty="0">
                <a:solidFill>
                  <a:srgbClr val="FFFFFF"/>
                </a:solidFill>
                <a:latin typeface="Kalpurush" pitchFamily="34" charset="0"/>
                <a:ea typeface="Kalpurush" pitchFamily="34" charset="-122"/>
                <a:cs typeface="Kalpurush" pitchFamily="34" charset="-120"/>
              </a:rPr>
              <a:t>প্রতিবর্ত ক্রিয়া</a:t>
            </a:r>
            <a:endParaRPr lang="en-US" sz="2000" dirty="0"/>
          </a:p>
        </p:txBody>
      </p:sp>
      <p:sp>
        <p:nvSpPr>
          <p:cNvPr id="18" name="Shape 16"/>
          <p:cNvSpPr/>
          <p:nvPr/>
        </p:nvSpPr>
        <p:spPr>
          <a:xfrm>
            <a:off x="7405212" y="4426919"/>
            <a:ext cx="1645920" cy="530352"/>
          </a:xfrm>
          <a:prstGeom prst="rect">
            <a:avLst/>
          </a:prstGeom>
          <a:solidFill>
            <a:srgbClr val="DC2626"/>
          </a:solidFill>
          <a:ln w="12700">
            <a:solidFill>
              <a:srgbClr val="DC2626"/>
            </a:solidFill>
            <a:prstDash val="solid"/>
          </a:ln>
        </p:spPr>
      </p:sp>
      <p:sp>
        <p:nvSpPr>
          <p:cNvPr id="19" name="Text 17"/>
          <p:cNvSpPr/>
          <p:nvPr/>
        </p:nvSpPr>
        <p:spPr>
          <a:xfrm>
            <a:off x="7412355" y="4502471"/>
            <a:ext cx="1590198" cy="331253"/>
          </a:xfrm>
          <a:prstGeom prst="rect">
            <a:avLst/>
          </a:prstGeom>
          <a:noFill/>
          <a:ln/>
        </p:spPr>
        <p:txBody>
          <a:bodyPr wrap="square" rtlCol="0" anchor="ctr"/>
          <a:lstStyle/>
          <a:p>
            <a:pPr marL="0" indent="0" algn="ctr">
              <a:buNone/>
            </a:pPr>
            <a:r>
              <a:rPr lang="en-US" sz="2000" b="1" dirty="0">
                <a:solidFill>
                  <a:srgbClr val="FFFFFF"/>
                </a:solidFill>
                <a:latin typeface="Kalpurush" pitchFamily="34" charset="0"/>
                <a:ea typeface="Kalpurush" pitchFamily="34" charset="-122"/>
                <a:cs typeface="Kalpurush" pitchFamily="34" charset="-120"/>
              </a:rPr>
              <a:t>রেচনতন্ত্র</a:t>
            </a:r>
            <a:endParaRPr lang="en-US" sz="2000" dirty="0"/>
          </a:p>
        </p:txBody>
      </p:sp>
      <p:sp>
        <p:nvSpPr>
          <p:cNvPr id="21" name="Text 19"/>
          <p:cNvSpPr/>
          <p:nvPr/>
        </p:nvSpPr>
        <p:spPr>
          <a:xfrm>
            <a:off x="-11430" y="4997665"/>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পঞ্চম অধ্যায় | সমন্বয় ও নিঃসরণ | NCTB অষ্টম শ্রেণি বিজ্ঞান</a:t>
            </a:r>
            <a:endParaRPr lang="en-US" sz="9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6A34A"/>
          </a:solidFill>
          <a:ln w="12700">
            <a:solidFill>
              <a:srgbClr val="16A34A"/>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উদ্ভিদে সমন্বয় – হরমোন</a:t>
            </a:r>
            <a:endParaRPr lang="en-US" sz="2800" dirty="0"/>
          </a:p>
        </p:txBody>
      </p:sp>
      <p:sp>
        <p:nvSpPr>
          <p:cNvPr id="4" name="Shape 2"/>
          <p:cNvSpPr/>
          <p:nvPr/>
        </p:nvSpPr>
        <p:spPr>
          <a:xfrm>
            <a:off x="165652" y="964029"/>
            <a:ext cx="8931965" cy="928780"/>
          </a:xfrm>
          <a:prstGeom prst="rect">
            <a:avLst/>
          </a:prstGeom>
          <a:solidFill>
            <a:srgbClr val="0A2E1A"/>
          </a:solidFill>
          <a:ln w="25400">
            <a:solidFill>
              <a:srgbClr val="22C55E"/>
            </a:solidFill>
            <a:prstDash val="solid"/>
          </a:ln>
        </p:spPr>
      </p:sp>
      <p:sp>
        <p:nvSpPr>
          <p:cNvPr id="5" name="Text 3"/>
          <p:cNvSpPr/>
          <p:nvPr/>
        </p:nvSpPr>
        <p:spPr>
          <a:xfrm>
            <a:off x="332033" y="1054078"/>
            <a:ext cx="8549640" cy="768096"/>
          </a:xfrm>
          <a:prstGeom prst="rect">
            <a:avLst/>
          </a:prstGeom>
          <a:noFill/>
          <a:ln/>
        </p:spPr>
        <p:txBody>
          <a:bodyPr wrap="square" rtlCol="0" anchor="ctr"/>
          <a:lstStyle/>
          <a:p>
            <a:pPr marL="0" indent="0">
              <a:buNone/>
            </a:pPr>
            <a:r>
              <a:rPr lang="en-US" sz="1400" dirty="0">
                <a:solidFill>
                  <a:srgbClr val="FFFFFF"/>
                </a:solidFill>
                <a:latin typeface="Kalpurush" pitchFamily="34" charset="0"/>
                <a:ea typeface="Kalpurush" pitchFamily="34" charset="-122"/>
                <a:cs typeface="Kalpurush" pitchFamily="34" charset="-120"/>
              </a:rPr>
              <a:t>প্রতিটি উদ্ভিদকোষে বিভিন্ন শারীরবৃত্তীয় কার্যক্রম একটি নিয়ম শৃঙ্খলার মাধ্যমে সংঘটিত হয়। উদ্ভিদের জীবন চক্রের পর্যায়গুলো – অঙ্কুরোদগম, পুষ্পায়ন, ফল সৃষ্টি, বার্ধক্য প্রাপ্তি, সুপ্তাবস্থা – একটি সুশৃঙ্খল নিয়ম মেনে চলে। উদ্ভিদের বৃদ্ধি ও বিকাশ, বিভিন্ন অঙ্গ সৃষ্টি ইত্যাদি উদ্ভিদ দেহে উৎপাদিত বিশেষ কোনো জৈব রাসায়নিক পদার্থের প্রভাবে হয়ে থাকে। এই পদার্থটিকে ফাইটোহরমোন বা বৃদ্ধিকারক বস্তু হিসেবে আখ্যায়িত করা হয়।</a:t>
            </a:r>
            <a:endParaRPr lang="en-US" sz="1400" dirty="0"/>
          </a:p>
        </p:txBody>
      </p:sp>
      <p:sp>
        <p:nvSpPr>
          <p:cNvPr id="6" name="Shape 4"/>
          <p:cNvSpPr/>
          <p:nvPr/>
        </p:nvSpPr>
        <p:spPr>
          <a:xfrm>
            <a:off x="274320" y="1965960"/>
            <a:ext cx="4251960" cy="1261872"/>
          </a:xfrm>
          <a:prstGeom prst="rect">
            <a:avLst/>
          </a:prstGeom>
          <a:solidFill>
            <a:srgbClr val="0A1A0F"/>
          </a:solidFill>
          <a:ln w="25400">
            <a:solidFill>
              <a:srgbClr val="22C55E"/>
            </a:solidFill>
            <a:prstDash val="solid"/>
          </a:ln>
        </p:spPr>
      </p:sp>
      <p:sp>
        <p:nvSpPr>
          <p:cNvPr id="7" name="Shape 5"/>
          <p:cNvSpPr/>
          <p:nvPr/>
        </p:nvSpPr>
        <p:spPr>
          <a:xfrm>
            <a:off x="274320" y="1965960"/>
            <a:ext cx="1188720" cy="1261872"/>
          </a:xfrm>
          <a:prstGeom prst="rect">
            <a:avLst/>
          </a:prstGeom>
          <a:solidFill>
            <a:srgbClr val="22C55E"/>
          </a:solidFill>
          <a:ln w="12700">
            <a:solidFill>
              <a:srgbClr val="22C55E"/>
            </a:solidFill>
            <a:prstDash val="solid"/>
          </a:ln>
        </p:spPr>
      </p:sp>
      <p:sp>
        <p:nvSpPr>
          <p:cNvPr id="8" name="Text 6"/>
          <p:cNvSpPr/>
          <p:nvPr/>
        </p:nvSpPr>
        <p:spPr>
          <a:xfrm>
            <a:off x="274320" y="1965960"/>
            <a:ext cx="1188720" cy="12618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অক্সিন</a:t>
            </a:r>
            <a:endParaRPr lang="en-US" sz="1600" dirty="0"/>
          </a:p>
        </p:txBody>
      </p:sp>
      <p:sp>
        <p:nvSpPr>
          <p:cNvPr id="9" name="Text 7"/>
          <p:cNvSpPr/>
          <p:nvPr/>
        </p:nvSpPr>
        <p:spPr>
          <a:xfrm>
            <a:off x="1536192" y="2039112"/>
            <a:ext cx="2907792" cy="1115568"/>
          </a:xfrm>
          <a:prstGeom prst="rect">
            <a:avLst/>
          </a:prstGeom>
          <a:noFill/>
          <a:ln/>
        </p:spPr>
        <p:txBody>
          <a:bodyPr wrap="square" rtlCol="0" anchor="t"/>
          <a:lstStyle/>
          <a:p>
            <a:pPr marL="0" indent="0">
              <a:buNone/>
            </a:pPr>
            <a:r>
              <a:rPr lang="en-US" sz="1400" dirty="0">
                <a:solidFill>
                  <a:srgbClr val="FFFFFF"/>
                </a:solidFill>
                <a:latin typeface="Kalpurush" pitchFamily="34" charset="0"/>
                <a:ea typeface="Kalpurush" pitchFamily="34" charset="-122"/>
                <a:cs typeface="Kalpurush" pitchFamily="34" charset="-120"/>
              </a:rPr>
              <a:t>চার্লস ডারউইন এ হরমোন প্রথম আবিষ্কার করেন। উদ্ভিদের ভূণমুকুলাবরণীর উপর আলোর প্রভাব লক্ষ করেন। অক্সিন প্রয়োগে শাখা কলমে মূল গজায়, ফলের অকালে ঝরেপড়া রোধ হয়।</a:t>
            </a:r>
            <a:endParaRPr lang="en-US" sz="1400" dirty="0"/>
          </a:p>
        </p:txBody>
      </p:sp>
      <p:sp>
        <p:nvSpPr>
          <p:cNvPr id="10" name="Shape 8"/>
          <p:cNvSpPr/>
          <p:nvPr/>
        </p:nvSpPr>
        <p:spPr>
          <a:xfrm>
            <a:off x="4736592" y="1965960"/>
            <a:ext cx="4251960" cy="1261872"/>
          </a:xfrm>
          <a:prstGeom prst="rect">
            <a:avLst/>
          </a:prstGeom>
          <a:solidFill>
            <a:srgbClr val="0A1A0F"/>
          </a:solidFill>
          <a:ln w="25400">
            <a:solidFill>
              <a:srgbClr val="06B6D4"/>
            </a:solidFill>
            <a:prstDash val="solid"/>
          </a:ln>
        </p:spPr>
      </p:sp>
      <p:sp>
        <p:nvSpPr>
          <p:cNvPr id="11" name="Shape 9"/>
          <p:cNvSpPr/>
          <p:nvPr/>
        </p:nvSpPr>
        <p:spPr>
          <a:xfrm>
            <a:off x="4736592" y="1965960"/>
            <a:ext cx="1188720" cy="1261872"/>
          </a:xfrm>
          <a:prstGeom prst="rect">
            <a:avLst/>
          </a:prstGeom>
          <a:solidFill>
            <a:srgbClr val="06B6D4"/>
          </a:solidFill>
          <a:ln w="12700">
            <a:solidFill>
              <a:srgbClr val="06B6D4"/>
            </a:solidFill>
            <a:prstDash val="solid"/>
          </a:ln>
        </p:spPr>
      </p:sp>
      <p:sp>
        <p:nvSpPr>
          <p:cNvPr id="12" name="Text 10"/>
          <p:cNvSpPr/>
          <p:nvPr/>
        </p:nvSpPr>
        <p:spPr>
          <a:xfrm>
            <a:off x="4736592" y="1965960"/>
            <a:ext cx="1188720" cy="12618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জিবেরেলিন</a:t>
            </a:r>
            <a:endParaRPr lang="en-US" sz="1600" dirty="0"/>
          </a:p>
        </p:txBody>
      </p:sp>
      <p:sp>
        <p:nvSpPr>
          <p:cNvPr id="13" name="Text 11"/>
          <p:cNvSpPr/>
          <p:nvPr/>
        </p:nvSpPr>
        <p:spPr>
          <a:xfrm>
            <a:off x="5925312" y="2002536"/>
            <a:ext cx="3063240" cy="1225296"/>
          </a:xfrm>
          <a:prstGeom prst="rect">
            <a:avLst/>
          </a:prstGeom>
          <a:noFill/>
          <a:ln/>
        </p:spPr>
        <p:txBody>
          <a:bodyPr wrap="square" rtlCol="0" anchor="t"/>
          <a:lstStyle/>
          <a:p>
            <a:pPr marL="0" indent="0">
              <a:buNone/>
            </a:pPr>
            <a:r>
              <a:rPr lang="en-US" sz="1400" dirty="0">
                <a:solidFill>
                  <a:srgbClr val="FFFFFF"/>
                </a:solidFill>
                <a:latin typeface="Kalpurush" pitchFamily="34" charset="0"/>
                <a:ea typeface="Kalpurush" pitchFamily="34" charset="-122"/>
                <a:cs typeface="Kalpurush" pitchFamily="34" charset="-120"/>
              </a:rPr>
              <a:t>চারাগাছ, বীজপত্র ও পত্রের বর্ধিষ্ণু অঞ্চলে দেখা যায়। এর প্রভাবে উদ্ভিদের পর্বমধ্যগুলো দৈর্ঘ্যে বৃদ্ধি পায়। বীজের সুপ্তাবস্থা কাটাতে এর কার্যকারিতা রয়েছে। ফ্লোরিজেন উদ্ভিদে ফুল উৎপন্ন করে।</a:t>
            </a:r>
            <a:endParaRPr lang="en-US" sz="1400" dirty="0"/>
          </a:p>
        </p:txBody>
      </p:sp>
      <p:sp>
        <p:nvSpPr>
          <p:cNvPr id="14" name="Shape 12"/>
          <p:cNvSpPr/>
          <p:nvPr/>
        </p:nvSpPr>
        <p:spPr>
          <a:xfrm>
            <a:off x="274320" y="3361083"/>
            <a:ext cx="4251960" cy="1335024"/>
          </a:xfrm>
          <a:prstGeom prst="rect">
            <a:avLst/>
          </a:prstGeom>
          <a:solidFill>
            <a:srgbClr val="0A1A0F"/>
          </a:solidFill>
          <a:ln w="25400">
            <a:solidFill>
              <a:srgbClr val="D97706"/>
            </a:solidFill>
            <a:prstDash val="solid"/>
          </a:ln>
        </p:spPr>
      </p:sp>
      <p:sp>
        <p:nvSpPr>
          <p:cNvPr id="15" name="Shape 13"/>
          <p:cNvSpPr/>
          <p:nvPr/>
        </p:nvSpPr>
        <p:spPr>
          <a:xfrm>
            <a:off x="274320" y="3337560"/>
            <a:ext cx="1188720" cy="1371600"/>
          </a:xfrm>
          <a:prstGeom prst="rect">
            <a:avLst/>
          </a:prstGeom>
          <a:solidFill>
            <a:srgbClr val="D97706"/>
          </a:solidFill>
          <a:ln w="12700">
            <a:solidFill>
              <a:srgbClr val="D97706"/>
            </a:solidFill>
            <a:prstDash val="solid"/>
          </a:ln>
        </p:spPr>
      </p:sp>
      <p:sp>
        <p:nvSpPr>
          <p:cNvPr id="16" name="Text 14"/>
          <p:cNvSpPr/>
          <p:nvPr/>
        </p:nvSpPr>
        <p:spPr>
          <a:xfrm>
            <a:off x="274320" y="3410712"/>
            <a:ext cx="1188720" cy="12618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ইথিলিন</a:t>
            </a:r>
            <a:endParaRPr lang="en-US" sz="1600" dirty="0"/>
          </a:p>
        </p:txBody>
      </p:sp>
      <p:sp>
        <p:nvSpPr>
          <p:cNvPr id="17" name="Text 15"/>
          <p:cNvSpPr/>
          <p:nvPr/>
        </p:nvSpPr>
        <p:spPr>
          <a:xfrm>
            <a:off x="1458468" y="3380663"/>
            <a:ext cx="3063240" cy="1335024"/>
          </a:xfrm>
          <a:prstGeom prst="rect">
            <a:avLst/>
          </a:prstGeom>
          <a:noFill/>
          <a:ln/>
        </p:spPr>
        <p:txBody>
          <a:bodyPr wrap="square" rtlCol="0" anchor="t"/>
          <a:lstStyle/>
          <a:p>
            <a:pPr marL="0" indent="0">
              <a:buNone/>
            </a:pPr>
            <a:r>
              <a:rPr lang="en-US" sz="1400" dirty="0">
                <a:solidFill>
                  <a:srgbClr val="FFFFFF"/>
                </a:solidFill>
                <a:latin typeface="Kalpurush" pitchFamily="34" charset="0"/>
                <a:ea typeface="Kalpurush" pitchFamily="34" charset="-122"/>
                <a:cs typeface="Kalpurush" pitchFamily="34" charset="-120"/>
              </a:rPr>
              <a:t>এ হরমোনটি একটি গ্যাসীয় পদার্থ। এটি ফল পাকাতে সাহায্য করে। এ হরমোন ফল, ফুল, বীজ, পাতা ও মূলেও দেখা যায়। ইথিলিন বীজ এবং মুকুলের সুপ্তাবস্থা ভঙ্গ করে, চারা গাছের কাণ্ডের বৃদ্ধি ঘটিয়ে চারা গাছকে লম্বা হতে সাহায্য করে।</a:t>
            </a:r>
            <a:endParaRPr lang="en-US" sz="1400" dirty="0"/>
          </a:p>
        </p:txBody>
      </p:sp>
      <p:sp>
        <p:nvSpPr>
          <p:cNvPr id="18" name="Shape 16"/>
          <p:cNvSpPr/>
          <p:nvPr/>
        </p:nvSpPr>
        <p:spPr>
          <a:xfrm>
            <a:off x="4796227" y="3361082"/>
            <a:ext cx="4251960" cy="1348077"/>
          </a:xfrm>
          <a:prstGeom prst="rect">
            <a:avLst/>
          </a:prstGeom>
          <a:solidFill>
            <a:srgbClr val="0A1A0F"/>
          </a:solidFill>
          <a:ln w="25400">
            <a:solidFill>
              <a:srgbClr val="6D28D9"/>
            </a:solidFill>
            <a:prstDash val="solid"/>
          </a:ln>
        </p:spPr>
      </p:sp>
      <p:sp>
        <p:nvSpPr>
          <p:cNvPr id="19" name="Shape 17"/>
          <p:cNvSpPr/>
          <p:nvPr/>
        </p:nvSpPr>
        <p:spPr>
          <a:xfrm>
            <a:off x="4727448" y="3360420"/>
            <a:ext cx="1188720" cy="1348740"/>
          </a:xfrm>
          <a:prstGeom prst="rect">
            <a:avLst/>
          </a:prstGeom>
          <a:solidFill>
            <a:srgbClr val="6D28D9"/>
          </a:solidFill>
          <a:ln w="12700">
            <a:solidFill>
              <a:srgbClr val="6D28D9"/>
            </a:solidFill>
            <a:prstDash val="solid"/>
          </a:ln>
        </p:spPr>
      </p:sp>
      <p:sp>
        <p:nvSpPr>
          <p:cNvPr id="20" name="Text 18"/>
          <p:cNvSpPr/>
          <p:nvPr/>
        </p:nvSpPr>
        <p:spPr>
          <a:xfrm>
            <a:off x="4736592" y="3337560"/>
            <a:ext cx="1188720" cy="1261872"/>
          </a:xfrm>
          <a:prstGeom prst="rect">
            <a:avLst/>
          </a:prstGeom>
          <a:noFill/>
          <a:ln/>
        </p:spPr>
        <p:txBody>
          <a:bodyPr wrap="square" rtlCol="0" anchor="ctr"/>
          <a:lstStyle/>
          <a:p>
            <a:pPr marL="0" indent="0" algn="ctr">
              <a:buNone/>
            </a:pPr>
            <a:r>
              <a:rPr lang="en-US" sz="1600" b="1" dirty="0">
                <a:solidFill>
                  <a:srgbClr val="071020"/>
                </a:solidFill>
                <a:latin typeface="Kalpurush" pitchFamily="34" charset="0"/>
                <a:ea typeface="Kalpurush" pitchFamily="34" charset="-122"/>
                <a:cs typeface="Kalpurush" pitchFamily="34" charset="-120"/>
              </a:rPr>
              <a:t>চলন</a:t>
            </a:r>
            <a:endParaRPr lang="en-US" sz="1600" dirty="0"/>
          </a:p>
        </p:txBody>
      </p:sp>
      <p:sp>
        <p:nvSpPr>
          <p:cNvPr id="21" name="Text 19"/>
          <p:cNvSpPr/>
          <p:nvPr/>
        </p:nvSpPr>
        <p:spPr>
          <a:xfrm>
            <a:off x="6003036" y="3383943"/>
            <a:ext cx="2907792" cy="1289304"/>
          </a:xfrm>
          <a:prstGeom prst="rect">
            <a:avLst/>
          </a:prstGeom>
          <a:noFill/>
          <a:ln/>
        </p:spPr>
        <p:txBody>
          <a:bodyPr wrap="square" rtlCol="0" anchor="t"/>
          <a:lstStyle/>
          <a:p>
            <a:pPr marL="0" indent="0">
              <a:buNone/>
            </a:pPr>
            <a:r>
              <a:rPr lang="en-US" sz="1400" dirty="0">
                <a:solidFill>
                  <a:srgbClr val="FFFFFF"/>
                </a:solidFill>
                <a:latin typeface="Kalpurush" pitchFamily="34" charset="0"/>
                <a:ea typeface="Kalpurush" pitchFamily="34" charset="-122"/>
                <a:cs typeface="Kalpurush" pitchFamily="34" charset="-120"/>
              </a:rPr>
              <a:t>উদ্ভিদও অন্যান্য জীবের মেতো অনুভূতি ক্ষমতাসম্পন্ন। এজন্য অভ্যন্তরীণ বা বহিঃউদ্দীপক উদ্ভিদদেহে যে উদ্দীপনা সৃষ্টি করে, তার ফলে উদ্ভিদে চলন ও বৃদ্ধি সংঘটিত হয়। এসব চলনকে ট্রপিক চলন বলা হয়।</a:t>
            </a:r>
            <a:endParaRPr lang="en-US" sz="1400" dirty="0"/>
          </a:p>
        </p:txBody>
      </p:sp>
      <p:sp>
        <p:nvSpPr>
          <p:cNvPr id="22" name="Shape 20"/>
          <p:cNvSpPr/>
          <p:nvPr/>
        </p:nvSpPr>
        <p:spPr>
          <a:xfrm>
            <a:off x="0" y="4983480"/>
            <a:ext cx="9144000" cy="164592"/>
          </a:xfrm>
          <a:prstGeom prst="rect">
            <a:avLst/>
          </a:prstGeom>
          <a:solidFill>
            <a:srgbClr val="16A34A"/>
          </a:solidFill>
          <a:ln w="12700">
            <a:solidFill>
              <a:srgbClr val="16A34A"/>
            </a:solidFill>
            <a:prstDash val="solid"/>
          </a:ln>
        </p:spPr>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18288" y="12822"/>
            <a:ext cx="9144000" cy="914400"/>
          </a:xfrm>
          <a:prstGeom prst="rect">
            <a:avLst/>
          </a:prstGeom>
          <a:solidFill>
            <a:srgbClr val="22C55E"/>
          </a:solidFill>
          <a:ln w="12700">
            <a:solidFill>
              <a:srgbClr val="22C55E"/>
            </a:solidFill>
            <a:prstDash val="solid"/>
          </a:ln>
        </p:spPr>
      </p:sp>
      <p:sp>
        <p:nvSpPr>
          <p:cNvPr id="3" name="Text 1"/>
          <p:cNvSpPr/>
          <p:nvPr/>
        </p:nvSpPr>
        <p:spPr>
          <a:xfrm>
            <a:off x="320040" y="265660"/>
            <a:ext cx="8503920" cy="648740"/>
          </a:xfrm>
          <a:prstGeom prst="rect">
            <a:avLst/>
          </a:prstGeom>
          <a:noFill/>
          <a:ln/>
        </p:spPr>
        <p:txBody>
          <a:bodyPr wrap="square" rtlCol="0" anchor="ctr"/>
          <a:lstStyle/>
          <a:p>
            <a:r>
              <a:rPr lang="en-US" sz="2800" b="1" dirty="0">
                <a:solidFill>
                  <a:srgbClr val="FFFFFF"/>
                </a:solidFill>
                <a:latin typeface="Kalpurush" pitchFamily="34" charset="0"/>
                <a:ea typeface="Kalpurush" pitchFamily="34" charset="-122"/>
                <a:cs typeface="Kalpurush" pitchFamily="34" charset="-120"/>
              </a:rPr>
              <a:t>🔬 উদ্ভিদের </a:t>
            </a:r>
            <a:r>
              <a:rPr lang="en-US" sz="2800" b="1" dirty="0" err="1">
                <a:solidFill>
                  <a:srgbClr val="FFFFFF"/>
                </a:solidFill>
                <a:latin typeface="Kalpurush" pitchFamily="34" charset="0"/>
                <a:ea typeface="Kalpurush" pitchFamily="34" charset="-122"/>
                <a:cs typeface="Kalpurush" pitchFamily="34" charset="-120"/>
              </a:rPr>
              <a:t>আলোকমুখিতার</a:t>
            </a:r>
            <a:r>
              <a:rPr lang="en-US" sz="2800" b="1" dirty="0">
                <a:solidFill>
                  <a:srgbClr val="FFFFFF"/>
                </a:solidFill>
                <a:latin typeface="Kalpurush" pitchFamily="34" charset="0"/>
                <a:ea typeface="Kalpurush" pitchFamily="34" charset="-122"/>
                <a:cs typeface="Kalpurush" pitchFamily="34" charset="-120"/>
              </a:rPr>
              <a:t> </a:t>
            </a:r>
            <a:r>
              <a:rPr lang="en-US" sz="2800" b="1" dirty="0" err="1" smtClean="0">
                <a:solidFill>
                  <a:srgbClr val="FFFFFF"/>
                </a:solidFill>
                <a:latin typeface="Kalpurush" pitchFamily="34" charset="0"/>
                <a:ea typeface="Kalpurush" pitchFamily="34" charset="-122"/>
                <a:cs typeface="Kalpurush" pitchFamily="34" charset="-120"/>
              </a:rPr>
              <a:t>পরীক্ষণ</a:t>
            </a:r>
            <a:r>
              <a:rPr lang="en-US" sz="2800" b="1" dirty="0" smtClean="0">
                <a:solidFill>
                  <a:srgbClr val="FFFFFF"/>
                </a:solidFill>
                <a:latin typeface="Kalpurush" pitchFamily="34" charset="0"/>
                <a:ea typeface="Kalpurush" pitchFamily="34" charset="-122"/>
                <a:cs typeface="Kalpurush" pitchFamily="34" charset="-120"/>
              </a:rPr>
              <a:t> </a:t>
            </a:r>
            <a:endParaRPr lang="en-US" sz="2800" dirty="0"/>
          </a:p>
          <a:p>
            <a:pPr marL="0" indent="0">
              <a:buNone/>
            </a:pPr>
            <a:r>
              <a:rPr lang="en-US" sz="2800" b="1" dirty="0" smtClean="0">
                <a:solidFill>
                  <a:srgbClr val="FFFFFF"/>
                </a:solidFill>
                <a:latin typeface="Kalpurush" pitchFamily="34" charset="0"/>
                <a:ea typeface="Kalpurush" pitchFamily="34" charset="-122"/>
                <a:cs typeface="Kalpurush" pitchFamily="34" charset="-120"/>
              </a:rPr>
              <a:t> </a:t>
            </a:r>
            <a:endParaRPr lang="en-US" sz="2800" dirty="0"/>
          </a:p>
        </p:txBody>
      </p:sp>
      <p:sp>
        <p:nvSpPr>
          <p:cNvPr id="4" name="Shape 2"/>
          <p:cNvSpPr/>
          <p:nvPr/>
        </p:nvSpPr>
        <p:spPr>
          <a:xfrm>
            <a:off x="274320" y="1005840"/>
            <a:ext cx="3657600" cy="3858768"/>
          </a:xfrm>
          <a:prstGeom prst="rect">
            <a:avLst/>
          </a:prstGeom>
          <a:solidFill>
            <a:srgbClr val="F0FDF4"/>
          </a:solidFill>
          <a:ln w="25400">
            <a:solidFill>
              <a:srgbClr val="22C55E"/>
            </a:solidFill>
            <a:prstDash val="solid"/>
          </a:ln>
        </p:spPr>
      </p:sp>
      <p:sp>
        <p:nvSpPr>
          <p:cNvPr id="6" name="Text 3"/>
          <p:cNvSpPr/>
          <p:nvPr/>
        </p:nvSpPr>
        <p:spPr>
          <a:xfrm>
            <a:off x="347472" y="4553712"/>
            <a:ext cx="3511296" cy="256032"/>
          </a:xfrm>
          <a:prstGeom prst="rect">
            <a:avLst/>
          </a:prstGeom>
          <a:noFill/>
          <a:ln/>
        </p:spPr>
        <p:txBody>
          <a:bodyPr wrap="square" rtlCol="0" anchor="ctr"/>
          <a:lstStyle/>
          <a:p>
            <a:pPr marL="0" indent="0" algn="ctr">
              <a:buNone/>
            </a:pPr>
            <a:r>
              <a:rPr lang="en-US" sz="1100" b="1" dirty="0">
                <a:solidFill>
                  <a:srgbClr val="16A34A"/>
                </a:solidFill>
                <a:latin typeface="Kalpurush" pitchFamily="34" charset="0"/>
                <a:ea typeface="Kalpurush" pitchFamily="34" charset="-122"/>
                <a:cs typeface="Kalpurush" pitchFamily="34" charset="-120"/>
              </a:rPr>
              <a:t>চিত্র ৫.১: উদ্ভিদের আলোকমুখিতার পরীক্ষণ</a:t>
            </a:r>
            <a:endParaRPr lang="en-US" sz="1100" dirty="0"/>
          </a:p>
        </p:txBody>
      </p:sp>
      <p:sp>
        <p:nvSpPr>
          <p:cNvPr id="7" name="Shape 4"/>
          <p:cNvSpPr/>
          <p:nvPr/>
        </p:nvSpPr>
        <p:spPr>
          <a:xfrm>
            <a:off x="4160519" y="1005840"/>
            <a:ext cx="4871565" cy="1115568"/>
          </a:xfrm>
          <a:prstGeom prst="rect">
            <a:avLst/>
          </a:prstGeom>
          <a:solidFill>
            <a:srgbClr val="FFFFFF"/>
          </a:solidFill>
          <a:ln w="25400">
            <a:solidFill>
              <a:srgbClr val="22C55E"/>
            </a:solidFill>
            <a:prstDash val="solid"/>
          </a:ln>
        </p:spPr>
      </p:sp>
      <p:sp>
        <p:nvSpPr>
          <p:cNvPr id="8" name="Shape 5"/>
          <p:cNvSpPr/>
          <p:nvPr/>
        </p:nvSpPr>
        <p:spPr>
          <a:xfrm>
            <a:off x="4160520" y="1005840"/>
            <a:ext cx="4871564" cy="402336"/>
          </a:xfrm>
          <a:prstGeom prst="rect">
            <a:avLst/>
          </a:prstGeom>
          <a:solidFill>
            <a:srgbClr val="22C55E"/>
          </a:solidFill>
          <a:ln w="12700">
            <a:solidFill>
              <a:srgbClr val="22C55E"/>
            </a:solidFill>
            <a:prstDash val="solid"/>
          </a:ln>
        </p:spPr>
      </p:sp>
      <p:sp>
        <p:nvSpPr>
          <p:cNvPr id="9" name="Text 6"/>
          <p:cNvSpPr/>
          <p:nvPr/>
        </p:nvSpPr>
        <p:spPr>
          <a:xfrm>
            <a:off x="4160520" y="1005840"/>
            <a:ext cx="4709160" cy="402336"/>
          </a:xfrm>
          <a:prstGeom prst="rect">
            <a:avLst/>
          </a:prstGeom>
          <a:noFill/>
          <a:ln/>
        </p:spPr>
        <p:txBody>
          <a:bodyPr wrap="square" rtlCol="0" anchor="ctr"/>
          <a:lstStyle/>
          <a:p>
            <a:pPr marL="0" indent="0" algn="ctr">
              <a:buNone/>
            </a:pPr>
            <a:r>
              <a:rPr lang="en-US" sz="2400" b="1" dirty="0">
                <a:solidFill>
                  <a:srgbClr val="071020"/>
                </a:solidFill>
                <a:latin typeface="Kalpurush" pitchFamily="34" charset="0"/>
                <a:ea typeface="Kalpurush" pitchFamily="34" charset="-122"/>
                <a:cs typeface="Kalpurush" pitchFamily="34" charset="-120"/>
              </a:rPr>
              <a:t>পরীক্ষার উপকরণ</a:t>
            </a:r>
            <a:endParaRPr lang="en-US" sz="2400" dirty="0"/>
          </a:p>
        </p:txBody>
      </p:sp>
      <p:sp>
        <p:nvSpPr>
          <p:cNvPr id="10" name="Text 7"/>
          <p:cNvSpPr/>
          <p:nvPr/>
        </p:nvSpPr>
        <p:spPr>
          <a:xfrm>
            <a:off x="4279392" y="1444752"/>
            <a:ext cx="4480560" cy="621792"/>
          </a:xfrm>
          <a:prstGeom prst="rect">
            <a:avLst/>
          </a:prstGeom>
          <a:noFill/>
          <a:ln/>
        </p:spPr>
        <p:txBody>
          <a:bodyPr wrap="square" rtlCol="0" anchor="ctr"/>
          <a:lstStyle/>
          <a:p>
            <a:pPr marL="0" indent="0">
              <a:buNone/>
            </a:pPr>
            <a:r>
              <a:rPr lang="en-US" sz="2000" dirty="0">
                <a:solidFill>
                  <a:srgbClr val="334155"/>
                </a:solidFill>
                <a:latin typeface="Kalpurush" pitchFamily="34" charset="0"/>
                <a:ea typeface="Kalpurush" pitchFamily="34" charset="-122"/>
                <a:cs typeface="Kalpurush" pitchFamily="34" charset="-120"/>
              </a:rPr>
              <a:t>একটি স্বচ্ছ কাচের বড় মুখযুক্ত বোতল, পুষ্টি দ্রবণ, ছিদ্রযুক্ত কর্ক, একটি সবল উদ্ভিদের চারা।</a:t>
            </a:r>
            <a:endParaRPr lang="en-US" sz="2000" dirty="0"/>
          </a:p>
        </p:txBody>
      </p:sp>
      <p:sp>
        <p:nvSpPr>
          <p:cNvPr id="11" name="Shape 8"/>
          <p:cNvSpPr/>
          <p:nvPr/>
        </p:nvSpPr>
        <p:spPr>
          <a:xfrm>
            <a:off x="4221944" y="2186906"/>
            <a:ext cx="4824056" cy="923876"/>
          </a:xfrm>
          <a:prstGeom prst="rect">
            <a:avLst/>
          </a:prstGeom>
          <a:solidFill>
            <a:srgbClr val="FFFFFF"/>
          </a:solidFill>
          <a:ln w="25400">
            <a:solidFill>
              <a:srgbClr val="0D9488"/>
            </a:solidFill>
            <a:prstDash val="solid"/>
          </a:ln>
          <a:effectLst>
            <a:outerShdw blurRad="50800" dist="25400" dir="8100000" algn="bl" rotWithShape="0">
              <a:srgbClr val="000000">
                <a:alpha val="7000"/>
              </a:srgbClr>
            </a:outerShdw>
          </a:effectLst>
        </p:spPr>
      </p:sp>
      <p:sp>
        <p:nvSpPr>
          <p:cNvPr id="12" name="Shape 9"/>
          <p:cNvSpPr/>
          <p:nvPr/>
        </p:nvSpPr>
        <p:spPr>
          <a:xfrm>
            <a:off x="4160520" y="2199728"/>
            <a:ext cx="1216152" cy="904660"/>
          </a:xfrm>
          <a:prstGeom prst="rect">
            <a:avLst/>
          </a:prstGeom>
          <a:solidFill>
            <a:srgbClr val="0D9488"/>
          </a:solidFill>
          <a:ln w="12700">
            <a:solidFill>
              <a:srgbClr val="0D9488"/>
            </a:solidFill>
            <a:prstDash val="solid"/>
          </a:ln>
        </p:spPr>
      </p:sp>
      <p:sp>
        <p:nvSpPr>
          <p:cNvPr id="13" name="Text 10"/>
          <p:cNvSpPr/>
          <p:nvPr/>
        </p:nvSpPr>
        <p:spPr>
          <a:xfrm>
            <a:off x="4160520" y="2212848"/>
            <a:ext cx="1097280" cy="804672"/>
          </a:xfrm>
          <a:prstGeom prst="rect">
            <a:avLst/>
          </a:prstGeom>
          <a:noFill/>
          <a:ln/>
        </p:spPr>
        <p:txBody>
          <a:bodyPr wrap="square" rtlCol="0" anchor="ctr"/>
          <a:lstStyle/>
          <a:p>
            <a:pPr marL="0" indent="0" algn="ctr">
              <a:buNone/>
            </a:pPr>
            <a:r>
              <a:rPr lang="en-US" sz="2000" b="1" dirty="0">
                <a:solidFill>
                  <a:srgbClr val="071020"/>
                </a:solidFill>
                <a:latin typeface="Kalpurush" pitchFamily="34" charset="0"/>
                <a:ea typeface="Kalpurush" pitchFamily="34" charset="-122"/>
                <a:cs typeface="Kalpurush" pitchFamily="34" charset="-120"/>
              </a:rPr>
              <a:t>পদ্ধতি</a:t>
            </a:r>
            <a:endParaRPr lang="en-US" sz="2000" dirty="0"/>
          </a:p>
        </p:txBody>
      </p:sp>
      <p:sp>
        <p:nvSpPr>
          <p:cNvPr id="14" name="Text 11"/>
          <p:cNvSpPr/>
          <p:nvPr/>
        </p:nvSpPr>
        <p:spPr>
          <a:xfrm>
            <a:off x="5340096" y="2199728"/>
            <a:ext cx="3705904" cy="865499"/>
          </a:xfrm>
          <a:prstGeom prst="rect">
            <a:avLst/>
          </a:prstGeom>
          <a:noFill/>
          <a:ln/>
        </p:spPr>
        <p:txBody>
          <a:bodyPr wrap="square" rtlCol="0" anchor="ctr"/>
          <a:lstStyle/>
          <a:p>
            <a:pPr marL="0" indent="0">
              <a:buNone/>
            </a:pPr>
            <a:r>
              <a:rPr lang="en-US" sz="1400" dirty="0">
                <a:solidFill>
                  <a:srgbClr val="334155"/>
                </a:solidFill>
                <a:latin typeface="Kalpurush" pitchFamily="34" charset="0"/>
                <a:ea typeface="Kalpurush" pitchFamily="34" charset="-122"/>
                <a:cs typeface="Kalpurush" pitchFamily="34" charset="-120"/>
              </a:rPr>
              <a:t>একটি বোতলে পুষ্টি দ্রবণ নিয়ে ছিদ্রযুক্ত ছিপটি লাগিয়ে ছিপির ছিদ্রপথে চারাগাছটি এমনভাবে ঢুকিয়ে দিতে হবে যাতে মূলগুলো পুষ্টি দ্রবণে ডুবে থাকে। এবার গাছসহ বোতলটি জানালার কাছে আলোকিত স্থানে রেখে দেই।</a:t>
            </a:r>
            <a:endParaRPr lang="en-US" sz="1400" dirty="0"/>
          </a:p>
        </p:txBody>
      </p:sp>
      <p:sp>
        <p:nvSpPr>
          <p:cNvPr id="15" name="Shape 12"/>
          <p:cNvSpPr/>
          <p:nvPr/>
        </p:nvSpPr>
        <p:spPr>
          <a:xfrm>
            <a:off x="4290723" y="3216104"/>
            <a:ext cx="4709160" cy="804672"/>
          </a:xfrm>
          <a:prstGeom prst="rect">
            <a:avLst/>
          </a:prstGeom>
          <a:solidFill>
            <a:srgbClr val="FFFFFF"/>
          </a:solidFill>
          <a:ln w="25400">
            <a:solidFill>
              <a:srgbClr val="D97706"/>
            </a:solidFill>
            <a:prstDash val="solid"/>
          </a:ln>
          <a:effectLst>
            <a:outerShdw blurRad="50800" dist="25400" dir="8100000" algn="bl" rotWithShape="0">
              <a:srgbClr val="000000">
                <a:alpha val="7000"/>
              </a:srgbClr>
            </a:outerShdw>
          </a:effectLst>
        </p:spPr>
      </p:sp>
      <p:sp>
        <p:nvSpPr>
          <p:cNvPr id="16" name="Shape 13"/>
          <p:cNvSpPr/>
          <p:nvPr/>
        </p:nvSpPr>
        <p:spPr>
          <a:xfrm>
            <a:off x="4160520" y="3202388"/>
            <a:ext cx="1216152" cy="804672"/>
          </a:xfrm>
          <a:prstGeom prst="rect">
            <a:avLst/>
          </a:prstGeom>
          <a:solidFill>
            <a:srgbClr val="D97706"/>
          </a:solidFill>
          <a:ln w="12700">
            <a:solidFill>
              <a:srgbClr val="D97706"/>
            </a:solidFill>
            <a:prstDash val="solid"/>
          </a:ln>
        </p:spPr>
      </p:sp>
      <p:sp>
        <p:nvSpPr>
          <p:cNvPr id="17" name="Text 14"/>
          <p:cNvSpPr/>
          <p:nvPr/>
        </p:nvSpPr>
        <p:spPr>
          <a:xfrm>
            <a:off x="4160520" y="3163824"/>
            <a:ext cx="1216152" cy="804672"/>
          </a:xfrm>
          <a:prstGeom prst="rect">
            <a:avLst/>
          </a:prstGeom>
          <a:noFill/>
          <a:ln/>
        </p:spPr>
        <p:txBody>
          <a:bodyPr wrap="square" rtlCol="0" anchor="ctr"/>
          <a:lstStyle/>
          <a:p>
            <a:pPr marL="0" indent="0" algn="ctr">
              <a:buNone/>
            </a:pPr>
            <a:r>
              <a:rPr lang="en-US" b="1" dirty="0">
                <a:solidFill>
                  <a:srgbClr val="071020"/>
                </a:solidFill>
                <a:latin typeface="Kalpurush" pitchFamily="34" charset="0"/>
                <a:ea typeface="Kalpurush" pitchFamily="34" charset="-122"/>
                <a:cs typeface="Kalpurush" pitchFamily="34" charset="-120"/>
              </a:rPr>
              <a:t>পর্যবেক্ষণ</a:t>
            </a:r>
            <a:endParaRPr lang="en-US" dirty="0"/>
          </a:p>
        </p:txBody>
      </p:sp>
      <p:sp>
        <p:nvSpPr>
          <p:cNvPr id="18" name="Text 15"/>
          <p:cNvSpPr/>
          <p:nvPr/>
        </p:nvSpPr>
        <p:spPr>
          <a:xfrm>
            <a:off x="5495544" y="3300321"/>
            <a:ext cx="3666744" cy="700179"/>
          </a:xfrm>
          <a:prstGeom prst="rect">
            <a:avLst/>
          </a:prstGeom>
          <a:noFill/>
          <a:ln/>
        </p:spPr>
        <p:txBody>
          <a:bodyPr wrap="square" rtlCol="0" anchor="ctr"/>
          <a:lstStyle/>
          <a:p>
            <a:pPr marL="0" indent="0">
              <a:buNone/>
            </a:pPr>
            <a:r>
              <a:rPr lang="en-US" sz="1400" dirty="0">
                <a:solidFill>
                  <a:srgbClr val="334155"/>
                </a:solidFill>
                <a:latin typeface="Kalpurush" pitchFamily="34" charset="0"/>
                <a:ea typeface="Kalpurush" pitchFamily="34" charset="-122"/>
                <a:cs typeface="Kalpurush" pitchFamily="34" charset="-120"/>
              </a:rPr>
              <a:t>৪/৫ দিন পর দেখা যাবে যে উদ্ভিদটির কাণ্ডের অংশ জানালার বাইরের দিকে বেঁকে গেছে। মূলগুলো আলো উৎসের বিপরীত দিকে বেঁকে রয়েছে।</a:t>
            </a:r>
            <a:endParaRPr lang="en-US" sz="1400" dirty="0"/>
          </a:p>
        </p:txBody>
      </p:sp>
      <p:sp>
        <p:nvSpPr>
          <p:cNvPr id="19" name="Shape 16"/>
          <p:cNvSpPr/>
          <p:nvPr/>
        </p:nvSpPr>
        <p:spPr>
          <a:xfrm>
            <a:off x="4279392" y="4086440"/>
            <a:ext cx="4709160" cy="804672"/>
          </a:xfrm>
          <a:prstGeom prst="rect">
            <a:avLst/>
          </a:prstGeom>
          <a:solidFill>
            <a:srgbClr val="FFFFFF"/>
          </a:solidFill>
          <a:ln w="25400">
            <a:solidFill>
              <a:srgbClr val="16A34A"/>
            </a:solidFill>
            <a:prstDash val="solid"/>
          </a:ln>
          <a:effectLst>
            <a:outerShdw blurRad="50800" dist="25400" dir="8100000" algn="bl" rotWithShape="0">
              <a:srgbClr val="000000">
                <a:alpha val="7000"/>
              </a:srgbClr>
            </a:outerShdw>
          </a:effectLst>
        </p:spPr>
      </p:sp>
      <p:sp>
        <p:nvSpPr>
          <p:cNvPr id="20" name="Shape 17"/>
          <p:cNvSpPr/>
          <p:nvPr/>
        </p:nvSpPr>
        <p:spPr>
          <a:xfrm>
            <a:off x="4160520" y="4080212"/>
            <a:ext cx="1216152" cy="804672"/>
          </a:xfrm>
          <a:prstGeom prst="rect">
            <a:avLst/>
          </a:prstGeom>
          <a:solidFill>
            <a:srgbClr val="16A34A"/>
          </a:solidFill>
          <a:ln w="12700">
            <a:solidFill>
              <a:srgbClr val="16A34A"/>
            </a:solidFill>
            <a:prstDash val="solid"/>
          </a:ln>
        </p:spPr>
      </p:sp>
      <p:sp>
        <p:nvSpPr>
          <p:cNvPr id="21" name="Text 18"/>
          <p:cNvSpPr/>
          <p:nvPr/>
        </p:nvSpPr>
        <p:spPr>
          <a:xfrm>
            <a:off x="4160520" y="3968496"/>
            <a:ext cx="1097280" cy="804672"/>
          </a:xfrm>
          <a:prstGeom prst="rect">
            <a:avLst/>
          </a:prstGeom>
          <a:noFill/>
          <a:ln/>
        </p:spPr>
        <p:txBody>
          <a:bodyPr wrap="square" rtlCol="0" anchor="ctr"/>
          <a:lstStyle/>
          <a:p>
            <a:pPr marL="0" indent="0" algn="ctr">
              <a:buNone/>
            </a:pPr>
            <a:r>
              <a:rPr lang="en-US" sz="2000" b="1" dirty="0">
                <a:solidFill>
                  <a:srgbClr val="071020"/>
                </a:solidFill>
                <a:latin typeface="Kalpurush" pitchFamily="34" charset="0"/>
                <a:ea typeface="Kalpurush" pitchFamily="34" charset="-122"/>
                <a:cs typeface="Kalpurush" pitchFamily="34" charset="-120"/>
              </a:rPr>
              <a:t>সিদ্ধান্ত</a:t>
            </a:r>
            <a:endParaRPr lang="en-US" sz="2000" dirty="0"/>
          </a:p>
        </p:txBody>
      </p:sp>
      <p:sp>
        <p:nvSpPr>
          <p:cNvPr id="22" name="Text 19"/>
          <p:cNvSpPr/>
          <p:nvPr/>
        </p:nvSpPr>
        <p:spPr>
          <a:xfrm>
            <a:off x="5550408" y="4123944"/>
            <a:ext cx="3438144" cy="779228"/>
          </a:xfrm>
          <a:prstGeom prst="rect">
            <a:avLst/>
          </a:prstGeom>
          <a:noFill/>
          <a:ln/>
        </p:spPr>
        <p:txBody>
          <a:bodyPr wrap="square" rtlCol="0" anchor="ctr"/>
          <a:lstStyle/>
          <a:p>
            <a:pPr marL="0" indent="0">
              <a:buNone/>
            </a:pPr>
            <a:r>
              <a:rPr lang="en-US" sz="1600" dirty="0">
                <a:solidFill>
                  <a:srgbClr val="334155"/>
                </a:solidFill>
                <a:latin typeface="Kalpurush" pitchFamily="34" charset="0"/>
                <a:ea typeface="Kalpurush" pitchFamily="34" charset="-122"/>
                <a:cs typeface="Kalpurush" pitchFamily="34" charset="-120"/>
              </a:rPr>
              <a:t>এ পরীক্ষণে প্রমাণিত হয় যে কাণ্ডে আলোকমুখী ও মূলে আলোকবিমুখী বৃদ্ধি ও চলন ঘটে।</a:t>
            </a:r>
            <a:endParaRPr lang="en-US" sz="1600" dirty="0"/>
          </a:p>
        </p:txBody>
      </p:sp>
      <p:sp>
        <p:nvSpPr>
          <p:cNvPr id="24" name="Text 21"/>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পঞ্চম অধ্যায় | সমন্বয় ও নিঃসরণ | NCTB অষ্টম শ্রেণি বিজ্ঞান</a:t>
            </a:r>
            <a:endParaRPr lang="en-US" sz="900" dirty="0"/>
          </a:p>
        </p:txBody>
      </p:sp>
      <p:sp>
        <p:nvSpPr>
          <p:cNvPr id="25" name="AutoShape 2" descr="https://www.teachers.gov.bd/shared/content_image/2025/December/11/1765472532693af914bde59.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AutoShape 4" descr="https://www.teachers.gov.bd/shared/content_image/2025/December/20/1766196461694604ed68432.webp"/>
          <p:cNvSpPr>
            <a:spLocks noChangeAspect="1" noChangeArrowheads="1"/>
          </p:cNvSpPr>
          <p:nvPr/>
        </p:nvSpPr>
        <p:spPr bwMode="auto">
          <a:xfrm>
            <a:off x="1023592" y="-171248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AutoShape 6" descr="https://www.teachers.gov.bd/shared/content_image/2025/December/20/1766196461694604ed68432.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AutoShape 8" descr="https://www.teachers.gov.bd/shared/content_image/2025/December/20/1766196461694604ed68432.webp"/>
          <p:cNvSpPr>
            <a:spLocks noChangeAspect="1" noChangeArrowheads="1"/>
          </p:cNvSpPr>
          <p:nvPr/>
        </p:nvSpPr>
        <p:spPr bwMode="auto">
          <a:xfrm>
            <a:off x="478663" y="17315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75" y="994709"/>
            <a:ext cx="3842540" cy="3948518"/>
          </a:xfrm>
          <a:prstGeom prst="rect">
            <a:avLst/>
          </a:prstGeom>
        </p:spPr>
      </p:pic>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D4ED8"/>
          </a:solidFill>
          <a:ln w="12700">
            <a:solidFill>
              <a:srgbClr val="1D4ED8"/>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স্নায়ুতন্ত্র ও </a:t>
            </a:r>
            <a:r>
              <a:rPr lang="en-US" sz="2800" b="1" dirty="0" err="1">
                <a:solidFill>
                  <a:srgbClr val="FFFFFF"/>
                </a:solidFill>
                <a:latin typeface="Kalpurush" pitchFamily="34" charset="0"/>
                <a:ea typeface="Kalpurush" pitchFamily="34" charset="-122"/>
                <a:cs typeface="Kalpurush" pitchFamily="34" charset="-120"/>
              </a:rPr>
              <a:t>নিউরন</a:t>
            </a:r>
            <a:r>
              <a:rPr lang="en-US" sz="2800" b="1" dirty="0">
                <a:solidFill>
                  <a:srgbClr val="FFFFFF"/>
                </a:solidFill>
                <a:latin typeface="Kalpurush" pitchFamily="34" charset="0"/>
                <a:ea typeface="Kalpurush" pitchFamily="34" charset="-122"/>
                <a:cs typeface="Kalpurush" pitchFamily="34" charset="-120"/>
              </a:rPr>
              <a:t> </a:t>
            </a:r>
            <a:endParaRPr lang="en-US" sz="2800" dirty="0"/>
          </a:p>
        </p:txBody>
      </p:sp>
      <p:sp>
        <p:nvSpPr>
          <p:cNvPr id="4" name="Shape 2"/>
          <p:cNvSpPr/>
          <p:nvPr/>
        </p:nvSpPr>
        <p:spPr>
          <a:xfrm>
            <a:off x="5029200" y="1005840"/>
            <a:ext cx="3840480" cy="3858768"/>
          </a:xfrm>
          <a:prstGeom prst="rect">
            <a:avLst/>
          </a:prstGeom>
          <a:solidFill>
            <a:srgbClr val="050A14"/>
          </a:solidFill>
          <a:ln w="12700">
            <a:solidFill>
              <a:srgbClr val="06B6D4"/>
            </a:solidFill>
            <a:prstDash val="solid"/>
          </a:ln>
        </p:spPr>
      </p:sp>
      <p:sp>
        <p:nvSpPr>
          <p:cNvPr id="6" name="Text 3"/>
          <p:cNvSpPr/>
          <p:nvPr/>
        </p:nvSpPr>
        <p:spPr>
          <a:xfrm>
            <a:off x="5102352" y="4654296"/>
            <a:ext cx="3694176" cy="210312"/>
          </a:xfrm>
          <a:prstGeom prst="rect">
            <a:avLst/>
          </a:prstGeom>
          <a:noFill/>
          <a:ln/>
        </p:spPr>
        <p:txBody>
          <a:bodyPr wrap="square" rtlCol="0" anchor="ctr"/>
          <a:lstStyle/>
          <a:p>
            <a:pPr marL="0" indent="0" algn="ctr">
              <a:buNone/>
            </a:pPr>
            <a:r>
              <a:rPr lang="en-US" sz="1400" b="1" dirty="0" err="1" smtClean="0">
                <a:solidFill>
                  <a:srgbClr val="FFFF00"/>
                </a:solidFill>
                <a:latin typeface="Kalpurush" pitchFamily="34" charset="0"/>
                <a:ea typeface="Kalpurush" pitchFamily="34" charset="-122"/>
                <a:cs typeface="Kalpurush" pitchFamily="34" charset="-120"/>
              </a:rPr>
              <a:t>চিত্র</a:t>
            </a:r>
            <a:r>
              <a:rPr lang="en-US" sz="1400" b="1" dirty="0" smtClean="0">
                <a:solidFill>
                  <a:srgbClr val="FFFF00"/>
                </a:solidFill>
                <a:latin typeface="Kalpurush" pitchFamily="34" charset="0"/>
                <a:ea typeface="Kalpurush" pitchFamily="34" charset="-122"/>
                <a:cs typeface="Kalpurush" pitchFamily="34" charset="-120"/>
              </a:rPr>
              <a:t>: </a:t>
            </a:r>
            <a:r>
              <a:rPr lang="en-US" sz="1400" b="1" dirty="0">
                <a:solidFill>
                  <a:srgbClr val="FFFF00"/>
                </a:solidFill>
                <a:latin typeface="Kalpurush" pitchFamily="34" charset="0"/>
                <a:ea typeface="Kalpurush" pitchFamily="34" charset="-122"/>
                <a:cs typeface="Kalpurush" pitchFamily="34" charset="-120"/>
              </a:rPr>
              <a:t>নিউরন</a:t>
            </a:r>
            <a:endParaRPr lang="en-US" sz="1400" dirty="0">
              <a:solidFill>
                <a:srgbClr val="FFFF00"/>
              </a:solidFill>
            </a:endParaRPr>
          </a:p>
        </p:txBody>
      </p:sp>
      <p:sp>
        <p:nvSpPr>
          <p:cNvPr id="7" name="Shape 4"/>
          <p:cNvSpPr/>
          <p:nvPr/>
        </p:nvSpPr>
        <p:spPr>
          <a:xfrm>
            <a:off x="274320" y="1005840"/>
            <a:ext cx="4617720" cy="713232"/>
          </a:xfrm>
          <a:prstGeom prst="rect">
            <a:avLst/>
          </a:prstGeom>
          <a:solidFill>
            <a:srgbClr val="0C1A35"/>
          </a:solidFill>
          <a:ln w="25400">
            <a:solidFill>
              <a:srgbClr val="06B6D4"/>
            </a:solidFill>
            <a:prstDash val="solid"/>
          </a:ln>
        </p:spPr>
      </p:sp>
      <p:sp>
        <p:nvSpPr>
          <p:cNvPr id="8" name="Text 5"/>
          <p:cNvSpPr/>
          <p:nvPr/>
        </p:nvSpPr>
        <p:spPr>
          <a:xfrm>
            <a:off x="411480" y="1042416"/>
            <a:ext cx="4370832" cy="640080"/>
          </a:xfrm>
          <a:prstGeom prst="rect">
            <a:avLst/>
          </a:prstGeom>
          <a:noFill/>
          <a:ln/>
        </p:spPr>
        <p:txBody>
          <a:bodyPr wrap="square" rtlCol="0" anchor="ctr"/>
          <a:lstStyle/>
          <a:p>
            <a:pPr marL="0" indent="0">
              <a:buNone/>
            </a:pPr>
            <a:r>
              <a:rPr lang="en-US" sz="1400" dirty="0">
                <a:solidFill>
                  <a:srgbClr val="FFFFFF"/>
                </a:solidFill>
                <a:latin typeface="Kalpurush" pitchFamily="34" charset="0"/>
                <a:ea typeface="Kalpurush" pitchFamily="34" charset="-122"/>
                <a:cs typeface="Kalpurush" pitchFamily="34" charset="-120"/>
              </a:rPr>
              <a:t>স্নায়ুতন্ত্রের গাঠনিক ও কার্যকরী এককোষকে স্নায়ুকোষ বা নিউরন বলে। নিউরন মানবদেহের দীর্ঘতম কোষ। নিউরন দুইটি প্রধান অংশ নিয়ে গঠিত: ১. কোষদেহ ও ২. প্রলম্বিত অংশ।</a:t>
            </a:r>
            <a:endParaRPr lang="en-US" sz="1400" dirty="0"/>
          </a:p>
        </p:txBody>
      </p:sp>
      <p:sp>
        <p:nvSpPr>
          <p:cNvPr id="9" name="Shape 6"/>
          <p:cNvSpPr/>
          <p:nvPr/>
        </p:nvSpPr>
        <p:spPr>
          <a:xfrm>
            <a:off x="411480" y="1818728"/>
            <a:ext cx="4480560" cy="676656"/>
          </a:xfrm>
          <a:prstGeom prst="rect">
            <a:avLst/>
          </a:prstGeom>
          <a:solidFill>
            <a:srgbClr val="0C1A35"/>
          </a:solidFill>
          <a:ln w="12700">
            <a:solidFill>
              <a:srgbClr val="06B6D4"/>
            </a:solidFill>
            <a:prstDash val="solid"/>
          </a:ln>
        </p:spPr>
      </p:sp>
      <p:sp>
        <p:nvSpPr>
          <p:cNvPr id="10" name="Shape 7"/>
          <p:cNvSpPr/>
          <p:nvPr/>
        </p:nvSpPr>
        <p:spPr>
          <a:xfrm>
            <a:off x="274320" y="1818728"/>
            <a:ext cx="1234440" cy="676656"/>
          </a:xfrm>
          <a:prstGeom prst="rect">
            <a:avLst/>
          </a:prstGeom>
          <a:solidFill>
            <a:srgbClr val="06B6D4"/>
          </a:solidFill>
          <a:ln w="12700">
            <a:solidFill>
              <a:srgbClr val="06B6D4"/>
            </a:solidFill>
            <a:prstDash val="solid"/>
          </a:ln>
        </p:spPr>
      </p:sp>
      <p:sp>
        <p:nvSpPr>
          <p:cNvPr id="11" name="Text 8"/>
          <p:cNvSpPr/>
          <p:nvPr/>
        </p:nvSpPr>
        <p:spPr>
          <a:xfrm>
            <a:off x="237744" y="1834896"/>
            <a:ext cx="1234440" cy="676656"/>
          </a:xfrm>
          <a:prstGeom prst="rect">
            <a:avLst/>
          </a:prstGeom>
          <a:noFill/>
          <a:ln/>
        </p:spPr>
        <p:txBody>
          <a:bodyPr wrap="square" rtlCol="0" anchor="ctr"/>
          <a:lstStyle/>
          <a:p>
            <a:pPr marL="0" indent="0" algn="ctr">
              <a:buNone/>
            </a:pPr>
            <a:r>
              <a:rPr lang="en-US" sz="1500" b="1" dirty="0">
                <a:solidFill>
                  <a:srgbClr val="071020"/>
                </a:solidFill>
                <a:latin typeface="Kalpurush" pitchFamily="34" charset="0"/>
                <a:ea typeface="Kalpurush" pitchFamily="34" charset="-122"/>
                <a:cs typeface="Kalpurush" pitchFamily="34" charset="-120"/>
              </a:rPr>
              <a:t>কোষদেহ</a:t>
            </a:r>
            <a:endParaRPr lang="en-US" sz="1500" dirty="0"/>
          </a:p>
        </p:txBody>
      </p:sp>
      <p:sp>
        <p:nvSpPr>
          <p:cNvPr id="12" name="Text 9"/>
          <p:cNvSpPr/>
          <p:nvPr/>
        </p:nvSpPr>
        <p:spPr>
          <a:xfrm>
            <a:off x="1618488" y="1899368"/>
            <a:ext cx="3218688" cy="566928"/>
          </a:xfrm>
          <a:prstGeom prst="rect">
            <a:avLst/>
          </a:prstGeom>
          <a:noFill/>
          <a:ln/>
        </p:spPr>
        <p:txBody>
          <a:bodyPr wrap="square" rtlCol="0" anchor="ctr"/>
          <a:lstStyle/>
          <a:p>
            <a:pPr marL="0" indent="0">
              <a:buNone/>
            </a:pPr>
            <a:r>
              <a:rPr lang="en-US" sz="1200" dirty="0">
                <a:solidFill>
                  <a:srgbClr val="FFFFFF"/>
                </a:solidFill>
                <a:latin typeface="Kalpurush" pitchFamily="34" charset="0"/>
                <a:ea typeface="Kalpurush" pitchFamily="34" charset="-122"/>
                <a:cs typeface="Kalpurush" pitchFamily="34" charset="-120"/>
              </a:rPr>
              <a:t>কোষদেহে নিউরনের প্রধান অংশ। বিভিন্ন আকৃতির হয় – গোলাকার, ডিম্বাকার বা নক্ষত্রাকার। কোষ আবরণী, সাইটোপ্লাজম ও নিউক্লিয়াস দ্বারা গঠিত। সেন্ট্রিওল থাকে না।</a:t>
            </a:r>
            <a:endParaRPr lang="en-US" sz="1200" dirty="0"/>
          </a:p>
        </p:txBody>
      </p:sp>
      <p:sp>
        <p:nvSpPr>
          <p:cNvPr id="13" name="Shape 10"/>
          <p:cNvSpPr/>
          <p:nvPr/>
        </p:nvSpPr>
        <p:spPr>
          <a:xfrm>
            <a:off x="274320" y="2586692"/>
            <a:ext cx="4617720" cy="676656"/>
          </a:xfrm>
          <a:prstGeom prst="rect">
            <a:avLst/>
          </a:prstGeom>
          <a:solidFill>
            <a:srgbClr val="0C1A35"/>
          </a:solidFill>
          <a:ln w="12700">
            <a:solidFill>
              <a:srgbClr val="D97706"/>
            </a:solidFill>
            <a:prstDash val="solid"/>
          </a:ln>
        </p:spPr>
      </p:sp>
      <p:sp>
        <p:nvSpPr>
          <p:cNvPr id="14" name="Shape 11"/>
          <p:cNvSpPr/>
          <p:nvPr/>
        </p:nvSpPr>
        <p:spPr>
          <a:xfrm>
            <a:off x="274320" y="2578608"/>
            <a:ext cx="1234440" cy="676656"/>
          </a:xfrm>
          <a:prstGeom prst="rect">
            <a:avLst/>
          </a:prstGeom>
          <a:solidFill>
            <a:srgbClr val="D97706"/>
          </a:solidFill>
          <a:ln w="12700">
            <a:solidFill>
              <a:srgbClr val="D97706"/>
            </a:solidFill>
            <a:prstDash val="solid"/>
          </a:ln>
        </p:spPr>
      </p:sp>
      <p:sp>
        <p:nvSpPr>
          <p:cNvPr id="15" name="Text 12"/>
          <p:cNvSpPr/>
          <p:nvPr/>
        </p:nvSpPr>
        <p:spPr>
          <a:xfrm>
            <a:off x="274320" y="2578608"/>
            <a:ext cx="1234440" cy="676656"/>
          </a:xfrm>
          <a:prstGeom prst="rect">
            <a:avLst/>
          </a:prstGeom>
          <a:noFill/>
          <a:ln/>
        </p:spPr>
        <p:txBody>
          <a:bodyPr wrap="square" rtlCol="0" anchor="ctr"/>
          <a:lstStyle/>
          <a:p>
            <a:pPr marL="0" indent="0" algn="ctr">
              <a:buNone/>
            </a:pPr>
            <a:r>
              <a:rPr lang="en-US" sz="1500" b="1" dirty="0">
                <a:solidFill>
                  <a:srgbClr val="071020"/>
                </a:solidFill>
                <a:latin typeface="Kalpurush" pitchFamily="34" charset="0"/>
                <a:ea typeface="Kalpurush" pitchFamily="34" charset="-122"/>
                <a:cs typeface="Kalpurush" pitchFamily="34" charset="-120"/>
              </a:rPr>
              <a:t>অ্যাক্সন</a:t>
            </a:r>
            <a:endParaRPr lang="en-US" sz="1500" dirty="0"/>
          </a:p>
        </p:txBody>
      </p:sp>
      <p:sp>
        <p:nvSpPr>
          <p:cNvPr id="16" name="Text 13"/>
          <p:cNvSpPr/>
          <p:nvPr/>
        </p:nvSpPr>
        <p:spPr>
          <a:xfrm>
            <a:off x="1508760" y="2697480"/>
            <a:ext cx="3237374" cy="510540"/>
          </a:xfrm>
          <a:prstGeom prst="rect">
            <a:avLst/>
          </a:prstGeom>
          <a:noFill/>
          <a:ln/>
        </p:spPr>
        <p:txBody>
          <a:bodyPr wrap="square" rtlCol="0" anchor="ctr"/>
          <a:lstStyle/>
          <a:p>
            <a:pPr marL="0" indent="0">
              <a:buNone/>
            </a:pPr>
            <a:r>
              <a:rPr lang="en-US" sz="1200" dirty="0">
                <a:solidFill>
                  <a:srgbClr val="FFFFFF"/>
                </a:solidFill>
                <a:latin typeface="Kalpurush" pitchFamily="34" charset="0"/>
                <a:ea typeface="Kalpurush" pitchFamily="34" charset="-122"/>
                <a:cs typeface="Kalpurush" pitchFamily="34" charset="-120"/>
              </a:rPr>
              <a:t>কোষদেহ থেকে উৎপন্ন লম্বা সুতার মতো অংশকে অ্যাক্সন বলে। অ্যাক্সনের যে প্রান্তে কোষদেহ থাকে তার বিপরীত প্রান্ত থেকে শাখা বের হয়। সাধারণত একটি নিউরনে একটি মাত্র অ্যাক্সন থাকে।</a:t>
            </a:r>
            <a:endParaRPr lang="en-US" sz="1200" dirty="0"/>
          </a:p>
        </p:txBody>
      </p:sp>
      <p:sp>
        <p:nvSpPr>
          <p:cNvPr id="17" name="Shape 14"/>
          <p:cNvSpPr/>
          <p:nvPr/>
        </p:nvSpPr>
        <p:spPr>
          <a:xfrm>
            <a:off x="274320" y="3328416"/>
            <a:ext cx="4617720" cy="676656"/>
          </a:xfrm>
          <a:prstGeom prst="rect">
            <a:avLst/>
          </a:prstGeom>
          <a:solidFill>
            <a:srgbClr val="0C1A35"/>
          </a:solidFill>
          <a:ln w="12700">
            <a:solidFill>
              <a:srgbClr val="22C55E"/>
            </a:solidFill>
            <a:prstDash val="solid"/>
          </a:ln>
        </p:spPr>
      </p:sp>
      <p:sp>
        <p:nvSpPr>
          <p:cNvPr id="18" name="Shape 15"/>
          <p:cNvSpPr/>
          <p:nvPr/>
        </p:nvSpPr>
        <p:spPr>
          <a:xfrm>
            <a:off x="274320" y="3328416"/>
            <a:ext cx="1234440" cy="676656"/>
          </a:xfrm>
          <a:prstGeom prst="rect">
            <a:avLst/>
          </a:prstGeom>
          <a:solidFill>
            <a:srgbClr val="22C55E"/>
          </a:solidFill>
          <a:ln w="12700">
            <a:solidFill>
              <a:srgbClr val="22C55E"/>
            </a:solidFill>
            <a:prstDash val="solid"/>
          </a:ln>
        </p:spPr>
      </p:sp>
      <p:sp>
        <p:nvSpPr>
          <p:cNvPr id="19" name="Text 16"/>
          <p:cNvSpPr/>
          <p:nvPr/>
        </p:nvSpPr>
        <p:spPr>
          <a:xfrm>
            <a:off x="274320" y="3328416"/>
            <a:ext cx="1234440" cy="676656"/>
          </a:xfrm>
          <a:prstGeom prst="rect">
            <a:avLst/>
          </a:prstGeom>
          <a:noFill/>
          <a:ln/>
        </p:spPr>
        <p:txBody>
          <a:bodyPr wrap="square" rtlCol="0" anchor="ctr"/>
          <a:lstStyle/>
          <a:p>
            <a:pPr marL="0" indent="0" algn="ctr">
              <a:buNone/>
            </a:pPr>
            <a:r>
              <a:rPr lang="en-US" sz="1500" b="1" dirty="0">
                <a:solidFill>
                  <a:srgbClr val="071020"/>
                </a:solidFill>
                <a:latin typeface="Kalpurush" pitchFamily="34" charset="0"/>
                <a:ea typeface="Kalpurush" pitchFamily="34" charset="-122"/>
                <a:cs typeface="Kalpurush" pitchFamily="34" charset="-120"/>
              </a:rPr>
              <a:t>ডেনড্রন</a:t>
            </a:r>
            <a:endParaRPr lang="en-US" sz="1500" dirty="0"/>
          </a:p>
        </p:txBody>
      </p:sp>
      <p:sp>
        <p:nvSpPr>
          <p:cNvPr id="20" name="Text 17"/>
          <p:cNvSpPr/>
          <p:nvPr/>
        </p:nvSpPr>
        <p:spPr>
          <a:xfrm>
            <a:off x="1591056" y="3383280"/>
            <a:ext cx="3218688" cy="566928"/>
          </a:xfrm>
          <a:prstGeom prst="rect">
            <a:avLst/>
          </a:prstGeom>
          <a:noFill/>
          <a:ln/>
        </p:spPr>
        <p:txBody>
          <a:bodyPr wrap="square" rtlCol="0" anchor="ctr"/>
          <a:lstStyle/>
          <a:p>
            <a:pPr marL="0" indent="0">
              <a:buNone/>
            </a:pPr>
            <a:r>
              <a:rPr lang="en-US" sz="1200" dirty="0">
                <a:solidFill>
                  <a:srgbClr val="FFFFFF"/>
                </a:solidFill>
                <a:latin typeface="Kalpurush" pitchFamily="34" charset="0"/>
                <a:ea typeface="Kalpurush" pitchFamily="34" charset="-122"/>
                <a:cs typeface="Kalpurush" pitchFamily="34" charset="-120"/>
              </a:rPr>
              <a:t>কোষদেহের চারদিক থেকে উৎপন্ন শাখাগুলোকে ডেনড্রন বলে। এগুলো বেশি লম্বা হয় না। ডেনড্রন থেকে সৃষ্ট শাখাগুলোকে ডেনড্রাইট বলে। এদের দ্বারা স্নায়ুতাড়না নিউরনের দেহের দিকে পরিবাহিত হয়।</a:t>
            </a:r>
            <a:endParaRPr lang="en-US" sz="1200" dirty="0"/>
          </a:p>
        </p:txBody>
      </p:sp>
      <p:sp>
        <p:nvSpPr>
          <p:cNvPr id="21" name="Shape 18"/>
          <p:cNvSpPr/>
          <p:nvPr/>
        </p:nvSpPr>
        <p:spPr>
          <a:xfrm>
            <a:off x="274320" y="4078224"/>
            <a:ext cx="4617720" cy="676656"/>
          </a:xfrm>
          <a:prstGeom prst="rect">
            <a:avLst/>
          </a:prstGeom>
          <a:solidFill>
            <a:srgbClr val="0C1A35"/>
          </a:solidFill>
          <a:ln w="12700">
            <a:solidFill>
              <a:srgbClr val="6D28D9"/>
            </a:solidFill>
            <a:prstDash val="solid"/>
          </a:ln>
        </p:spPr>
      </p:sp>
      <p:sp>
        <p:nvSpPr>
          <p:cNvPr id="22" name="Shape 19"/>
          <p:cNvSpPr/>
          <p:nvPr/>
        </p:nvSpPr>
        <p:spPr>
          <a:xfrm>
            <a:off x="274320" y="4078224"/>
            <a:ext cx="1234440" cy="676656"/>
          </a:xfrm>
          <a:prstGeom prst="rect">
            <a:avLst/>
          </a:prstGeom>
          <a:solidFill>
            <a:srgbClr val="6D28D9"/>
          </a:solidFill>
          <a:ln w="12700">
            <a:solidFill>
              <a:srgbClr val="6D28D9"/>
            </a:solidFill>
            <a:prstDash val="solid"/>
          </a:ln>
        </p:spPr>
      </p:sp>
      <p:sp>
        <p:nvSpPr>
          <p:cNvPr id="23" name="Text 20"/>
          <p:cNvSpPr/>
          <p:nvPr/>
        </p:nvSpPr>
        <p:spPr>
          <a:xfrm>
            <a:off x="274320" y="4078224"/>
            <a:ext cx="1234440" cy="676656"/>
          </a:xfrm>
          <a:prstGeom prst="rect">
            <a:avLst/>
          </a:prstGeom>
          <a:noFill/>
          <a:ln/>
        </p:spPr>
        <p:txBody>
          <a:bodyPr wrap="square" rtlCol="0" anchor="ctr"/>
          <a:lstStyle/>
          <a:p>
            <a:pPr marL="0" indent="0" algn="ctr">
              <a:buNone/>
            </a:pPr>
            <a:r>
              <a:rPr lang="en-US" sz="1500" b="1" dirty="0">
                <a:solidFill>
                  <a:srgbClr val="071020"/>
                </a:solidFill>
                <a:latin typeface="Kalpurush" pitchFamily="34" charset="0"/>
                <a:ea typeface="Kalpurush" pitchFamily="34" charset="-122"/>
                <a:cs typeface="Kalpurush" pitchFamily="34" charset="-120"/>
              </a:rPr>
              <a:t>সিন্যাপস</a:t>
            </a:r>
            <a:endParaRPr lang="en-US" sz="1500" dirty="0"/>
          </a:p>
        </p:txBody>
      </p:sp>
      <p:sp>
        <p:nvSpPr>
          <p:cNvPr id="24" name="Text 21"/>
          <p:cNvSpPr/>
          <p:nvPr/>
        </p:nvSpPr>
        <p:spPr>
          <a:xfrm>
            <a:off x="1591056" y="4133088"/>
            <a:ext cx="3300984" cy="566928"/>
          </a:xfrm>
          <a:prstGeom prst="rect">
            <a:avLst/>
          </a:prstGeom>
          <a:noFill/>
          <a:ln/>
        </p:spPr>
        <p:txBody>
          <a:bodyPr wrap="square" rtlCol="0" anchor="ctr"/>
          <a:lstStyle/>
          <a:p>
            <a:pPr marL="0" indent="0">
              <a:buNone/>
            </a:pPr>
            <a:r>
              <a:rPr lang="en-US" sz="1200" dirty="0">
                <a:solidFill>
                  <a:srgbClr val="FFFFFF"/>
                </a:solidFill>
                <a:latin typeface="Kalpurush" pitchFamily="34" charset="0"/>
                <a:ea typeface="Kalpurush" pitchFamily="34" charset="-122"/>
                <a:cs typeface="Kalpurush" pitchFamily="34" charset="-120"/>
              </a:rPr>
              <a:t>একটি স্নায়ুকোষের অ্যাক্সন অন্য একটি স্নায়ুকোষের ডেনড্রাইটের সাথে মিলিত হওয়ার স্থানকে সিন্যাপস বলে। সিন্যাপসের মাধ্যমেই স্নায়ুতাড়না এক স্নায়ুকোষ থেকে অন্য স্নায়ুকোষে পরিবাহিত হয়।</a:t>
            </a:r>
            <a:endParaRPr lang="en-US" sz="1200" dirty="0"/>
          </a:p>
        </p:txBody>
      </p:sp>
      <p:sp>
        <p:nvSpPr>
          <p:cNvPr id="25" name="Shape 22"/>
          <p:cNvSpPr/>
          <p:nvPr/>
        </p:nvSpPr>
        <p:spPr>
          <a:xfrm>
            <a:off x="0" y="4983480"/>
            <a:ext cx="9144000" cy="164592"/>
          </a:xfrm>
          <a:prstGeom prst="rect">
            <a:avLst/>
          </a:prstGeom>
          <a:solidFill>
            <a:srgbClr val="1D4ED8"/>
          </a:solidFill>
          <a:ln w="12700">
            <a:solidFill>
              <a:srgbClr val="1D4ED8"/>
            </a:solidFill>
            <a:prstDash val="solid"/>
          </a:ln>
        </p:spPr>
      </p:sp>
      <p:sp>
        <p:nvSpPr>
          <p:cNvPr id="27" name="AutoShape 2" descr="artic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1005840"/>
            <a:ext cx="3730752" cy="35570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6D28D9"/>
          </a:solidFill>
          <a:ln w="12700">
            <a:solidFill>
              <a:srgbClr val="6D28D9"/>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স্নায়ুতন্ত্রের উদ্দীপনা বহনের প্রবাহ </a:t>
            </a:r>
            <a:r>
              <a:rPr lang="en-US" sz="2800" b="1" dirty="0" err="1">
                <a:solidFill>
                  <a:srgbClr val="FFFFFF"/>
                </a:solidFill>
                <a:latin typeface="Kalpurush" pitchFamily="34" charset="0"/>
                <a:ea typeface="Kalpurush" pitchFamily="34" charset="-122"/>
                <a:cs typeface="Kalpurush" pitchFamily="34" charset="-120"/>
              </a:rPr>
              <a:t>চিত্র</a:t>
            </a:r>
            <a:r>
              <a:rPr lang="en-US" sz="2800" b="1" dirty="0">
                <a:solidFill>
                  <a:srgbClr val="FFFFFF"/>
                </a:solidFill>
                <a:latin typeface="Kalpurush" pitchFamily="34" charset="0"/>
                <a:ea typeface="Kalpurush" pitchFamily="34" charset="-122"/>
                <a:cs typeface="Kalpurush" pitchFamily="34" charset="-120"/>
              </a:rPr>
              <a:t> </a:t>
            </a:r>
            <a:endParaRPr lang="en-US" sz="2800" dirty="0"/>
          </a:p>
        </p:txBody>
      </p:sp>
      <p:sp>
        <p:nvSpPr>
          <p:cNvPr id="4" name="Shape 2"/>
          <p:cNvSpPr/>
          <p:nvPr/>
        </p:nvSpPr>
        <p:spPr>
          <a:xfrm>
            <a:off x="274320" y="1005840"/>
            <a:ext cx="8595360" cy="2606040"/>
          </a:xfrm>
          <a:prstGeom prst="rect">
            <a:avLst/>
          </a:prstGeom>
          <a:solidFill>
            <a:srgbClr val="F5F3FF"/>
          </a:solidFill>
          <a:ln w="25400">
            <a:solidFill>
              <a:srgbClr val="6D28D9"/>
            </a:solidFill>
            <a:prstDash val="solid"/>
          </a:ln>
        </p:spPr>
      </p:sp>
      <p:pic>
        <p:nvPicPr>
          <p:cNvPr id="5" name="Image 0" descr="preencoded.png"/>
          <p:cNvPicPr>
            <a:picLocks noChangeAspect="1"/>
          </p:cNvPicPr>
          <p:nvPr/>
        </p:nvPicPr>
        <p:blipFill>
          <a:blip r:embed="rId3"/>
          <a:stretch>
            <a:fillRect/>
          </a:stretch>
        </p:blipFill>
        <p:spPr>
          <a:xfrm>
            <a:off x="347472" y="1042416"/>
            <a:ext cx="8449056" cy="2487168"/>
          </a:xfrm>
          <a:prstGeom prst="rect">
            <a:avLst/>
          </a:prstGeom>
        </p:spPr>
      </p:pic>
      <p:sp>
        <p:nvSpPr>
          <p:cNvPr id="6" name="Text 3"/>
          <p:cNvSpPr/>
          <p:nvPr/>
        </p:nvSpPr>
        <p:spPr>
          <a:xfrm>
            <a:off x="347472" y="3639312"/>
            <a:ext cx="8449056" cy="256032"/>
          </a:xfrm>
          <a:prstGeom prst="rect">
            <a:avLst/>
          </a:prstGeom>
          <a:noFill/>
          <a:ln/>
        </p:spPr>
        <p:txBody>
          <a:bodyPr wrap="square" rtlCol="0" anchor="ctr"/>
          <a:lstStyle/>
          <a:p>
            <a:pPr marL="0" indent="0" algn="ctr">
              <a:buNone/>
            </a:pPr>
            <a:r>
              <a:rPr lang="en-US" sz="1200" b="1" dirty="0">
                <a:solidFill>
                  <a:srgbClr val="6D28D9"/>
                </a:solidFill>
                <a:latin typeface="Kalpurush" pitchFamily="34" charset="0"/>
                <a:ea typeface="Kalpurush" pitchFamily="34" charset="-122"/>
                <a:cs typeface="Kalpurush" pitchFamily="34" charset="-120"/>
              </a:rPr>
              <a:t>চিত্র ৫.৩: স্নায়ুতন্ত্রের উদ্দীপনা বহনের প্রবাহ চিত্র</a:t>
            </a:r>
            <a:endParaRPr lang="en-US" sz="1200" dirty="0"/>
          </a:p>
        </p:txBody>
      </p:sp>
      <p:sp>
        <p:nvSpPr>
          <p:cNvPr id="7" name="Shape 4"/>
          <p:cNvSpPr/>
          <p:nvPr/>
        </p:nvSpPr>
        <p:spPr>
          <a:xfrm>
            <a:off x="274320" y="3977640"/>
            <a:ext cx="2788920" cy="868680"/>
          </a:xfrm>
          <a:prstGeom prst="rect">
            <a:avLst/>
          </a:prstGeom>
          <a:solidFill>
            <a:srgbClr val="FFFFFF"/>
          </a:solidFill>
          <a:ln w="25400">
            <a:solidFill>
              <a:srgbClr val="1D4ED8"/>
            </a:solidFill>
            <a:prstDash val="solid"/>
          </a:ln>
          <a:effectLst>
            <a:outerShdw blurRad="50800" dist="25400" dir="8100000" algn="bl" rotWithShape="0">
              <a:srgbClr val="000000">
                <a:alpha val="6000"/>
              </a:srgbClr>
            </a:outerShdw>
          </a:effectLst>
        </p:spPr>
      </p:sp>
      <p:sp>
        <p:nvSpPr>
          <p:cNvPr id="8" name="Shape 5"/>
          <p:cNvSpPr/>
          <p:nvPr/>
        </p:nvSpPr>
        <p:spPr>
          <a:xfrm>
            <a:off x="274320" y="3977640"/>
            <a:ext cx="2788920" cy="384048"/>
          </a:xfrm>
          <a:prstGeom prst="rect">
            <a:avLst/>
          </a:prstGeom>
          <a:solidFill>
            <a:srgbClr val="1D4ED8"/>
          </a:solidFill>
          <a:ln w="12700">
            <a:solidFill>
              <a:srgbClr val="1D4ED8"/>
            </a:solidFill>
            <a:prstDash val="solid"/>
          </a:ln>
        </p:spPr>
      </p:sp>
      <p:sp>
        <p:nvSpPr>
          <p:cNvPr id="9" name="Text 6"/>
          <p:cNvSpPr/>
          <p:nvPr/>
        </p:nvSpPr>
        <p:spPr>
          <a:xfrm>
            <a:off x="274320" y="3977640"/>
            <a:ext cx="278892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১. কেন্দ্রীয় স্নায়ুতন্ত্র</a:t>
            </a:r>
            <a:endParaRPr lang="en-US" sz="1300" dirty="0"/>
          </a:p>
        </p:txBody>
      </p:sp>
      <p:sp>
        <p:nvSpPr>
          <p:cNvPr id="10" name="Text 7"/>
          <p:cNvSpPr/>
          <p:nvPr/>
        </p:nvSpPr>
        <p:spPr>
          <a:xfrm>
            <a:off x="365760" y="4389120"/>
            <a:ext cx="2606040" cy="411480"/>
          </a:xfrm>
          <a:prstGeom prst="rect">
            <a:avLst/>
          </a:prstGeom>
          <a:noFill/>
          <a:ln/>
        </p:spPr>
        <p:txBody>
          <a:bodyPr wrap="square" rtlCol="0" anchor="ctr"/>
          <a:lstStyle/>
          <a:p>
            <a:pPr marL="0" indent="0">
              <a:buNone/>
            </a:pPr>
            <a:r>
              <a:rPr lang="en-US" sz="1400" dirty="0">
                <a:solidFill>
                  <a:srgbClr val="334155"/>
                </a:solidFill>
                <a:latin typeface="Kalpurush" pitchFamily="34" charset="0"/>
                <a:ea typeface="Kalpurush" pitchFamily="34" charset="-122"/>
                <a:cs typeface="Kalpurush" pitchFamily="34" charset="-120"/>
              </a:rPr>
              <a:t>মস্তিষ্ক ও মেরুরজ্জু নিয়ে গঠিত। সমগ্র স্নায়ুতন্ত্রের চালক।</a:t>
            </a:r>
            <a:endParaRPr lang="en-US" sz="1400" dirty="0"/>
          </a:p>
        </p:txBody>
      </p:sp>
      <p:sp>
        <p:nvSpPr>
          <p:cNvPr id="11" name="Shape 8"/>
          <p:cNvSpPr/>
          <p:nvPr/>
        </p:nvSpPr>
        <p:spPr>
          <a:xfrm>
            <a:off x="3182112" y="3977640"/>
            <a:ext cx="2788920" cy="868680"/>
          </a:xfrm>
          <a:prstGeom prst="rect">
            <a:avLst/>
          </a:prstGeom>
          <a:solidFill>
            <a:srgbClr val="FFFFFF"/>
          </a:solidFill>
          <a:ln w="25400">
            <a:solidFill>
              <a:srgbClr val="0D9488"/>
            </a:solidFill>
            <a:prstDash val="solid"/>
          </a:ln>
          <a:effectLst>
            <a:outerShdw blurRad="50800" dist="25400" dir="8100000" algn="bl" rotWithShape="0">
              <a:srgbClr val="000000">
                <a:alpha val="6000"/>
              </a:srgbClr>
            </a:outerShdw>
          </a:effectLst>
        </p:spPr>
      </p:sp>
      <p:sp>
        <p:nvSpPr>
          <p:cNvPr id="12" name="Shape 9"/>
          <p:cNvSpPr/>
          <p:nvPr/>
        </p:nvSpPr>
        <p:spPr>
          <a:xfrm>
            <a:off x="3182112" y="3977640"/>
            <a:ext cx="2788920" cy="384048"/>
          </a:xfrm>
          <a:prstGeom prst="rect">
            <a:avLst/>
          </a:prstGeom>
          <a:solidFill>
            <a:srgbClr val="0D9488"/>
          </a:solidFill>
          <a:ln w="12700">
            <a:solidFill>
              <a:srgbClr val="0D9488"/>
            </a:solidFill>
            <a:prstDash val="solid"/>
          </a:ln>
        </p:spPr>
      </p:sp>
      <p:sp>
        <p:nvSpPr>
          <p:cNvPr id="13" name="Text 10"/>
          <p:cNvSpPr/>
          <p:nvPr/>
        </p:nvSpPr>
        <p:spPr>
          <a:xfrm>
            <a:off x="3182112" y="3977640"/>
            <a:ext cx="278892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২. প্রান্তীয় স্নায়ুতন্ত্র</a:t>
            </a:r>
            <a:endParaRPr lang="en-US" sz="1300" dirty="0"/>
          </a:p>
        </p:txBody>
      </p:sp>
      <p:sp>
        <p:nvSpPr>
          <p:cNvPr id="14" name="Text 11"/>
          <p:cNvSpPr/>
          <p:nvPr/>
        </p:nvSpPr>
        <p:spPr>
          <a:xfrm>
            <a:off x="3273552" y="4389120"/>
            <a:ext cx="2606040" cy="411480"/>
          </a:xfrm>
          <a:prstGeom prst="rect">
            <a:avLst/>
          </a:prstGeom>
          <a:noFill/>
          <a:ln/>
        </p:spPr>
        <p:txBody>
          <a:bodyPr wrap="square" rtlCol="0" anchor="ctr"/>
          <a:lstStyle/>
          <a:p>
            <a:pPr marL="0" indent="0">
              <a:buNone/>
            </a:pPr>
            <a:r>
              <a:rPr lang="en-US" sz="1400" dirty="0">
                <a:solidFill>
                  <a:srgbClr val="334155"/>
                </a:solidFill>
                <a:latin typeface="Kalpurush" pitchFamily="34" charset="0"/>
                <a:ea typeface="Kalpurush" pitchFamily="34" charset="-122"/>
                <a:cs typeface="Kalpurush" pitchFamily="34" charset="-120"/>
              </a:rPr>
              <a:t>কেন্দ্রীয় স্নায়ুতন্ত্রের বাইরের সকল স্নায়ু নিয়ে গঠিত।</a:t>
            </a:r>
            <a:endParaRPr lang="en-US" sz="1400" dirty="0"/>
          </a:p>
        </p:txBody>
      </p:sp>
      <p:sp>
        <p:nvSpPr>
          <p:cNvPr id="15" name="Shape 12"/>
          <p:cNvSpPr/>
          <p:nvPr/>
        </p:nvSpPr>
        <p:spPr>
          <a:xfrm>
            <a:off x="6089904" y="3977640"/>
            <a:ext cx="2788920" cy="868680"/>
          </a:xfrm>
          <a:prstGeom prst="rect">
            <a:avLst/>
          </a:prstGeom>
          <a:solidFill>
            <a:srgbClr val="FFFFFF"/>
          </a:solidFill>
          <a:ln w="25400">
            <a:solidFill>
              <a:srgbClr val="D97706"/>
            </a:solidFill>
            <a:prstDash val="solid"/>
          </a:ln>
          <a:effectLst>
            <a:outerShdw blurRad="50800" dist="25400" dir="8100000" algn="bl" rotWithShape="0">
              <a:srgbClr val="000000">
                <a:alpha val="6000"/>
              </a:srgbClr>
            </a:outerShdw>
          </a:effectLst>
        </p:spPr>
      </p:sp>
      <p:sp>
        <p:nvSpPr>
          <p:cNvPr id="16" name="Shape 13"/>
          <p:cNvSpPr/>
          <p:nvPr/>
        </p:nvSpPr>
        <p:spPr>
          <a:xfrm>
            <a:off x="6089904" y="3977640"/>
            <a:ext cx="2788920" cy="384048"/>
          </a:xfrm>
          <a:prstGeom prst="rect">
            <a:avLst/>
          </a:prstGeom>
          <a:solidFill>
            <a:srgbClr val="D97706"/>
          </a:solidFill>
          <a:ln w="12700">
            <a:solidFill>
              <a:srgbClr val="D97706"/>
            </a:solidFill>
            <a:prstDash val="solid"/>
          </a:ln>
        </p:spPr>
      </p:sp>
      <p:sp>
        <p:nvSpPr>
          <p:cNvPr id="17" name="Text 14"/>
          <p:cNvSpPr/>
          <p:nvPr/>
        </p:nvSpPr>
        <p:spPr>
          <a:xfrm>
            <a:off x="6089904" y="3977640"/>
            <a:ext cx="2788920" cy="384048"/>
          </a:xfrm>
          <a:prstGeom prst="rect">
            <a:avLst/>
          </a:prstGeom>
          <a:noFill/>
          <a:ln/>
        </p:spPr>
        <p:txBody>
          <a:bodyPr wrap="square" rtlCol="0" anchor="ctr"/>
          <a:lstStyle/>
          <a:p>
            <a:pPr marL="0" indent="0" algn="ctr">
              <a:buNone/>
            </a:pPr>
            <a:r>
              <a:rPr lang="en-US" sz="1300" b="1" dirty="0">
                <a:solidFill>
                  <a:srgbClr val="071020"/>
                </a:solidFill>
                <a:latin typeface="Kalpurush" pitchFamily="34" charset="0"/>
                <a:ea typeface="Kalpurush" pitchFamily="34" charset="-122"/>
                <a:cs typeface="Kalpurush" pitchFamily="34" charset="-120"/>
              </a:rPr>
              <a:t>৩. স্বয়ংক্রিয় স্নায়ুতন্ত্র</a:t>
            </a:r>
            <a:endParaRPr lang="en-US" sz="1300" dirty="0"/>
          </a:p>
        </p:txBody>
      </p:sp>
      <p:sp>
        <p:nvSpPr>
          <p:cNvPr id="18" name="Text 15"/>
          <p:cNvSpPr/>
          <p:nvPr/>
        </p:nvSpPr>
        <p:spPr>
          <a:xfrm>
            <a:off x="6181344" y="4389120"/>
            <a:ext cx="2606040" cy="411480"/>
          </a:xfrm>
          <a:prstGeom prst="rect">
            <a:avLst/>
          </a:prstGeom>
          <a:noFill/>
          <a:ln/>
        </p:spPr>
        <p:txBody>
          <a:bodyPr wrap="square" rtlCol="0" anchor="ctr"/>
          <a:lstStyle/>
          <a:p>
            <a:pPr marL="0" indent="0">
              <a:buNone/>
            </a:pPr>
            <a:r>
              <a:rPr lang="en-US" sz="1400" dirty="0">
                <a:solidFill>
                  <a:srgbClr val="334155"/>
                </a:solidFill>
                <a:latin typeface="Kalpurush" pitchFamily="34" charset="0"/>
                <a:ea typeface="Kalpurush" pitchFamily="34" charset="-122"/>
                <a:cs typeface="Kalpurush" pitchFamily="34" charset="-120"/>
              </a:rPr>
              <a:t>হৃৎপিণ্ড, ফুসফুস, ক্ষরণকারী গ্রন্থি ইত্যাদি পরিচালিত করে।</a:t>
            </a:r>
            <a:endParaRPr lang="en-US" sz="1400" dirty="0"/>
          </a:p>
        </p:txBody>
      </p:sp>
      <p:sp>
        <p:nvSpPr>
          <p:cNvPr id="20" name="Text 17"/>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পঞ্চম অধ্যায় | সমন্বয় ও নিঃসরণ | NCTB অষ্টম শ্রেণি বিজ্ঞান</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071020"/>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1B4B"/>
          </a:solidFill>
          <a:ln w="12700">
            <a:solidFill>
              <a:srgbClr val="1E1B4B"/>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4000" b="1" dirty="0">
                <a:solidFill>
                  <a:srgbClr val="FFFFFF"/>
                </a:solidFill>
                <a:latin typeface="Kalpurush" pitchFamily="34" charset="0"/>
                <a:ea typeface="Kalpurush" pitchFamily="34" charset="-122"/>
                <a:cs typeface="Kalpurush" pitchFamily="34" charset="-120"/>
              </a:rPr>
              <a:t>🧠 </a:t>
            </a:r>
            <a:r>
              <a:rPr lang="en-US" sz="4000" b="1" dirty="0" err="1">
                <a:solidFill>
                  <a:srgbClr val="FFFFFF"/>
                </a:solidFill>
                <a:latin typeface="Kalpurush" pitchFamily="34" charset="0"/>
                <a:ea typeface="Kalpurush" pitchFamily="34" charset="-122"/>
                <a:cs typeface="Kalpurush" pitchFamily="34" charset="-120"/>
              </a:rPr>
              <a:t>মস্তিষ্কের</a:t>
            </a:r>
            <a:r>
              <a:rPr lang="en-US" sz="4000" b="1" dirty="0">
                <a:solidFill>
                  <a:srgbClr val="FFFFFF"/>
                </a:solidFill>
                <a:latin typeface="Kalpurush" pitchFamily="34" charset="0"/>
                <a:ea typeface="Kalpurush" pitchFamily="34" charset="-122"/>
                <a:cs typeface="Kalpurush" pitchFamily="34" charset="-120"/>
              </a:rPr>
              <a:t> </a:t>
            </a:r>
            <a:r>
              <a:rPr lang="en-US" sz="4000" b="1" dirty="0" err="1" smtClean="0">
                <a:solidFill>
                  <a:srgbClr val="FFFFFF"/>
                </a:solidFill>
                <a:latin typeface="Kalpurush" pitchFamily="34" charset="0"/>
                <a:ea typeface="Kalpurush" pitchFamily="34" charset="-122"/>
                <a:cs typeface="Kalpurush" pitchFamily="34" charset="-120"/>
              </a:rPr>
              <a:t>গঠন</a:t>
            </a:r>
            <a:endParaRPr lang="en-US" sz="4000" dirty="0"/>
          </a:p>
        </p:txBody>
      </p:sp>
      <p:sp>
        <p:nvSpPr>
          <p:cNvPr id="4" name="Shape 2"/>
          <p:cNvSpPr/>
          <p:nvPr/>
        </p:nvSpPr>
        <p:spPr>
          <a:xfrm>
            <a:off x="4754880" y="1051560"/>
            <a:ext cx="4023360" cy="3200400"/>
          </a:xfrm>
          <a:prstGeom prst="rect">
            <a:avLst/>
          </a:prstGeom>
          <a:solidFill>
            <a:srgbClr val="07091A"/>
          </a:solidFill>
          <a:ln w="12700">
            <a:solidFill>
              <a:srgbClr val="6D28D9"/>
            </a:solidFill>
            <a:prstDash val="solid"/>
          </a:ln>
        </p:spPr>
      </p:sp>
      <p:sp>
        <p:nvSpPr>
          <p:cNvPr id="6" name="Text 3"/>
          <p:cNvSpPr/>
          <p:nvPr/>
        </p:nvSpPr>
        <p:spPr>
          <a:xfrm>
            <a:off x="4782312" y="3913632"/>
            <a:ext cx="3877056" cy="256032"/>
          </a:xfrm>
          <a:prstGeom prst="rect">
            <a:avLst/>
          </a:prstGeom>
          <a:noFill/>
          <a:ln/>
        </p:spPr>
        <p:txBody>
          <a:bodyPr wrap="square" rtlCol="0" anchor="ctr"/>
          <a:lstStyle/>
          <a:p>
            <a:pPr marL="0" indent="0" algn="ctr">
              <a:buNone/>
            </a:pPr>
            <a:endParaRPr lang="en-US" sz="1100" dirty="0"/>
          </a:p>
        </p:txBody>
      </p:sp>
      <p:sp>
        <p:nvSpPr>
          <p:cNvPr id="7" name="Shape 4"/>
          <p:cNvSpPr/>
          <p:nvPr/>
        </p:nvSpPr>
        <p:spPr>
          <a:xfrm>
            <a:off x="274320" y="1024128"/>
            <a:ext cx="4434840" cy="1097280"/>
          </a:xfrm>
          <a:prstGeom prst="rect">
            <a:avLst/>
          </a:prstGeom>
          <a:solidFill>
            <a:srgbClr val="0C1A35"/>
          </a:solidFill>
          <a:ln w="25400">
            <a:solidFill>
              <a:srgbClr val="06B6D4"/>
            </a:solidFill>
            <a:prstDash val="solid"/>
          </a:ln>
        </p:spPr>
      </p:sp>
      <p:sp>
        <p:nvSpPr>
          <p:cNvPr id="8" name="Shape 5"/>
          <p:cNvSpPr/>
          <p:nvPr/>
        </p:nvSpPr>
        <p:spPr>
          <a:xfrm>
            <a:off x="274320" y="1024128"/>
            <a:ext cx="4434840" cy="384048"/>
          </a:xfrm>
          <a:prstGeom prst="rect">
            <a:avLst/>
          </a:prstGeom>
          <a:solidFill>
            <a:srgbClr val="06B6D4"/>
          </a:solidFill>
          <a:ln w="12700">
            <a:solidFill>
              <a:srgbClr val="06B6D4"/>
            </a:solidFill>
            <a:prstDash val="solid"/>
          </a:ln>
        </p:spPr>
      </p:sp>
      <p:sp>
        <p:nvSpPr>
          <p:cNvPr id="9" name="Text 6"/>
          <p:cNvSpPr/>
          <p:nvPr/>
        </p:nvSpPr>
        <p:spPr>
          <a:xfrm>
            <a:off x="274320" y="1024128"/>
            <a:ext cx="4434840" cy="384048"/>
          </a:xfrm>
          <a:prstGeom prst="rect">
            <a:avLst/>
          </a:prstGeom>
          <a:noFill/>
          <a:ln/>
        </p:spPr>
        <p:txBody>
          <a:bodyPr wrap="square" rtlCol="0" anchor="ctr"/>
          <a:lstStyle/>
          <a:p>
            <a:pPr marL="0" indent="0" algn="ctr">
              <a:buNone/>
            </a:pPr>
            <a:r>
              <a:rPr lang="en-US" sz="1400" b="1" dirty="0">
                <a:solidFill>
                  <a:srgbClr val="071020"/>
                </a:solidFill>
                <a:latin typeface="Kalpurush" pitchFamily="34" charset="0"/>
                <a:ea typeface="Kalpurush" pitchFamily="34" charset="-122"/>
                <a:cs typeface="Kalpurush" pitchFamily="34" charset="-120"/>
              </a:rPr>
              <a:t>গুরুমস্তিষ্ক (Cerebrum)</a:t>
            </a:r>
            <a:endParaRPr lang="en-US" sz="1400" dirty="0"/>
          </a:p>
        </p:txBody>
      </p:sp>
      <p:sp>
        <p:nvSpPr>
          <p:cNvPr id="10" name="Text 7"/>
          <p:cNvSpPr/>
          <p:nvPr/>
        </p:nvSpPr>
        <p:spPr>
          <a:xfrm>
            <a:off x="411480" y="1364775"/>
            <a:ext cx="4206240" cy="713232"/>
          </a:xfrm>
          <a:prstGeom prst="rect">
            <a:avLst/>
          </a:prstGeom>
          <a:noFill/>
          <a:ln/>
        </p:spPr>
        <p:txBody>
          <a:bodyPr wrap="square" rtlCol="0" anchor="t"/>
          <a:lstStyle/>
          <a:p>
            <a:pPr marL="0" indent="0">
              <a:buNone/>
            </a:pPr>
            <a:r>
              <a:rPr lang="en-US" sz="1600" dirty="0">
                <a:solidFill>
                  <a:srgbClr val="FFFFFF"/>
                </a:solidFill>
                <a:latin typeface="Kalpurush" pitchFamily="34" charset="0"/>
                <a:ea typeface="Kalpurush" pitchFamily="34" charset="-122"/>
                <a:cs typeface="Kalpurush" pitchFamily="34" charset="-120"/>
              </a:rPr>
              <a:t>মস্তিষ্কের প্রধান অংশ। দর্শন, শ্রবণ, ঘ্রাণ, চিন্তা-চেতনা, স্মৃতি, জ্ঞান, বুদ্ধি, বিবেক ও পেশি চালানার ক্রিয়াকেন্দ্র গুরুমস্তিষ্কে অবস্থিত।</a:t>
            </a:r>
            <a:endParaRPr lang="en-US" sz="1600" dirty="0"/>
          </a:p>
        </p:txBody>
      </p:sp>
      <p:sp>
        <p:nvSpPr>
          <p:cNvPr id="11" name="Shape 8"/>
          <p:cNvSpPr/>
          <p:nvPr/>
        </p:nvSpPr>
        <p:spPr>
          <a:xfrm>
            <a:off x="274320" y="2231136"/>
            <a:ext cx="4434840" cy="1097280"/>
          </a:xfrm>
          <a:prstGeom prst="rect">
            <a:avLst/>
          </a:prstGeom>
          <a:solidFill>
            <a:srgbClr val="0C1A35"/>
          </a:solidFill>
          <a:ln w="25400">
            <a:solidFill>
              <a:srgbClr val="D97706"/>
            </a:solidFill>
            <a:prstDash val="solid"/>
          </a:ln>
        </p:spPr>
      </p:sp>
      <p:sp>
        <p:nvSpPr>
          <p:cNvPr id="12" name="Shape 9"/>
          <p:cNvSpPr/>
          <p:nvPr/>
        </p:nvSpPr>
        <p:spPr>
          <a:xfrm>
            <a:off x="274320" y="2231136"/>
            <a:ext cx="4434840" cy="384048"/>
          </a:xfrm>
          <a:prstGeom prst="rect">
            <a:avLst/>
          </a:prstGeom>
          <a:solidFill>
            <a:srgbClr val="D97706"/>
          </a:solidFill>
          <a:ln w="12700">
            <a:solidFill>
              <a:srgbClr val="D97706"/>
            </a:solidFill>
            <a:prstDash val="solid"/>
          </a:ln>
        </p:spPr>
      </p:sp>
      <p:sp>
        <p:nvSpPr>
          <p:cNvPr id="13" name="Text 10"/>
          <p:cNvSpPr/>
          <p:nvPr/>
        </p:nvSpPr>
        <p:spPr>
          <a:xfrm>
            <a:off x="274320" y="2231136"/>
            <a:ext cx="4434840" cy="384048"/>
          </a:xfrm>
          <a:prstGeom prst="rect">
            <a:avLst/>
          </a:prstGeom>
          <a:noFill/>
          <a:ln/>
        </p:spPr>
        <p:txBody>
          <a:bodyPr wrap="square" rtlCol="0" anchor="ctr"/>
          <a:lstStyle/>
          <a:p>
            <a:pPr marL="0" indent="0" algn="ctr">
              <a:buNone/>
            </a:pPr>
            <a:r>
              <a:rPr lang="en-US" sz="1400" b="1" dirty="0">
                <a:solidFill>
                  <a:srgbClr val="071020"/>
                </a:solidFill>
                <a:latin typeface="Kalpurush" pitchFamily="34" charset="0"/>
                <a:ea typeface="Kalpurush" pitchFamily="34" charset="-122"/>
                <a:cs typeface="Kalpurush" pitchFamily="34" charset="-120"/>
              </a:rPr>
              <a:t>মধ্যমস্তিষ্ক (Midbrain)</a:t>
            </a:r>
            <a:endParaRPr lang="en-US" sz="1400" dirty="0"/>
          </a:p>
        </p:txBody>
      </p:sp>
      <p:sp>
        <p:nvSpPr>
          <p:cNvPr id="14" name="Text 11"/>
          <p:cNvSpPr/>
          <p:nvPr/>
        </p:nvSpPr>
        <p:spPr>
          <a:xfrm>
            <a:off x="411480" y="2651760"/>
            <a:ext cx="4206240" cy="621792"/>
          </a:xfrm>
          <a:prstGeom prst="rect">
            <a:avLst/>
          </a:prstGeom>
          <a:noFill/>
          <a:ln/>
        </p:spPr>
        <p:txBody>
          <a:bodyPr wrap="square" rtlCol="0" anchor="t"/>
          <a:lstStyle/>
          <a:p>
            <a:pPr marL="0" indent="0">
              <a:buNone/>
            </a:pPr>
            <a:r>
              <a:rPr lang="en-US" sz="1600" dirty="0">
                <a:solidFill>
                  <a:srgbClr val="FFFFFF"/>
                </a:solidFill>
                <a:latin typeface="Kalpurush" pitchFamily="34" charset="0"/>
                <a:ea typeface="Kalpurush" pitchFamily="34" charset="-122"/>
                <a:cs typeface="Kalpurush" pitchFamily="34" charset="-120"/>
              </a:rPr>
              <a:t>গুরুমস্তিষ্ক ও পনস-এর মাঝখানে অবস্থিত। মধ্যমস্তিষ্ক দৃষ্টিশক্তি, শ্রবণশক্তির সাথেও সম্পর্কযুক্ত।</a:t>
            </a:r>
            <a:endParaRPr lang="en-US" sz="1600" dirty="0"/>
          </a:p>
        </p:txBody>
      </p:sp>
      <p:sp>
        <p:nvSpPr>
          <p:cNvPr id="15" name="Shape 12"/>
          <p:cNvSpPr/>
          <p:nvPr/>
        </p:nvSpPr>
        <p:spPr>
          <a:xfrm>
            <a:off x="274320" y="3438144"/>
            <a:ext cx="4434840" cy="1097280"/>
          </a:xfrm>
          <a:prstGeom prst="rect">
            <a:avLst/>
          </a:prstGeom>
          <a:solidFill>
            <a:srgbClr val="0C1A35"/>
          </a:solidFill>
          <a:ln w="25400">
            <a:solidFill>
              <a:srgbClr val="22C55E"/>
            </a:solidFill>
            <a:prstDash val="solid"/>
          </a:ln>
        </p:spPr>
      </p:sp>
      <p:sp>
        <p:nvSpPr>
          <p:cNvPr id="16" name="Shape 13"/>
          <p:cNvSpPr/>
          <p:nvPr/>
        </p:nvSpPr>
        <p:spPr>
          <a:xfrm>
            <a:off x="274320" y="3438144"/>
            <a:ext cx="4434840" cy="384048"/>
          </a:xfrm>
          <a:prstGeom prst="rect">
            <a:avLst/>
          </a:prstGeom>
          <a:solidFill>
            <a:srgbClr val="22C55E"/>
          </a:solidFill>
          <a:ln w="12700">
            <a:solidFill>
              <a:srgbClr val="22C55E"/>
            </a:solidFill>
            <a:prstDash val="solid"/>
          </a:ln>
        </p:spPr>
      </p:sp>
      <p:sp>
        <p:nvSpPr>
          <p:cNvPr id="17" name="Text 14"/>
          <p:cNvSpPr/>
          <p:nvPr/>
        </p:nvSpPr>
        <p:spPr>
          <a:xfrm>
            <a:off x="274320" y="3438144"/>
            <a:ext cx="4434840" cy="384048"/>
          </a:xfrm>
          <a:prstGeom prst="rect">
            <a:avLst/>
          </a:prstGeom>
          <a:noFill/>
          <a:ln/>
        </p:spPr>
        <p:txBody>
          <a:bodyPr wrap="square" rtlCol="0" anchor="ctr"/>
          <a:lstStyle/>
          <a:p>
            <a:pPr marL="0" indent="0" algn="ctr">
              <a:buNone/>
            </a:pPr>
            <a:r>
              <a:rPr lang="en-US" sz="1400" b="1" dirty="0">
                <a:solidFill>
                  <a:srgbClr val="071020"/>
                </a:solidFill>
                <a:latin typeface="Kalpurush" pitchFamily="34" charset="0"/>
                <a:ea typeface="Kalpurush" pitchFamily="34" charset="-122"/>
                <a:cs typeface="Kalpurush" pitchFamily="34" charset="-120"/>
              </a:rPr>
              <a:t>লঘুমস্তিষ্ক (Cerebellum)</a:t>
            </a:r>
            <a:endParaRPr lang="en-US" sz="1400" dirty="0"/>
          </a:p>
        </p:txBody>
      </p:sp>
      <p:sp>
        <p:nvSpPr>
          <p:cNvPr id="18" name="Text 15"/>
          <p:cNvSpPr/>
          <p:nvPr/>
        </p:nvSpPr>
        <p:spPr>
          <a:xfrm>
            <a:off x="411480" y="3858768"/>
            <a:ext cx="4206240" cy="621792"/>
          </a:xfrm>
          <a:prstGeom prst="rect">
            <a:avLst/>
          </a:prstGeom>
          <a:noFill/>
          <a:ln/>
        </p:spPr>
        <p:txBody>
          <a:bodyPr wrap="square" rtlCol="0" anchor="t"/>
          <a:lstStyle/>
          <a:p>
            <a:pPr marL="0" indent="0">
              <a:buNone/>
            </a:pPr>
            <a:r>
              <a:rPr lang="en-US" sz="1600" dirty="0">
                <a:solidFill>
                  <a:srgbClr val="FFFFFF"/>
                </a:solidFill>
                <a:latin typeface="Kalpurush" pitchFamily="34" charset="0"/>
                <a:ea typeface="Kalpurush" pitchFamily="34" charset="-122"/>
                <a:cs typeface="Kalpurush" pitchFamily="34" charset="-120"/>
              </a:rPr>
              <a:t>গুরুমস্তিষ্কের নিচে ও পশ্চাতে অবস্থিত। দেহের ভারসাম্য রক্ষা করা পশ্চাৎ বা লঘুমস্তিষ্কের প্রধান কাজ। এছাড়া লঘুমস্তিষ্ক কথা বলা ও চলাফেরার নিয়ন্ত্রণ করে।</a:t>
            </a:r>
            <a:endParaRPr lang="en-US" sz="1600" dirty="0"/>
          </a:p>
        </p:txBody>
      </p:sp>
      <p:sp>
        <p:nvSpPr>
          <p:cNvPr id="19" name="Shape 16"/>
          <p:cNvSpPr/>
          <p:nvPr/>
        </p:nvSpPr>
        <p:spPr>
          <a:xfrm>
            <a:off x="274320" y="3749040"/>
            <a:ext cx="4434840" cy="1078992"/>
          </a:xfrm>
          <a:prstGeom prst="rect">
            <a:avLst/>
          </a:prstGeom>
          <a:solidFill>
            <a:srgbClr val="0C1A35"/>
          </a:solidFill>
          <a:ln w="12700">
            <a:solidFill>
              <a:srgbClr val="DC2626"/>
            </a:solidFill>
            <a:prstDash val="solid"/>
          </a:ln>
        </p:spPr>
      </p:sp>
      <p:sp>
        <p:nvSpPr>
          <p:cNvPr id="20" name="Shape 17"/>
          <p:cNvSpPr/>
          <p:nvPr/>
        </p:nvSpPr>
        <p:spPr>
          <a:xfrm>
            <a:off x="274320" y="3749040"/>
            <a:ext cx="4434840" cy="347472"/>
          </a:xfrm>
          <a:prstGeom prst="rect">
            <a:avLst/>
          </a:prstGeom>
          <a:solidFill>
            <a:srgbClr val="DC2626"/>
          </a:solidFill>
          <a:ln w="12700">
            <a:solidFill>
              <a:srgbClr val="DC2626"/>
            </a:solidFill>
            <a:prstDash val="solid"/>
          </a:ln>
        </p:spPr>
      </p:sp>
      <p:sp>
        <p:nvSpPr>
          <p:cNvPr id="21" name="Text 18"/>
          <p:cNvSpPr/>
          <p:nvPr/>
        </p:nvSpPr>
        <p:spPr>
          <a:xfrm>
            <a:off x="274320" y="3749040"/>
            <a:ext cx="4434840" cy="347472"/>
          </a:xfrm>
          <a:prstGeom prst="rect">
            <a:avLst/>
          </a:prstGeom>
          <a:noFill/>
          <a:ln/>
        </p:spPr>
        <p:txBody>
          <a:bodyPr wrap="square" rtlCol="0" anchor="ctr"/>
          <a:lstStyle/>
          <a:p>
            <a:pPr marL="0" indent="0" algn="ctr">
              <a:buNone/>
            </a:pPr>
            <a:r>
              <a:rPr lang="en-US" sz="1300" b="1" dirty="0">
                <a:solidFill>
                  <a:srgbClr val="FFFFFF"/>
                </a:solidFill>
                <a:latin typeface="Kalpurush" pitchFamily="34" charset="0"/>
                <a:ea typeface="Kalpurush" pitchFamily="34" charset="-122"/>
                <a:cs typeface="Kalpurush" pitchFamily="34" charset="-120"/>
              </a:rPr>
              <a:t>মেডুলা বা সুষুম্মাশীর্ষক</a:t>
            </a:r>
            <a:endParaRPr lang="en-US" sz="1300" dirty="0"/>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2312" y="1009816"/>
            <a:ext cx="4124325" cy="3803904"/>
          </a:xfrm>
          <a:prstGeom prst="rect">
            <a:avLst/>
          </a:prstGeom>
        </p:spPr>
      </p:pic>
      <p:sp>
        <p:nvSpPr>
          <p:cNvPr id="27" name="Text 19"/>
          <p:cNvSpPr/>
          <p:nvPr/>
        </p:nvSpPr>
        <p:spPr>
          <a:xfrm>
            <a:off x="411480" y="4114800"/>
            <a:ext cx="4206240" cy="658368"/>
          </a:xfrm>
          <a:prstGeom prst="rect">
            <a:avLst/>
          </a:prstGeom>
          <a:noFill/>
          <a:ln/>
        </p:spPr>
        <p:txBody>
          <a:bodyPr wrap="square" rtlCol="0" anchor="ctr"/>
          <a:lstStyle/>
          <a:p>
            <a:pPr marL="0" indent="0">
              <a:buNone/>
            </a:pPr>
            <a:r>
              <a:rPr lang="en-US" sz="1600" dirty="0">
                <a:solidFill>
                  <a:srgbClr val="FFFFFF"/>
                </a:solidFill>
                <a:latin typeface="Kalpurush" pitchFamily="34" charset="0"/>
                <a:ea typeface="Kalpurush" pitchFamily="34" charset="-122"/>
                <a:cs typeface="Kalpurush" pitchFamily="34" charset="-120"/>
              </a:rPr>
              <a:t>মস্তিষ্কের এ অংশ হৃৎস্পন্দন, খাদ্যগ্রহণ ও শ্বসন ইত্যাদি কাজ নিয়ন্ত্রণ করে।</a:t>
            </a:r>
            <a:endParaRPr lang="en-US" sz="1600" dirty="0"/>
          </a:p>
        </p:txBody>
      </p:sp>
      <p:sp>
        <p:nvSpPr>
          <p:cNvPr id="28" name="AutoShape 2" descr="https://www.teachers.gov.bd/shared/content_image/2025/August/27/175627769268aeabbc9e6d4.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0F9FF"/>
        </a:solidFill>
        <a:effectLst/>
      </p:bgPr>
    </p:bg>
    <p:spTree>
      <p:nvGrpSpPr>
        <p:cNvPr id="1" name=""/>
        <p:cNvGrpSpPr/>
        <p:nvPr/>
      </p:nvGrpSpPr>
      <p:grpSpPr>
        <a:xfrm>
          <a:off x="0" y="0"/>
          <a:ext cx="0" cy="0"/>
          <a:chOff x="0" y="0"/>
          <a:chExt cx="0" cy="0"/>
        </a:xfrm>
      </p:grpSpPr>
      <p:sp>
        <p:nvSpPr>
          <p:cNvPr id="2" name="Shape 0"/>
          <p:cNvSpPr/>
          <p:nvPr/>
        </p:nvSpPr>
        <p:spPr>
          <a:xfrm>
            <a:off x="-106969" y="32004"/>
            <a:ext cx="9144000" cy="914400"/>
          </a:xfrm>
          <a:prstGeom prst="rect">
            <a:avLst/>
          </a:prstGeom>
          <a:solidFill>
            <a:srgbClr val="1D4ED8"/>
          </a:solidFill>
          <a:ln w="12700">
            <a:solidFill>
              <a:srgbClr val="1D4ED8"/>
            </a:solidFill>
            <a:prstDash val="solid"/>
          </a:ln>
        </p:spPr>
      </p:sp>
      <p:sp>
        <p:nvSpPr>
          <p:cNvPr id="3" name="Text 1"/>
          <p:cNvSpPr/>
          <p:nvPr/>
        </p:nvSpPr>
        <p:spPr>
          <a:xfrm>
            <a:off x="320040" y="0"/>
            <a:ext cx="850392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মানবদেহের স্নায়ুতন্ত্র ও </a:t>
            </a:r>
            <a:r>
              <a:rPr lang="en-US" sz="2800" b="1" dirty="0" err="1" smtClean="0">
                <a:solidFill>
                  <a:srgbClr val="FFFFFF"/>
                </a:solidFill>
                <a:latin typeface="Kalpurush" pitchFamily="34" charset="0"/>
                <a:ea typeface="Kalpurush" pitchFamily="34" charset="-122"/>
                <a:cs typeface="Kalpurush" pitchFamily="34" charset="-120"/>
              </a:rPr>
              <a:t>মেরুরজ্জু</a:t>
            </a:r>
            <a:endParaRPr lang="en-US" sz="2800" dirty="0"/>
          </a:p>
        </p:txBody>
      </p:sp>
      <p:sp>
        <p:nvSpPr>
          <p:cNvPr id="4" name="Shape 2"/>
          <p:cNvSpPr/>
          <p:nvPr/>
        </p:nvSpPr>
        <p:spPr>
          <a:xfrm>
            <a:off x="106415" y="1005840"/>
            <a:ext cx="3517922" cy="3866265"/>
          </a:xfrm>
          <a:prstGeom prst="rect">
            <a:avLst/>
          </a:prstGeom>
          <a:solidFill>
            <a:srgbClr val="EFF6FF"/>
          </a:solidFill>
          <a:ln w="25400">
            <a:solidFill>
              <a:srgbClr val="1D4ED8"/>
            </a:solidFill>
            <a:prstDash val="solid"/>
          </a:ln>
        </p:spPr>
      </p:sp>
      <p:sp>
        <p:nvSpPr>
          <p:cNvPr id="6" name="Text 3"/>
          <p:cNvSpPr/>
          <p:nvPr/>
        </p:nvSpPr>
        <p:spPr>
          <a:xfrm>
            <a:off x="347472" y="4727448"/>
            <a:ext cx="3054096" cy="137160"/>
          </a:xfrm>
          <a:prstGeom prst="rect">
            <a:avLst/>
          </a:prstGeom>
          <a:noFill/>
          <a:ln/>
        </p:spPr>
        <p:txBody>
          <a:bodyPr wrap="square" rtlCol="0" anchor="ctr"/>
          <a:lstStyle/>
          <a:p>
            <a:pPr marL="0" indent="0" algn="ctr">
              <a:buNone/>
            </a:pPr>
            <a:endParaRPr lang="en-US" sz="1000" dirty="0"/>
          </a:p>
        </p:txBody>
      </p:sp>
      <p:sp>
        <p:nvSpPr>
          <p:cNvPr id="7" name="Shape 4"/>
          <p:cNvSpPr/>
          <p:nvPr/>
        </p:nvSpPr>
        <p:spPr>
          <a:xfrm>
            <a:off x="3703320" y="1005840"/>
            <a:ext cx="5166360" cy="1536192"/>
          </a:xfrm>
          <a:prstGeom prst="rect">
            <a:avLst/>
          </a:prstGeom>
          <a:solidFill>
            <a:srgbClr val="FFFFFF"/>
          </a:solidFill>
          <a:ln w="25400">
            <a:solidFill>
              <a:srgbClr val="1D4ED8"/>
            </a:solidFill>
            <a:prstDash val="solid"/>
          </a:ln>
        </p:spPr>
      </p:sp>
      <p:sp>
        <p:nvSpPr>
          <p:cNvPr id="8" name="Shape 5"/>
          <p:cNvSpPr/>
          <p:nvPr/>
        </p:nvSpPr>
        <p:spPr>
          <a:xfrm>
            <a:off x="3703320" y="1005840"/>
            <a:ext cx="5166360" cy="402336"/>
          </a:xfrm>
          <a:prstGeom prst="rect">
            <a:avLst/>
          </a:prstGeom>
          <a:solidFill>
            <a:srgbClr val="1D4ED8"/>
          </a:solidFill>
          <a:ln w="12700">
            <a:solidFill>
              <a:srgbClr val="1D4ED8"/>
            </a:solidFill>
            <a:prstDash val="solid"/>
          </a:ln>
        </p:spPr>
      </p:sp>
      <p:sp>
        <p:nvSpPr>
          <p:cNvPr id="9" name="Text 6"/>
          <p:cNvSpPr/>
          <p:nvPr/>
        </p:nvSpPr>
        <p:spPr>
          <a:xfrm>
            <a:off x="3703320" y="1005840"/>
            <a:ext cx="5166360" cy="402336"/>
          </a:xfrm>
          <a:prstGeom prst="rect">
            <a:avLst/>
          </a:prstGeom>
          <a:noFill/>
          <a:ln/>
        </p:spPr>
        <p:txBody>
          <a:bodyPr wrap="square" rtlCol="0" anchor="ctr"/>
          <a:lstStyle/>
          <a:p>
            <a:pPr marL="0" indent="0" algn="ctr">
              <a:buNone/>
            </a:pPr>
            <a:r>
              <a:rPr lang="en-US" sz="1500" b="1" dirty="0">
                <a:solidFill>
                  <a:srgbClr val="FFFFFF"/>
                </a:solidFill>
                <a:latin typeface="Kalpurush" pitchFamily="34" charset="0"/>
                <a:ea typeface="Kalpurush" pitchFamily="34" charset="-122"/>
                <a:cs typeface="Kalpurush" pitchFamily="34" charset="-120"/>
              </a:rPr>
              <a:t>মেরুরজ্জু (Spinal Cord)</a:t>
            </a:r>
            <a:endParaRPr lang="en-US" sz="1500" dirty="0"/>
          </a:p>
        </p:txBody>
      </p:sp>
      <p:sp>
        <p:nvSpPr>
          <p:cNvPr id="10" name="Text 7"/>
          <p:cNvSpPr/>
          <p:nvPr/>
        </p:nvSpPr>
        <p:spPr>
          <a:xfrm>
            <a:off x="3822192" y="1444752"/>
            <a:ext cx="4956048" cy="1042416"/>
          </a:xfrm>
          <a:prstGeom prst="rect">
            <a:avLst/>
          </a:prstGeom>
          <a:noFill/>
          <a:ln/>
        </p:spPr>
        <p:txBody>
          <a:bodyPr wrap="square" rtlCol="0" anchor="t"/>
          <a:lstStyle/>
          <a:p>
            <a:pPr marL="0" indent="0">
              <a:buNone/>
            </a:pPr>
            <a:r>
              <a:rPr lang="en-US" sz="1700" dirty="0">
                <a:solidFill>
                  <a:srgbClr val="334155"/>
                </a:solidFill>
                <a:latin typeface="Kalpurush" pitchFamily="34" charset="0"/>
                <a:ea typeface="Kalpurush" pitchFamily="34" charset="-122"/>
                <a:cs typeface="Kalpurush" pitchFamily="34" charset="-120"/>
              </a:rPr>
              <a:t>মেরুদণ্ডের মধ্যে মেরুরজ্জু সংরক্ষিত থাকে। মেরুরজ্জুর ধূসর পদার্থ থাকে ভিতরে এবং শ্বেত পদার্থ থাকে বাইরে – অর্থাৎ মস্তিষ্কের উল্টা। মেরুরজ্জুর শ্বেত পদার্থের ভিতর দিয়ে আজ্ঞাবাহী এবং অনুভূতিবাহী স্নায়ুতন্তু যাতায়াত করে।</a:t>
            </a:r>
            <a:endParaRPr lang="en-US" sz="1700" dirty="0"/>
          </a:p>
        </p:txBody>
      </p:sp>
      <p:sp>
        <p:nvSpPr>
          <p:cNvPr id="11" name="Shape 8"/>
          <p:cNvSpPr/>
          <p:nvPr/>
        </p:nvSpPr>
        <p:spPr>
          <a:xfrm>
            <a:off x="3682249" y="2647188"/>
            <a:ext cx="5166360" cy="2231136"/>
          </a:xfrm>
          <a:prstGeom prst="rect">
            <a:avLst/>
          </a:prstGeom>
          <a:solidFill>
            <a:srgbClr val="FFFFFF"/>
          </a:solidFill>
          <a:ln w="25400">
            <a:solidFill>
              <a:srgbClr val="0D9488"/>
            </a:solidFill>
            <a:prstDash val="solid"/>
          </a:ln>
        </p:spPr>
      </p:sp>
      <p:sp>
        <p:nvSpPr>
          <p:cNvPr id="12" name="Shape 9"/>
          <p:cNvSpPr/>
          <p:nvPr/>
        </p:nvSpPr>
        <p:spPr>
          <a:xfrm>
            <a:off x="3703320" y="2633472"/>
            <a:ext cx="5166360" cy="402336"/>
          </a:xfrm>
          <a:prstGeom prst="rect">
            <a:avLst/>
          </a:prstGeom>
          <a:solidFill>
            <a:srgbClr val="0D9488"/>
          </a:solidFill>
          <a:ln w="12700">
            <a:solidFill>
              <a:srgbClr val="0D9488"/>
            </a:solidFill>
            <a:prstDash val="solid"/>
          </a:ln>
        </p:spPr>
      </p:sp>
      <p:sp>
        <p:nvSpPr>
          <p:cNvPr id="13" name="Text 10"/>
          <p:cNvSpPr/>
          <p:nvPr/>
        </p:nvSpPr>
        <p:spPr>
          <a:xfrm>
            <a:off x="3703320" y="2633472"/>
            <a:ext cx="5166360" cy="402336"/>
          </a:xfrm>
          <a:prstGeom prst="rect">
            <a:avLst/>
          </a:prstGeom>
          <a:noFill/>
          <a:ln/>
        </p:spPr>
        <p:txBody>
          <a:bodyPr wrap="square" rtlCol="0" anchor="ctr"/>
          <a:lstStyle/>
          <a:p>
            <a:pPr marL="0" indent="0" algn="ctr">
              <a:buNone/>
            </a:pPr>
            <a:r>
              <a:rPr lang="en-US" sz="1500" b="1" dirty="0">
                <a:solidFill>
                  <a:srgbClr val="071020"/>
                </a:solidFill>
                <a:latin typeface="Kalpurush" pitchFamily="34" charset="0"/>
                <a:ea typeface="Kalpurush" pitchFamily="34" charset="-122"/>
                <a:cs typeface="Kalpurush" pitchFamily="34" charset="-120"/>
              </a:rPr>
              <a:t>স্নায়ুতন্ত্রের কাজ</a:t>
            </a:r>
            <a:endParaRPr lang="en-US" sz="1500" dirty="0"/>
          </a:p>
        </p:txBody>
      </p:sp>
      <p:sp>
        <p:nvSpPr>
          <p:cNvPr id="14" name="Shape 11"/>
          <p:cNvSpPr/>
          <p:nvPr/>
        </p:nvSpPr>
        <p:spPr>
          <a:xfrm>
            <a:off x="3767328" y="3182112"/>
            <a:ext cx="292608" cy="292608"/>
          </a:xfrm>
          <a:prstGeom prst="ellipse">
            <a:avLst/>
          </a:prstGeom>
          <a:solidFill>
            <a:srgbClr val="0D9488"/>
          </a:solidFill>
          <a:ln w="12700">
            <a:solidFill>
              <a:srgbClr val="0D9488"/>
            </a:solidFill>
            <a:prstDash val="solid"/>
          </a:ln>
        </p:spPr>
      </p:sp>
      <p:sp>
        <p:nvSpPr>
          <p:cNvPr id="15" name="Text 12"/>
          <p:cNvSpPr/>
          <p:nvPr/>
        </p:nvSpPr>
        <p:spPr>
          <a:xfrm>
            <a:off x="4133088" y="3145536"/>
            <a:ext cx="4663440" cy="438912"/>
          </a:xfrm>
          <a:prstGeom prst="rect">
            <a:avLst/>
          </a:prstGeom>
          <a:noFill/>
          <a:ln/>
        </p:spPr>
        <p:txBody>
          <a:bodyPr wrap="square" rtlCol="0" anchor="ctr"/>
          <a:lstStyle/>
          <a:p>
            <a:pPr marL="0" indent="0">
              <a:buNone/>
            </a:pPr>
            <a:r>
              <a:rPr lang="en-US" sz="1600" dirty="0">
                <a:solidFill>
                  <a:srgbClr val="334155"/>
                </a:solidFill>
                <a:latin typeface="Kalpurush" pitchFamily="34" charset="0"/>
                <a:ea typeface="Kalpurush" pitchFamily="34" charset="-122"/>
                <a:cs typeface="Kalpurush" pitchFamily="34" charset="-120"/>
              </a:rPr>
              <a:t>উদ্দীপনা বহন করা, প্রাণিদেহের ভিতরের ও বাইরের পরিবেশের সাথে সংযোগ রক্ষা করা</a:t>
            </a:r>
            <a:endParaRPr lang="en-US" sz="1600" dirty="0"/>
          </a:p>
        </p:txBody>
      </p:sp>
      <p:sp>
        <p:nvSpPr>
          <p:cNvPr id="16" name="Shape 13"/>
          <p:cNvSpPr/>
          <p:nvPr/>
        </p:nvSpPr>
        <p:spPr>
          <a:xfrm>
            <a:off x="3767328" y="3730752"/>
            <a:ext cx="292608" cy="292608"/>
          </a:xfrm>
          <a:prstGeom prst="ellipse">
            <a:avLst/>
          </a:prstGeom>
          <a:solidFill>
            <a:srgbClr val="0D9488"/>
          </a:solidFill>
          <a:ln w="12700">
            <a:solidFill>
              <a:srgbClr val="0D9488"/>
            </a:solidFill>
            <a:prstDash val="solid"/>
          </a:ln>
        </p:spPr>
      </p:sp>
      <p:sp>
        <p:nvSpPr>
          <p:cNvPr id="17" name="Text 14"/>
          <p:cNvSpPr/>
          <p:nvPr/>
        </p:nvSpPr>
        <p:spPr>
          <a:xfrm>
            <a:off x="4114800" y="3725082"/>
            <a:ext cx="4663440" cy="438912"/>
          </a:xfrm>
          <a:prstGeom prst="rect">
            <a:avLst/>
          </a:prstGeom>
          <a:noFill/>
          <a:ln/>
        </p:spPr>
        <p:txBody>
          <a:bodyPr wrap="square" rtlCol="0" anchor="ctr"/>
          <a:lstStyle/>
          <a:p>
            <a:pPr marL="0" indent="0">
              <a:buNone/>
            </a:pPr>
            <a:r>
              <a:rPr lang="en-US" sz="1600" dirty="0">
                <a:solidFill>
                  <a:srgbClr val="334155"/>
                </a:solidFill>
                <a:latin typeface="Kalpurush" pitchFamily="34" charset="0"/>
                <a:ea typeface="Kalpurush" pitchFamily="34" charset="-122"/>
                <a:cs typeface="Kalpurush" pitchFamily="34" charset="-120"/>
              </a:rPr>
              <a:t>দেহের বিভিন্ন অঙ্গের কাজের সমন্বয় সাধন করা, মস্তিষ্কে </a:t>
            </a:r>
            <a:r>
              <a:rPr lang="en-US" sz="1600" dirty="0" err="1">
                <a:solidFill>
                  <a:srgbClr val="334155"/>
                </a:solidFill>
                <a:latin typeface="Kalpurush" pitchFamily="34" charset="0"/>
                <a:ea typeface="Kalpurush" pitchFamily="34" charset="-122"/>
                <a:cs typeface="Kalpurush" pitchFamily="34" charset="-120"/>
              </a:rPr>
              <a:t>স্মৃতিধারণ</a:t>
            </a:r>
            <a:r>
              <a:rPr lang="en-US" sz="1600" dirty="0">
                <a:solidFill>
                  <a:srgbClr val="334155"/>
                </a:solidFill>
                <a:latin typeface="Kalpurush" pitchFamily="34" charset="0"/>
                <a:ea typeface="Kalpurush" pitchFamily="34" charset="-122"/>
                <a:cs typeface="Kalpurush" pitchFamily="34" charset="-120"/>
              </a:rPr>
              <a:t> </a:t>
            </a:r>
            <a:r>
              <a:rPr lang="en-US" sz="1600" dirty="0" err="1" smtClean="0">
                <a:solidFill>
                  <a:srgbClr val="334155"/>
                </a:solidFill>
                <a:latin typeface="Kalpurush" pitchFamily="34" charset="0"/>
                <a:ea typeface="Kalpurush" pitchFamily="34" charset="-122"/>
                <a:cs typeface="Kalpurush" pitchFamily="34" charset="-120"/>
              </a:rPr>
              <a:t>করা</a:t>
            </a:r>
            <a:r>
              <a:rPr lang="en-US" sz="1600" dirty="0" smtClean="0">
                <a:solidFill>
                  <a:srgbClr val="334155"/>
                </a:solidFill>
                <a:latin typeface="Kalpurush" pitchFamily="34" charset="0"/>
                <a:ea typeface="Kalpurush" pitchFamily="34" charset="-122"/>
                <a:cs typeface="Kalpurush" pitchFamily="34" charset="-120"/>
              </a:rPr>
              <a:t> </a:t>
            </a:r>
            <a:endParaRPr lang="en-US" sz="1600" dirty="0"/>
          </a:p>
        </p:txBody>
      </p:sp>
      <p:sp>
        <p:nvSpPr>
          <p:cNvPr id="21" name="Text 18"/>
          <p:cNvSpPr/>
          <p:nvPr/>
        </p:nvSpPr>
        <p:spPr>
          <a:xfrm>
            <a:off x="-10337" y="4963545"/>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পঞ্চম অধ্যায় | সমন্বয় ও নিঃসরণ | NCTB অষ্টম শ্রেণি বিজ্ঞান</a:t>
            </a:r>
            <a:endParaRPr lang="en-US" sz="900" dirty="0"/>
          </a:p>
        </p:txBody>
      </p:sp>
      <p:sp>
        <p:nvSpPr>
          <p:cNvPr id="22" name="AutoShape 2" descr="https://www.teachers.gov.bd/shared/content_image/2025/December/20/1766213294694646aeb60cb.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rotWithShape="1">
          <a:blip r:embed="rId3"/>
          <a:srcRect b="12313"/>
          <a:stretch/>
        </p:blipFill>
        <p:spPr>
          <a:xfrm>
            <a:off x="106416" y="1018108"/>
            <a:ext cx="3484394" cy="3846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1299</Words>
  <Application>Microsoft Office PowerPoint</Application>
  <PresentationFormat>On-screen Show (16:9)</PresentationFormat>
  <Paragraphs>165</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Kalpurush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পঞ্চম অধ্যায় – সমন্বয় ও নিঃসরণ</dc:title>
  <dc:subject>PptxGenJS Presentation</dc:subject>
  <dc:creator>PptxGenJS</dc:creator>
  <cp:lastModifiedBy>Woakil Ahmed</cp:lastModifiedBy>
  <cp:revision>22</cp:revision>
  <dcterms:created xsi:type="dcterms:W3CDTF">2026-05-04T07:27:20Z</dcterms:created>
  <dcterms:modified xsi:type="dcterms:W3CDTF">2026-08-24T14:26:52Z</dcterms:modified>
</cp:coreProperties>
</file>