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2" r:id="rId4"/>
    <p:sldId id="258" r:id="rId5"/>
    <p:sldId id="266" r:id="rId6"/>
    <p:sldId id="259" r:id="rId7"/>
    <p:sldId id="271" r:id="rId8"/>
    <p:sldId id="260" r:id="rId9"/>
    <p:sldId id="270" r:id="rId10"/>
    <p:sldId id="261" r:id="rId11"/>
    <p:sldId id="269" r:id="rId12"/>
    <p:sldId id="268" r:id="rId13"/>
    <p:sldId id="262" r:id="rId14"/>
    <p:sldId id="273" r:id="rId15"/>
    <p:sldId id="275" r:id="rId16"/>
    <p:sldId id="274" r:id="rId17"/>
    <p:sldId id="276" r:id="rId18"/>
    <p:sldId id="277" r:id="rId19"/>
    <p:sldId id="264" r:id="rId20"/>
    <p:sldId id="267" r:id="rId21"/>
    <p:sldId id="26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7287" y="3893233"/>
            <a:ext cx="696350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  <a:latin typeface="Noto Sans Bengali"/>
              </a:defRPr>
            </a:pPr>
            <a:r>
              <a:rPr sz="3600">
                <a:solidFill>
                  <a:schemeClr val="tx1">
                    <a:lumMod val="85000"/>
                    <a:lumOff val="15000"/>
                  </a:schemeClr>
                </a:solidFill>
              </a:rPr>
              <a:t>মাটির গঠন ও মাটির প্রকারভেদ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7286" y="5033518"/>
            <a:ext cx="594360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 sz="2300">
                <a:solidFill>
                  <a:srgbClr val="F4C95D"/>
                </a:solidFill>
                <a:latin typeface="Noto Sans Bengali"/>
              </a:defRPr>
            </a:pPr>
            <a:r>
              <a:rPr sz="2800">
                <a:solidFill>
                  <a:schemeClr val="tx1">
                    <a:lumMod val="95000"/>
                    <a:lumOff val="5000"/>
                  </a:schemeClr>
                </a:solidFill>
              </a:rPr>
              <a:t>৯ম–১০ম শ্রেণি • বিজ্ঞান • ৮ম অধ্যায়</a:t>
            </a:r>
          </a:p>
        </p:txBody>
      </p:sp>
      <p:sp>
        <p:nvSpPr>
          <p:cNvPr id="4" name="Rectangle 3"/>
          <p:cNvSpPr/>
          <p:nvPr/>
        </p:nvSpPr>
        <p:spPr>
          <a:xfrm>
            <a:off x="267286" y="831223"/>
            <a:ext cx="5472332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Hubot Sans Bold" charset="0"/>
              </a:rPr>
              <a:t>   </a:t>
            </a:r>
            <a:r>
              <a:rPr lang="en-US" sz="3200" dirty="0" err="1" smtClean="0">
                <a:latin typeface="Hubot Sans Bold" charset="0"/>
              </a:rPr>
              <a:t>মোছাঃ</a:t>
            </a:r>
            <a:r>
              <a:rPr lang="en-US" sz="3200" dirty="0" smtClean="0">
                <a:latin typeface="Hubot Sans Bold" charset="0"/>
              </a:rPr>
              <a:t> </a:t>
            </a:r>
            <a:r>
              <a:rPr lang="en-US" sz="3200" dirty="0" err="1" smtClean="0">
                <a:latin typeface="Hubot Sans Bold" charset="0"/>
              </a:rPr>
              <a:t>নাসরিন</a:t>
            </a:r>
            <a:r>
              <a:rPr lang="en-US" sz="3200" dirty="0" smtClean="0">
                <a:latin typeface="Hubot Sans Bold" charset="0"/>
              </a:rPr>
              <a:t> </a:t>
            </a:r>
            <a:r>
              <a:rPr lang="en-US" sz="3200" dirty="0" err="1" smtClean="0">
                <a:latin typeface="Hubot Sans Bold" charset="0"/>
              </a:rPr>
              <a:t>নাহার</a:t>
            </a:r>
            <a:endParaRPr lang="en-US" sz="3200" dirty="0" smtClean="0">
              <a:latin typeface="Hubot Sans Bold" charset="0"/>
            </a:endParaRPr>
          </a:p>
          <a:p>
            <a:r>
              <a:rPr lang="en-US" sz="3200" dirty="0" smtClean="0">
                <a:latin typeface="Hubot Sans Bold" charset="0"/>
              </a:rPr>
              <a:t>   </a:t>
            </a:r>
            <a:r>
              <a:rPr lang="en-US" sz="3200" dirty="0" err="1" smtClean="0">
                <a:latin typeface="Hubot Sans Bold" charset="0"/>
              </a:rPr>
              <a:t>সহকারী</a:t>
            </a:r>
            <a:r>
              <a:rPr lang="en-US" sz="3200" dirty="0" smtClean="0">
                <a:latin typeface="Hubot Sans Bold" charset="0"/>
              </a:rPr>
              <a:t> </a:t>
            </a:r>
            <a:r>
              <a:rPr lang="en-US" sz="3200" dirty="0" err="1" smtClean="0">
                <a:latin typeface="Hubot Sans Bold" charset="0"/>
              </a:rPr>
              <a:t>শিক্ষক</a:t>
            </a:r>
            <a:r>
              <a:rPr lang="en-US" sz="3200" dirty="0" smtClean="0">
                <a:latin typeface="Hubot Sans Bold" charset="0"/>
              </a:rPr>
              <a:t>(ICT)</a:t>
            </a:r>
          </a:p>
          <a:p>
            <a:r>
              <a:rPr lang="en-US" sz="3200" dirty="0" smtClean="0">
                <a:latin typeface="Hubot Sans Bold" charset="0"/>
              </a:rPr>
              <a:t>   </a:t>
            </a:r>
            <a:r>
              <a:rPr lang="en-US" sz="3200" dirty="0" err="1" smtClean="0">
                <a:latin typeface="Hubot Sans Bold" charset="0"/>
              </a:rPr>
              <a:t>মকিমপুর</a:t>
            </a:r>
            <a:r>
              <a:rPr lang="en-US" sz="3200" dirty="0" smtClean="0">
                <a:latin typeface="Hubot Sans Bold" charset="0"/>
              </a:rPr>
              <a:t> </a:t>
            </a:r>
            <a:r>
              <a:rPr lang="en-US" sz="3200" dirty="0" err="1" smtClean="0">
                <a:latin typeface="Hubot Sans Bold" charset="0"/>
              </a:rPr>
              <a:t>মাধ্যমিক</a:t>
            </a:r>
            <a:r>
              <a:rPr lang="en-US" sz="3200" dirty="0" smtClean="0">
                <a:latin typeface="Hubot Sans Bold" charset="0"/>
              </a:rPr>
              <a:t> </a:t>
            </a:r>
            <a:r>
              <a:rPr lang="en-US" sz="3200" dirty="0" err="1" smtClean="0">
                <a:latin typeface="Hubot Sans Bold" charset="0"/>
              </a:rPr>
              <a:t>বিদ্যালয়</a:t>
            </a:r>
            <a:endParaRPr lang="en-US" sz="3200" dirty="0" smtClean="0">
              <a:latin typeface="Hubot Sans Bold" charset="0"/>
            </a:endParaRPr>
          </a:p>
          <a:p>
            <a:r>
              <a:rPr lang="en-US" sz="3200" dirty="0" smtClean="0">
                <a:latin typeface="Hubot Sans Bold" charset="0"/>
              </a:rPr>
              <a:t>   </a:t>
            </a:r>
            <a:r>
              <a:rPr lang="en-US" sz="3200" dirty="0" err="1" smtClean="0">
                <a:latin typeface="Hubot Sans Bold" charset="0"/>
              </a:rPr>
              <a:t>হরিণাকুন্ড,ঝিনাইদহ</a:t>
            </a:r>
            <a:r>
              <a:rPr lang="en-US" sz="3200" dirty="0" smtClean="0">
                <a:latin typeface="Hubot Sans Bold" charset="0"/>
              </a:rPr>
              <a:t>।</a:t>
            </a:r>
            <a:endParaRPr lang="en-US" sz="3200" dirty="0">
              <a:latin typeface="Hubot Sans Bold" charset="0"/>
            </a:endParaRPr>
          </a:p>
        </p:txBody>
      </p:sp>
      <p:pic>
        <p:nvPicPr>
          <p:cNvPr id="6" name="Picture 5" descr="fhtfh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1809" y="506437"/>
            <a:ext cx="4642339" cy="5641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1501" y="320040"/>
            <a:ext cx="2552849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23432D"/>
                </a:solidFill>
                <a:latin typeface="Noto Sans Bengali"/>
              </a:defRPr>
            </a:pPr>
            <a:r>
              <a:rPr sz="4000"/>
              <a:t>শিখনফল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49980" y="550872"/>
            <a:ext cx="272222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55D58"/>
                </a:solidFill>
                <a:latin typeface="Noto Sans Bengali"/>
              </a:defRPr>
            </a:pPr>
            <a:r>
              <a:rPr sz="2400"/>
              <a:t>পাঠ শেষে শিক্ষার্থীরা—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AE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325880"/>
            <a:ext cx="91440" cy="1828800"/>
          </a:xfrm>
          <a:prstGeom prst="rect">
            <a:avLst/>
          </a:prstGeom>
          <a:solidFill>
            <a:srgbClr val="448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490472"/>
            <a:ext cx="221567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2400"/>
              <a:t>১. মাটির ধারণা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1984248"/>
            <a:ext cx="30632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2000"/>
              <a:t>মাটি কী এবং মাটির প্রধান উপাদানগুলো ব্যাখ্যা করতে পারবে।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32588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AE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325880"/>
            <a:ext cx="91440" cy="1828800"/>
          </a:xfrm>
          <a:prstGeom prst="rect">
            <a:avLst/>
          </a:prstGeom>
          <a:solidFill>
            <a:srgbClr val="8B5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0" y="1490472"/>
            <a:ext cx="291618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2400"/>
              <a:t>২. গঠন বুঝতে পারবে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1984248"/>
            <a:ext cx="32461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2000"/>
              <a:t>মাটির </a:t>
            </a:r>
            <a:r>
              <a:rPr sz="2000" smtClean="0"/>
              <a:t>কণারআকার,ফাঁকস্থান </a:t>
            </a:r>
            <a:r>
              <a:rPr sz="2000"/>
              <a:t>ও পানি ধারণক্ষমতার সম্পর্ক ব্যাখ্যা করতে পারবে।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32588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AE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325880"/>
            <a:ext cx="91440" cy="1828800"/>
          </a:xfrm>
          <a:prstGeom prst="rect">
            <a:avLst/>
          </a:prstGeom>
          <a:solidFill>
            <a:srgbClr val="5CA5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75320" y="1490472"/>
            <a:ext cx="27478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2400"/>
              <a:t>৩. প্রকারভেদ শনাক্ত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1984248"/>
            <a:ext cx="30632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2000"/>
              <a:t>বেলে, এঁটেল ও দোআঁশ মাটির বৈশিষ্ট্য তুলনা করতে পারবে।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468880" y="352044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AE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468880" y="3520440"/>
            <a:ext cx="91440" cy="1828800"/>
          </a:xfrm>
          <a:prstGeom prst="rect">
            <a:avLst/>
          </a:prstGeom>
          <a:solidFill>
            <a:srgbClr val="F4C9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697480" y="3685032"/>
            <a:ext cx="259237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2400"/>
              <a:t>৪. ব্যবহার নির্ধারণ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97480" y="4178808"/>
            <a:ext cx="30632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2000"/>
              <a:t>বিভিন্ন ফসলের জন্য উপযুক্ত মাটি নির্বাচন করতে পারবে।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352044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AE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172200" y="3520440"/>
            <a:ext cx="91440" cy="1828800"/>
          </a:xfrm>
          <a:prstGeom prst="rect">
            <a:avLst/>
          </a:prstGeom>
          <a:solidFill>
            <a:srgbClr val="764C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00800" y="3685032"/>
            <a:ext cx="265329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2400"/>
              <a:t>৫. পর্যবেক্ষণ ও যুক্তি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4178808"/>
            <a:ext cx="30632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2000"/>
              <a:t>সহজ শ্রেণিকক্ষ কার্যক্রমের মাধ্যমে মাটির বৈশিষ্ট্য যাচাই করতে পারবে।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82918203-7fe028cdb29508451b7f59b9ba16c3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468" y="571500"/>
            <a:ext cx="1024128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92168" y="320040"/>
            <a:ext cx="2186817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3432D"/>
                </a:solidFill>
                <a:latin typeface="Noto Sans Bengali"/>
              </a:defRPr>
            </a:pPr>
            <a:r>
              <a:rPr sz="4000"/>
              <a:t>মাটি কী?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1161067"/>
            <a:ext cx="703269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পৃথিবীর উপরিভাগের উদ্ভিদ-বান্ধব আলগা স্তর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2005409"/>
            <a:ext cx="10744200" cy="3118803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555D58"/>
                </a:solidFill>
                <a:latin typeface="Noto Sans Bengali"/>
              </a:defRPr>
            </a:pPr>
            <a:r>
              <a:rPr sz="3600"/>
              <a:t>• শিলা ক্ষয়, জৈব পদার্থের পচন এবং দীর্ঘ সময়ের পরিবর্তনের ফলে মাটি গঠিত হয়।</a:t>
            </a:r>
          </a:p>
          <a:p>
            <a:pPr>
              <a:spcAft>
                <a:spcPts val="1000"/>
              </a:spcAft>
              <a:defRPr sz="2000">
                <a:solidFill>
                  <a:srgbClr val="555D58"/>
                </a:solidFill>
                <a:latin typeface="Noto Sans Bengali"/>
              </a:defRPr>
            </a:pPr>
            <a:r>
              <a:rPr sz="3600"/>
              <a:t>• মাটিতে খনিজ কণা, জৈব পদার্থ, পানি ও বায়ু থাকে।</a:t>
            </a:r>
          </a:p>
          <a:p>
            <a:pPr>
              <a:spcAft>
                <a:spcPts val="1000"/>
              </a:spcAft>
              <a:defRPr sz="2000">
                <a:solidFill>
                  <a:srgbClr val="555D58"/>
                </a:solidFill>
                <a:latin typeface="Noto Sans Bengali"/>
              </a:defRPr>
            </a:pPr>
            <a:r>
              <a:rPr sz="3600"/>
              <a:t>• মাটির গঠন ও বৈশিষ্ট্য উদ্ভিদের বৃদ্ধি, কৃষি ও পরিবেশে গুরুত্বপূর্ণ।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320" y="3460089"/>
            <a:ext cx="1325880" cy="63779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Noto Sans Bengali"/>
              </a:defRPr>
            </a:pPr>
            <a:r>
              <a:t>পানি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91440"/>
            <a:ext cx="12191695" cy="6858000"/>
          </a:xfrm>
          <a:prstGeom prst="rect">
            <a:avLst/>
          </a:prstGeom>
          <a:solidFill>
            <a:srgbClr val="F6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77459" y="669529"/>
            <a:ext cx="3616036" cy="3034145"/>
          </a:xfrm>
          <a:prstGeom prst="ellipse">
            <a:avLst/>
          </a:prstGeom>
          <a:solidFill>
            <a:srgbClr val="8B5B3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250884" y="1702179"/>
            <a:ext cx="1659430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Noto Sans Bengali"/>
              </a:defRPr>
            </a:pPr>
            <a:r>
              <a:rPr sz="4000">
                <a:solidFill>
                  <a:schemeClr val="bg1"/>
                </a:solidFill>
              </a:rPr>
              <a:t>খনিজ</a:t>
            </a:r>
            <a:br>
              <a:rPr sz="4000">
                <a:solidFill>
                  <a:schemeClr val="bg1"/>
                </a:solidFill>
              </a:rPr>
            </a:br>
            <a:r>
              <a:rPr sz="4000">
                <a:solidFill>
                  <a:schemeClr val="bg1"/>
                </a:solidFill>
              </a:rPr>
              <a:t>কণা</a:t>
            </a:r>
          </a:p>
        </p:txBody>
      </p:sp>
      <p:sp>
        <p:nvSpPr>
          <p:cNvPr id="8" name="Oval 7"/>
          <p:cNvSpPr/>
          <p:nvPr/>
        </p:nvSpPr>
        <p:spPr>
          <a:xfrm>
            <a:off x="6629400" y="615993"/>
            <a:ext cx="3848793" cy="2840180"/>
          </a:xfrm>
          <a:prstGeom prst="ellipse">
            <a:avLst/>
          </a:prstGeom>
          <a:solidFill>
            <a:srgbClr val="44874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831974" y="1579068"/>
            <a:ext cx="1495922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Noto Sans Bengali"/>
              </a:defRPr>
            </a:pPr>
            <a:r>
              <a:rPr sz="4000"/>
              <a:t>জৈব</a:t>
            </a:r>
            <a:br>
              <a:rPr sz="4000"/>
            </a:br>
            <a:r>
              <a:rPr sz="4000"/>
              <a:t>পদার্থ</a:t>
            </a:r>
          </a:p>
        </p:txBody>
      </p:sp>
      <p:sp>
        <p:nvSpPr>
          <p:cNvPr id="10" name="Oval 9"/>
          <p:cNvSpPr/>
          <p:nvPr/>
        </p:nvSpPr>
        <p:spPr>
          <a:xfrm>
            <a:off x="1288474" y="3977640"/>
            <a:ext cx="3916572" cy="2606040"/>
          </a:xfrm>
          <a:prstGeom prst="ellipse">
            <a:avLst/>
          </a:prstGeom>
          <a:solidFill>
            <a:srgbClr val="5CA5C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250884" y="4774537"/>
            <a:ext cx="1726756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Noto Sans Bengali"/>
              </a:defRPr>
            </a:pPr>
            <a:r>
              <a:rPr sz="6000"/>
              <a:t>পানি</a:t>
            </a:r>
          </a:p>
        </p:txBody>
      </p:sp>
      <p:sp>
        <p:nvSpPr>
          <p:cNvPr id="12" name="Oval 11"/>
          <p:cNvSpPr/>
          <p:nvPr/>
        </p:nvSpPr>
        <p:spPr>
          <a:xfrm>
            <a:off x="6629399" y="3650138"/>
            <a:ext cx="3848793" cy="2933542"/>
          </a:xfrm>
          <a:prstGeom prst="ellipse">
            <a:avLst/>
          </a:prstGeom>
          <a:solidFill>
            <a:srgbClr val="555D5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647709" y="4774537"/>
            <a:ext cx="15101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Noto Sans Bengali"/>
              </a:defRPr>
            </a:pPr>
            <a:r>
              <a:rPr sz="4800"/>
              <a:t>বায়ু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50271" y="292827"/>
            <a:ext cx="458170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3432D"/>
                </a:solidFill>
                <a:latin typeface="Noto Sans Bengali"/>
              </a:defRPr>
            </a:pPr>
            <a:r>
              <a:rPr sz="3600"/>
              <a:t>মাটির প্রধান উপাদান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19347" y="270301"/>
            <a:ext cx="2823209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3432D"/>
                </a:solidFill>
                <a:latin typeface="Noto Sans Bengali"/>
              </a:defRPr>
            </a:pPr>
            <a:r>
              <a:rPr sz="4000"/>
              <a:t>মাটির গঠন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61067"/>
            <a:ext cx="1102417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মাটির কণার আকার ও বিন্যাস মাটির বৈশিষ্ট্য নির্ধারণে গুরুত্বপূর্ণ</a:t>
            </a:r>
          </a:p>
        </p:txBody>
      </p:sp>
      <p:sp>
        <p:nvSpPr>
          <p:cNvPr id="5" name="Oval 4"/>
          <p:cNvSpPr/>
          <p:nvPr/>
        </p:nvSpPr>
        <p:spPr>
          <a:xfrm>
            <a:off x="1041009" y="2700997"/>
            <a:ext cx="842655" cy="811706"/>
          </a:xfrm>
          <a:prstGeom prst="ellipse">
            <a:avLst/>
          </a:prstGeom>
          <a:solidFill>
            <a:srgbClr val="E0BF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27048" y="5205046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3432D"/>
                </a:solidFill>
                <a:latin typeface="Noto Sans Bengali"/>
              </a:defRPr>
            </a:pPr>
            <a:r>
              <a:t>বালি</a:t>
            </a:r>
          </a:p>
        </p:txBody>
      </p:sp>
      <p:sp>
        <p:nvSpPr>
          <p:cNvPr id="7" name="Oval 6"/>
          <p:cNvSpPr/>
          <p:nvPr/>
        </p:nvSpPr>
        <p:spPr>
          <a:xfrm>
            <a:off x="1883663" y="3836260"/>
            <a:ext cx="576071" cy="566928"/>
          </a:xfrm>
          <a:prstGeom prst="ellipse">
            <a:avLst/>
          </a:prstGeom>
          <a:solidFill>
            <a:srgbClr val="E0BF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459735" y="2902165"/>
            <a:ext cx="691427" cy="626716"/>
          </a:xfrm>
          <a:prstGeom prst="ellipse">
            <a:avLst/>
          </a:prstGeom>
          <a:solidFill>
            <a:srgbClr val="E0BF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5029200" y="3205325"/>
            <a:ext cx="301752" cy="307378"/>
          </a:xfrm>
          <a:prstGeom prst="ellipse">
            <a:avLst/>
          </a:prstGeom>
          <a:solidFill>
            <a:srgbClr val="B076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330952" y="4403188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3432D"/>
                </a:solidFill>
                <a:latin typeface="Noto Sans Bengali"/>
              </a:defRPr>
            </a:pPr>
            <a:r>
              <a:t>কাদা</a:t>
            </a:r>
          </a:p>
        </p:txBody>
      </p:sp>
      <p:sp>
        <p:nvSpPr>
          <p:cNvPr id="11" name="Oval 10"/>
          <p:cNvSpPr/>
          <p:nvPr/>
        </p:nvSpPr>
        <p:spPr>
          <a:xfrm>
            <a:off x="5733288" y="3528881"/>
            <a:ext cx="287684" cy="307379"/>
          </a:xfrm>
          <a:prstGeom prst="ellipse">
            <a:avLst/>
          </a:prstGeom>
          <a:solidFill>
            <a:srgbClr val="B076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 flipV="1">
            <a:off x="6391656" y="3205325"/>
            <a:ext cx="350900" cy="307378"/>
          </a:xfrm>
          <a:prstGeom prst="ellipse">
            <a:avLst/>
          </a:prstGeom>
          <a:solidFill>
            <a:srgbClr val="B076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834511" y="2700997"/>
            <a:ext cx="390377" cy="504328"/>
          </a:xfrm>
          <a:prstGeom prst="ellipse">
            <a:avLst/>
          </a:prstGeom>
          <a:solidFill>
            <a:srgbClr val="8B5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224889" y="4403188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3432D"/>
                </a:solidFill>
                <a:latin typeface="Noto Sans Bengali"/>
              </a:defRPr>
            </a:pPr>
            <a:r>
              <a:t>পলি</a:t>
            </a:r>
          </a:p>
        </p:txBody>
      </p:sp>
      <p:sp>
        <p:nvSpPr>
          <p:cNvPr id="15" name="Oval 14"/>
          <p:cNvSpPr/>
          <p:nvPr/>
        </p:nvSpPr>
        <p:spPr>
          <a:xfrm>
            <a:off x="9224889" y="3528881"/>
            <a:ext cx="425548" cy="522614"/>
          </a:xfrm>
          <a:prstGeom prst="ellipse">
            <a:avLst/>
          </a:prstGeom>
          <a:solidFill>
            <a:srgbClr val="8B5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945857" y="3110367"/>
            <a:ext cx="467751" cy="418514"/>
          </a:xfrm>
          <a:prstGeom prst="ellipse">
            <a:avLst/>
          </a:prstGeom>
          <a:solidFill>
            <a:srgbClr val="8B5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FFFFFF"/>
                </a:solidFill>
                <a:latin typeface="Arial"/>
              </a:defRPr>
            </a:pPr>
            <a: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  <p:bldP spid="7" grpId="0" animBg="1"/>
      <p:bldP spid="8" grpId="0" animBg="1"/>
      <p:bldP spid="9" grpId="0" animBg="1"/>
      <p:bldP spid="10" grpId="0"/>
      <p:bldP spid="11" grpId="0" animBg="1"/>
      <p:bldP spid="12" grpId="0" animBg="1"/>
      <p:bldP spid="13" grpId="0" animBg="1"/>
      <p:bldP spid="14" grpId="0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527538" y="388620"/>
            <a:ext cx="8204982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AE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 flipH="1">
            <a:off x="436098" y="388620"/>
            <a:ext cx="91440" cy="1874519"/>
          </a:xfrm>
          <a:prstGeom prst="rect">
            <a:avLst/>
          </a:prstGeom>
          <a:solidFill>
            <a:srgbClr val="5CA5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64697" y="388620"/>
            <a:ext cx="21210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3600"/>
              <a:t>ফাঁকস্থান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4738" y="1030458"/>
            <a:ext cx="75121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কণার মাঝের ফাঁকা জায়গায় পানি ও বায়ু থাকে।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27538" y="2423159"/>
            <a:ext cx="9460525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AE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27538" y="2423159"/>
            <a:ext cx="91440" cy="1874519"/>
          </a:xfrm>
          <a:prstGeom prst="rect">
            <a:avLst/>
          </a:prstGeom>
          <a:solidFill>
            <a:srgbClr val="8B5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64697" y="2537460"/>
            <a:ext cx="337464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4000"/>
              <a:t>কণার আকার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5551" y="3360419"/>
            <a:ext cx="84472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বড় কণা → বেশি ফাঁক; ছোট কণা → সূক্ষ্ম গঠন।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8977" y="4593084"/>
            <a:ext cx="10874327" cy="2060934"/>
          </a:xfrm>
          <a:prstGeom prst="roundRect">
            <a:avLst/>
          </a:prstGeom>
          <a:solidFill>
            <a:srgbClr val="FFFFFF"/>
          </a:solidFill>
          <a:ln>
            <a:solidFill>
              <a:srgbClr val="DAE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27538" y="4593084"/>
            <a:ext cx="91440" cy="1737360"/>
          </a:xfrm>
          <a:prstGeom prst="rect">
            <a:avLst/>
          </a:prstGeom>
          <a:solidFill>
            <a:srgbClr val="448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65551" y="4593084"/>
            <a:ext cx="22124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4000"/>
              <a:t>ফলাফল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4738" y="5253226"/>
            <a:ext cx="102834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কণার আকার ও বিন্যাসের ওপর পানি নিষ্কাশন, বায়ু চলাচল ও পানি ধারণক্ষমতা নির্ভর করে।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0" grpId="0"/>
      <p:bldP spid="21" grpId="0" animBg="1"/>
      <p:bldP spid="22" grpId="0" animBg="1"/>
      <p:bldP spid="23" grpId="0"/>
      <p:bldP spid="24" grpId="0"/>
      <p:bldP spid="25" grpId="0" animBg="1"/>
      <p:bldP spid="26" grpId="0" animBg="1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464820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23432D"/>
                </a:solidFill>
                <a:latin typeface="Noto Sans Bengali"/>
              </a:defRPr>
            </a:pPr>
            <a:r>
              <a:rPr sz="3200"/>
              <a:t>মাটির স্তর বা প্রোফাইল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42560" y="673982"/>
            <a:ext cx="6307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55D58"/>
                </a:solidFill>
                <a:latin typeface="Noto Sans Bengali"/>
              </a:defRPr>
            </a:pPr>
            <a:r>
              <a:rPr sz="2400"/>
              <a:t>উপর থেকে নিচে মাটির বৈশিষ্ট্য পরিবর্তিত হয়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032831"/>
            <a:ext cx="4114800" cy="896112"/>
          </a:xfrm>
          <a:prstGeom prst="rect">
            <a:avLst/>
          </a:prstGeom>
          <a:solidFill>
            <a:srgbClr val="448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50044" y="1234440"/>
            <a:ext cx="327762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Noto Sans Bengali"/>
              </a:defRPr>
            </a:pPr>
            <a:r>
              <a:rPr sz="3200">
                <a:solidFill>
                  <a:schemeClr val="bg1"/>
                </a:solidFill>
              </a:rPr>
              <a:t>A স্তর — উপরিস্তর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19216"/>
            <a:ext cx="9748058" cy="1756088"/>
          </a:xfrm>
          <a:prstGeom prst="roundRect">
            <a:avLst/>
          </a:prstGeom>
          <a:solidFill>
            <a:srgbClr val="FFFFFF"/>
          </a:solidFill>
          <a:ln>
            <a:solidFill>
              <a:srgbClr val="DAE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 flipH="1">
            <a:off x="731520" y="1928944"/>
            <a:ext cx="228600" cy="4679676"/>
          </a:xfrm>
          <a:prstGeom prst="rect">
            <a:avLst/>
          </a:prstGeom>
          <a:solidFill>
            <a:srgbClr val="448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50044" y="1928943"/>
            <a:ext cx="20960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3600"/>
              <a:t>বৈশিষ্ট্য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399" y="2498085"/>
            <a:ext cx="965661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জৈব পদার্থ বেশি; উদ্ভিদের শিকড় ও জীবের কার্যকলাপ বেশি।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8680" y="3904047"/>
            <a:ext cx="4114800" cy="896112"/>
          </a:xfrm>
          <a:prstGeom prst="rect">
            <a:avLst/>
          </a:prstGeom>
          <a:solidFill>
            <a:srgbClr val="8B5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50044" y="4215384"/>
            <a:ext cx="308770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Noto Sans Bengali"/>
              </a:defRPr>
            </a:pPr>
            <a:r>
              <a:rPr sz="3200">
                <a:solidFill>
                  <a:schemeClr val="bg1"/>
                </a:solidFill>
              </a:rPr>
              <a:t>B স্তর — নিম্নিস্তর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0120" y="4800159"/>
            <a:ext cx="9610898" cy="1808460"/>
          </a:xfrm>
          <a:prstGeom prst="roundRect">
            <a:avLst/>
          </a:prstGeom>
          <a:solidFill>
            <a:srgbClr val="FFFFFF"/>
          </a:solidFill>
          <a:ln>
            <a:solidFill>
              <a:srgbClr val="DAE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2960" y="1234440"/>
            <a:ext cx="45720" cy="5374179"/>
          </a:xfrm>
          <a:prstGeom prst="rect">
            <a:avLst/>
          </a:prstGeom>
          <a:solidFill>
            <a:srgbClr val="8B5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81628" y="4800159"/>
            <a:ext cx="23680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3600"/>
              <a:t>বৈশিষ্ট্য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19199" y="5337437"/>
            <a:ext cx="865909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খনিজ পদার্থ জমা হতে পারে; উপরিস্তরের তুলনায় জৈব পদার্থ কম।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3575304"/>
            <a:ext cx="35661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Noto Sans Bengali"/>
              </a:defRPr>
            </a:pPr>
            <a:r>
              <a:t>C স্তর — মাতৃশিলা-উৎপন্ন স্তর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 animBg="1"/>
      <p:bldP spid="8" grpId="0" animBg="1"/>
      <p:bldP spid="9" grpId="0"/>
      <p:bldP spid="10" grpId="0"/>
      <p:bldP spid="11" grpId="0" animBg="1"/>
      <p:bldP spid="12" grpId="0"/>
      <p:bldP spid="13" grpId="0" animBg="1"/>
      <p:bldP spid="14" grpId="0" animBg="1"/>
      <p:bldP spid="15" grpId="0"/>
      <p:bldP spid="16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548640" y="389867"/>
            <a:ext cx="6840415" cy="896112"/>
          </a:xfrm>
          <a:prstGeom prst="rect">
            <a:avLst/>
          </a:prstGeom>
          <a:solidFill>
            <a:srgbClr val="E0BF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31520" y="639648"/>
            <a:ext cx="586410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Noto Sans Bengali"/>
              </a:defRPr>
            </a:pPr>
            <a:r>
              <a:rPr sz="3600"/>
              <a:t>C স্তর — মাতৃশিলা-উৎপন্ন স্তর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798" y="1832911"/>
            <a:ext cx="10744200" cy="1266464"/>
          </a:xfrm>
          <a:prstGeom prst="roundRect">
            <a:avLst/>
          </a:prstGeom>
          <a:solidFill>
            <a:srgbClr val="FFFFFF"/>
          </a:solidFill>
          <a:ln>
            <a:solidFill>
              <a:srgbClr val="DAE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235528" y="1832911"/>
            <a:ext cx="450270" cy="1266465"/>
          </a:xfrm>
          <a:prstGeom prst="rect">
            <a:avLst/>
          </a:prstGeom>
          <a:solidFill>
            <a:srgbClr val="E0BF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31520" y="2066544"/>
            <a:ext cx="136127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3200"/>
              <a:t>বৈশিষ্ট্য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2514600"/>
            <a:ext cx="10378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আংশিকভাবে ক্ষয়প্রাপ্ত শিলা ও খনিজ পদার্থ থাকে।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3493008"/>
            <a:ext cx="4199206" cy="896112"/>
          </a:xfrm>
          <a:prstGeom prst="rect">
            <a:avLst/>
          </a:prstGeom>
          <a:solidFill>
            <a:srgbClr val="555D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5798" y="3617898"/>
            <a:ext cx="366638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Noto Sans Bengali"/>
              </a:defRPr>
            </a:pPr>
            <a:r>
              <a:rPr sz="3600"/>
              <a:t>R স্তর — মূল শিলা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798" y="4794664"/>
            <a:ext cx="10561320" cy="1690542"/>
          </a:xfrm>
          <a:prstGeom prst="roundRect">
            <a:avLst/>
          </a:prstGeom>
          <a:solidFill>
            <a:srgbClr val="FFFFFF"/>
          </a:solidFill>
          <a:ln>
            <a:solidFill>
              <a:srgbClr val="DAE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 flipH="1">
            <a:off x="235528" y="4794664"/>
            <a:ext cx="450270" cy="1690542"/>
          </a:xfrm>
          <a:prstGeom prst="rect">
            <a:avLst/>
          </a:prstGeom>
          <a:solidFill>
            <a:srgbClr val="555D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31519" y="4970225"/>
            <a:ext cx="2715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3600"/>
              <a:t>বৈশিষ্ট্য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5616556"/>
            <a:ext cx="10149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তুলনামূলক কঠিন ও কম পরিবর্তিত শিলা।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 animBg="1"/>
      <p:bldP spid="20" grpId="0" animBg="1"/>
      <p:bldP spid="21" grpId="0"/>
      <p:bldP spid="22" grpId="0"/>
      <p:bldP spid="23" grpId="0" animBg="1"/>
      <p:bldP spid="24" grpId="0"/>
      <p:bldP spid="25" grpId="0" animBg="1"/>
      <p:bldP spid="26" grpId="0" animBg="1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3921369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23432D"/>
                </a:solidFill>
                <a:latin typeface="Noto Sans Bengali"/>
              </a:defRPr>
            </a:pPr>
            <a:r>
              <a:rPr sz="3600"/>
              <a:t>মাটির প্রকারভেদ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29942" y="320040"/>
            <a:ext cx="5694218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55D58"/>
                </a:solidFill>
                <a:latin typeface="Noto Sans Bengali"/>
              </a:defRPr>
            </a:pPr>
            <a:r>
              <a:rPr sz="2800"/>
              <a:t>কণার আকার ও অনুপাতের ভিত্তিতে সাধারণভাবে—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325880"/>
            <a:ext cx="101041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AE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325880"/>
            <a:ext cx="91440" cy="3566160"/>
          </a:xfrm>
          <a:prstGeom prst="rect">
            <a:avLst/>
          </a:prstGeom>
          <a:solidFill>
            <a:srgbClr val="E0BF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490472"/>
            <a:ext cx="211788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3600"/>
              <a:t>বেলে মাটি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563090"/>
            <a:ext cx="924098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• বালিকণা তুলনামূলক বড়</a:t>
            </a:r>
            <a:br>
              <a:rPr sz="3200"/>
            </a:br>
            <a:r>
              <a:rPr sz="3200"/>
              <a:t>• পানি দ্রুত নিষ্কাশিত হয়</a:t>
            </a:r>
            <a:br>
              <a:rPr sz="3200"/>
            </a:br>
            <a:r>
              <a:rPr sz="3200"/>
              <a:t>• বায়ু চলাচল ভালো</a:t>
            </a:r>
            <a:br>
              <a:rPr sz="3200"/>
            </a:br>
            <a:r>
              <a:rPr sz="3200"/>
              <a:t>• পানি ও পুষ্টি ধরে রাখার ক্ষমতা তুলনামূলক কম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762000" y="1490472"/>
            <a:ext cx="10576560" cy="4066266"/>
          </a:xfrm>
          <a:prstGeom prst="roundRect">
            <a:avLst/>
          </a:prstGeom>
          <a:solidFill>
            <a:srgbClr val="FFFFFF"/>
          </a:solidFill>
          <a:ln>
            <a:solidFill>
              <a:srgbClr val="DAE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70560" y="1490472"/>
            <a:ext cx="91440" cy="4066266"/>
          </a:xfrm>
          <a:prstGeom prst="rect">
            <a:avLst/>
          </a:prstGeom>
          <a:solidFill>
            <a:srgbClr val="B076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66800" y="1778508"/>
            <a:ext cx="224933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3600"/>
              <a:t>এঁটেল মাটি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6800" y="2687782"/>
            <a:ext cx="86868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• কণাগুলো খুব সূক্ষ্ম</a:t>
            </a:r>
            <a:br>
              <a:rPr sz="3200"/>
            </a:br>
            <a:r>
              <a:rPr sz="3200"/>
              <a:t>• পানি ধরে রাখে বেশি</a:t>
            </a:r>
            <a:br>
              <a:rPr sz="3200"/>
            </a:br>
            <a:r>
              <a:rPr sz="3200"/>
              <a:t>• নিষ্কাশন ধীর</a:t>
            </a:r>
            <a:br>
              <a:rPr sz="3200"/>
            </a:br>
            <a:r>
              <a:rPr sz="3200"/>
              <a:t>• ভেজা অবস্থায় আঠালো ও শুকালে শক্ত হতে পারে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1984248"/>
            <a:ext cx="301752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mtClean="0"/>
              <a:t>•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234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FFFFFF"/>
                </a:solidFill>
                <a:latin typeface="Arial"/>
              </a:defRPr>
            </a:pPr>
            <a: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1061258" y="1325880"/>
            <a:ext cx="10460182" cy="3730752"/>
          </a:xfrm>
          <a:prstGeom prst="roundRect">
            <a:avLst/>
          </a:prstGeom>
          <a:solidFill>
            <a:srgbClr val="FFFFFF"/>
          </a:solidFill>
          <a:ln>
            <a:solidFill>
              <a:srgbClr val="DAE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969818" y="1325880"/>
            <a:ext cx="91440" cy="3730752"/>
          </a:xfrm>
          <a:prstGeom prst="rect">
            <a:avLst/>
          </a:prstGeom>
          <a:solidFill>
            <a:srgbClr val="448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16182" y="1696212"/>
            <a:ext cx="257955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3600"/>
              <a:t>দোআঁশ মাটি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16182" y="2924556"/>
            <a:ext cx="98090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• বালি, পলি ও কাদার ভারসাম্যপূর্ণ মিশ্রণ</a:t>
            </a:r>
            <a:br>
              <a:rPr sz="3200"/>
            </a:br>
            <a:r>
              <a:rPr sz="3200"/>
              <a:t>• পানি ধারণ ও নিষ্কাশন—দুই দিকেই তুলনামূলক ভালো</a:t>
            </a:r>
            <a:br>
              <a:rPr sz="3200"/>
            </a:br>
            <a:r>
              <a:rPr sz="3200"/>
              <a:t>• অধিকাংশ কৃষিজ ফসলের জন্য উপযোগী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59" y="320040"/>
            <a:ext cx="558135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23432D"/>
                </a:solidFill>
                <a:latin typeface="Noto Sans Bengali"/>
              </a:defRPr>
            </a:pPr>
            <a:r>
              <a:rPr sz="3600"/>
              <a:t>তিন ধরনের মাটির তুলনা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325880"/>
          <a:ext cx="10835640" cy="5077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926080"/>
                <a:gridCol w="2926080"/>
                <a:gridCol w="2971800"/>
              </a:tblGrid>
              <a:tr h="859536"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Noto Sans Bengali"/>
                        </a:defRPr>
                      </a:pPr>
                      <a:r>
                        <a:rPr sz="3600"/>
                        <a:t>বৈশিষ্ট্য</a:t>
                      </a:r>
                    </a:p>
                  </a:txBody>
                  <a:tcPr>
                    <a:solidFill>
                      <a:srgbClr val="2343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Noto Sans Bengali"/>
                        </a:defRPr>
                      </a:pPr>
                      <a:r>
                        <a:rPr sz="3600"/>
                        <a:t>বেলে মাটি</a:t>
                      </a:r>
                    </a:p>
                  </a:txBody>
                  <a:tcPr>
                    <a:solidFill>
                      <a:srgbClr val="2343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Noto Sans Bengali"/>
                        </a:defRPr>
                      </a:pPr>
                      <a:r>
                        <a:rPr sz="3600"/>
                        <a:t>এঁটেল মাটি</a:t>
                      </a:r>
                    </a:p>
                  </a:txBody>
                  <a:tcPr>
                    <a:solidFill>
                      <a:srgbClr val="2343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Noto Sans Bengali"/>
                        </a:defRPr>
                      </a:pPr>
                      <a:r>
                        <a:rPr sz="3600"/>
                        <a:t>দোআঁশ মাটি</a:t>
                      </a:r>
                    </a:p>
                  </a:txBody>
                  <a:tcPr>
                    <a:solidFill>
                      <a:srgbClr val="23432D"/>
                    </a:solidFill>
                  </a:tcPr>
                </a:tc>
              </a:tr>
              <a:tr h="859536"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555D58"/>
                          </a:solidFill>
                          <a:latin typeface="Noto Sans Bengali"/>
                        </a:defRPr>
                      </a:pPr>
                      <a:r>
                        <a:rPr sz="2800"/>
                        <a:t>কণার আকার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555D58"/>
                          </a:solidFill>
                          <a:latin typeface="Noto Sans Bengali"/>
                        </a:defRPr>
                      </a:pPr>
                      <a:r>
                        <a:rPr sz="3200"/>
                        <a:t>বড়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555D58"/>
                          </a:solidFill>
                          <a:latin typeface="Noto Sans Bengali"/>
                        </a:defRPr>
                      </a:pPr>
                      <a:r>
                        <a:rPr sz="3200"/>
                        <a:t>খুব সূক্ষ্ম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555D58"/>
                          </a:solidFill>
                          <a:latin typeface="Noto Sans Bengali"/>
                        </a:defRPr>
                      </a:pPr>
                      <a:r>
                        <a:rPr sz="3200"/>
                        <a:t>মাঝারি/মিশ্র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59536"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555D58"/>
                          </a:solidFill>
                          <a:latin typeface="Noto Sans Bengali"/>
                        </a:defRPr>
                      </a:pPr>
                      <a:r>
                        <a:rPr sz="3200"/>
                        <a:t>পানি ধারণ</a:t>
                      </a:r>
                    </a:p>
                  </a:txBody>
                  <a:tcPr>
                    <a:solidFill>
                      <a:srgbClr val="DAED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555D58"/>
                          </a:solidFill>
                          <a:latin typeface="Noto Sans Bengali"/>
                        </a:defRPr>
                      </a:pPr>
                      <a:r>
                        <a:rPr sz="3200"/>
                        <a:t>কম</a:t>
                      </a:r>
                    </a:p>
                  </a:txBody>
                  <a:tcPr>
                    <a:solidFill>
                      <a:srgbClr val="DAED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555D58"/>
                          </a:solidFill>
                          <a:latin typeface="Noto Sans Bengali"/>
                        </a:defRPr>
                      </a:pPr>
                      <a:r>
                        <a:rPr sz="3200"/>
                        <a:t>বেশি</a:t>
                      </a:r>
                    </a:p>
                  </a:txBody>
                  <a:tcPr>
                    <a:solidFill>
                      <a:srgbClr val="DAED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555D58"/>
                          </a:solidFill>
                          <a:latin typeface="Noto Sans Bengali"/>
                        </a:defRPr>
                      </a:pPr>
                      <a:r>
                        <a:rPr sz="3200"/>
                        <a:t>মাঝারি–ভালো</a:t>
                      </a:r>
                    </a:p>
                  </a:txBody>
                  <a:tcPr>
                    <a:solidFill>
                      <a:srgbClr val="DAEDD6"/>
                    </a:solidFill>
                  </a:tcPr>
                </a:tc>
              </a:tr>
              <a:tr h="859536"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555D58"/>
                          </a:solidFill>
                          <a:latin typeface="Noto Sans Bengali"/>
                        </a:defRPr>
                      </a:pPr>
                      <a:r>
                        <a:rPr sz="3200"/>
                        <a:t>নিষ্কাশন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555D58"/>
                          </a:solidFill>
                          <a:latin typeface="Noto Sans Bengali"/>
                        </a:defRPr>
                      </a:pPr>
                      <a:r>
                        <a:rPr sz="3200"/>
                        <a:t>দ্রুত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555D58"/>
                          </a:solidFill>
                          <a:latin typeface="Noto Sans Bengali"/>
                        </a:defRPr>
                      </a:pPr>
                      <a:r>
                        <a:rPr sz="3200"/>
                        <a:t>ধীর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555D58"/>
                          </a:solidFill>
                          <a:latin typeface="Noto Sans Bengali"/>
                        </a:defRPr>
                      </a:pPr>
                      <a:r>
                        <a:rPr sz="3200"/>
                        <a:t>সুষম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59536"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555D58"/>
                          </a:solidFill>
                          <a:latin typeface="Noto Sans Bengali"/>
                        </a:defRPr>
                      </a:pPr>
                      <a:r>
                        <a:rPr sz="3200"/>
                        <a:t>কৃষিতে উপযোগিতা</a:t>
                      </a:r>
                    </a:p>
                  </a:txBody>
                  <a:tcPr>
                    <a:solidFill>
                      <a:srgbClr val="DAED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555D58"/>
                          </a:solidFill>
                          <a:latin typeface="Noto Sans Bengali"/>
                        </a:defRPr>
                      </a:pPr>
                      <a:r>
                        <a:rPr sz="3200"/>
                        <a:t>কিছু ফসলের জন্য</a:t>
                      </a:r>
                    </a:p>
                  </a:txBody>
                  <a:tcPr>
                    <a:solidFill>
                      <a:srgbClr val="DAED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555D58"/>
                          </a:solidFill>
                          <a:latin typeface="Noto Sans Bengali"/>
                        </a:defRPr>
                      </a:pPr>
                      <a:r>
                        <a:rPr sz="3200"/>
                        <a:t>কিছু ফসলের জন্য</a:t>
                      </a:r>
                    </a:p>
                  </a:txBody>
                  <a:tcPr>
                    <a:solidFill>
                      <a:srgbClr val="DAED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555D58"/>
                          </a:solidFill>
                          <a:latin typeface="Noto Sans Bengali"/>
                        </a:defRPr>
                      </a:pPr>
                      <a:r>
                        <a:rPr sz="3200"/>
                        <a:t>অধিকাংশ ফসলের জন্য</a:t>
                      </a:r>
                    </a:p>
                  </a:txBody>
                  <a:tcPr>
                    <a:solidFill>
                      <a:srgbClr val="DAED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ypes-of-soil-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926" y="618978"/>
            <a:ext cx="10410091" cy="575368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078140" y="1969477"/>
            <a:ext cx="23855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lang="as-IN" sz="3600" dirty="0" smtClean="0">
                <a:solidFill>
                  <a:schemeClr val="bg1"/>
                </a:solidFill>
              </a:rPr>
              <a:t>বেলে মাটি</a:t>
            </a:r>
            <a:endParaRPr lang="as-IN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grt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39" y="534572"/>
            <a:ext cx="10480432" cy="572555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277506" y="3236640"/>
            <a:ext cx="29370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lang="as-IN" sz="3600" dirty="0" smtClean="0">
                <a:solidFill>
                  <a:schemeClr val="bg1"/>
                </a:solidFill>
              </a:rPr>
              <a:t>দোআঁশ মাটি</a:t>
            </a:r>
            <a:endParaRPr lang="as-IN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ad_side_view_at_chalna,_Khulna_-_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198" y="604911"/>
            <a:ext cx="10353820" cy="547233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80099" y="3236640"/>
            <a:ext cx="25490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lang="as-IN" sz="3600" dirty="0" smtClean="0">
                <a:solidFill>
                  <a:schemeClr val="bg1"/>
                </a:solidFill>
              </a:rPr>
              <a:t>এঁটেল মাটি</a:t>
            </a:r>
            <a:endParaRPr lang="as-IN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ret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497" y="815926"/>
            <a:ext cx="9101797" cy="5233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rt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055" y="787791"/>
            <a:ext cx="8764173" cy="5219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1"/>
            <a:ext cx="7846255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23432D"/>
                </a:solidFill>
                <a:latin typeface="Noto Sans Bengali"/>
              </a:defRPr>
            </a:pPr>
            <a:r>
              <a:rPr sz="4000"/>
              <a:t>কোন ফসলের জন্য কোন মাটি?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4884" y="1713863"/>
            <a:ext cx="8767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মাটির বৈশিষ্ট্য ও ফসলের প্রয়োজন মিলিয়ে নির্বাচন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0655" y="3108960"/>
            <a:ext cx="2126779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3200"/>
              <a:t>বেলে মাটি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0655" y="4320063"/>
            <a:ext cx="100999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দ্রুত পানি নিষ্কাশন প্রয়োজন এমন কিছু ফসলের জন্য উপযোগী।</a:t>
            </a:r>
            <a:br>
              <a:rPr sz="3200"/>
            </a:br>
            <a:r>
              <a:rPr sz="3200"/>
              <a:t>উদাহরণ: চিনাবাদাম, তরমুজজাতীয় ফসল।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FFFFFF"/>
                </a:solidFill>
                <a:latin typeface="Arial"/>
              </a:defRPr>
            </a:pPr>
            <a: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91440"/>
            <a:ext cx="12191695" cy="6858000"/>
          </a:xfrm>
          <a:prstGeom prst="rect">
            <a:avLst/>
          </a:prstGeom>
          <a:solidFill>
            <a:srgbClr val="F6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20251" y="725268"/>
            <a:ext cx="257955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3600"/>
              <a:t>এঁটেল মাটি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2836" y="1694765"/>
            <a:ext cx="96981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3600"/>
              <a:t>পানি ধরে রাখার ক্ষমতা বেশি; কিছু জলপ্রিয়/ভারী মাটিপ্রিয় ফসলে উপযোগী।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2835" y="3279016"/>
            <a:ext cx="317866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3432D"/>
                </a:solidFill>
                <a:latin typeface="Noto Sans Bengali"/>
              </a:defRPr>
            </a:pPr>
            <a:r>
              <a:rPr sz="3600"/>
              <a:t>দোআঁশ মাটি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2836" y="4393552"/>
            <a:ext cx="106125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555D58"/>
                </a:solidFill>
                <a:latin typeface="Noto Sans Bengali"/>
              </a:defRPr>
            </a:pPr>
            <a:r>
              <a:rPr sz="3600"/>
              <a:t>উর্বরতা, বায়ু চলাচল ও পানি ধারণের ভারসাম্যের কারণে বহু ফসলের জন্য ভালো।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FFFFFF"/>
                </a:solidFill>
                <a:latin typeface="Arial"/>
              </a:defRPr>
            </a:pPr>
            <a: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00944" y="292822"/>
            <a:ext cx="295445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23432D"/>
                </a:solidFill>
                <a:latin typeface="Noto Sans Bengali"/>
              </a:defRPr>
            </a:pPr>
            <a:r>
              <a:rPr sz="5400" smtClean="0"/>
              <a:t>মূল্যায়ন</a:t>
            </a:r>
            <a:endParaRPr sz="5400"/>
          </a:p>
        </p:txBody>
      </p:sp>
      <p:sp>
        <p:nvSpPr>
          <p:cNvPr id="5" name="Oval 4"/>
          <p:cNvSpPr/>
          <p:nvPr/>
        </p:nvSpPr>
        <p:spPr>
          <a:xfrm>
            <a:off x="777240" y="1234440"/>
            <a:ext cx="502920" cy="502920"/>
          </a:xfrm>
          <a:prstGeom prst="ellipse">
            <a:avLst/>
          </a:prstGeom>
          <a:solidFill>
            <a:srgbClr val="448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17320" y="1216152"/>
            <a:ext cx="503214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১. মাটির প্রধান উপাদান কী কী?</a:t>
            </a:r>
          </a:p>
        </p:txBody>
      </p:sp>
      <p:sp>
        <p:nvSpPr>
          <p:cNvPr id="7" name="Oval 6"/>
          <p:cNvSpPr/>
          <p:nvPr/>
        </p:nvSpPr>
        <p:spPr>
          <a:xfrm>
            <a:off x="777240" y="2167128"/>
            <a:ext cx="502920" cy="502920"/>
          </a:xfrm>
          <a:prstGeom prst="ellipse">
            <a:avLst/>
          </a:prstGeom>
          <a:solidFill>
            <a:srgbClr val="448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17320" y="2148840"/>
            <a:ext cx="658866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২. বেলে মাটিতে পানি দ্রুত নেমে যায় কেন?</a:t>
            </a:r>
          </a:p>
        </p:txBody>
      </p:sp>
      <p:sp>
        <p:nvSpPr>
          <p:cNvPr id="9" name="Oval 8"/>
          <p:cNvSpPr/>
          <p:nvPr/>
        </p:nvSpPr>
        <p:spPr>
          <a:xfrm>
            <a:off x="777240" y="3099816"/>
            <a:ext cx="502920" cy="502920"/>
          </a:xfrm>
          <a:prstGeom prst="ellipse">
            <a:avLst/>
          </a:prstGeom>
          <a:solidFill>
            <a:srgbClr val="448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417320" y="3081528"/>
            <a:ext cx="563808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৩. এঁটেল মাটির একটি বৈশিষ্ট্য বলো।</a:t>
            </a:r>
          </a:p>
        </p:txBody>
      </p:sp>
      <p:sp>
        <p:nvSpPr>
          <p:cNvPr id="11" name="Oval 10"/>
          <p:cNvSpPr/>
          <p:nvPr/>
        </p:nvSpPr>
        <p:spPr>
          <a:xfrm>
            <a:off x="777240" y="4032504"/>
            <a:ext cx="502920" cy="502920"/>
          </a:xfrm>
          <a:prstGeom prst="ellipse">
            <a:avLst/>
          </a:prstGeom>
          <a:solidFill>
            <a:srgbClr val="448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417320" y="4014216"/>
            <a:ext cx="664797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৪. দোআঁশ মাটি কৃষির জন্য কেন গুরুত্বপূর্ণ?</a:t>
            </a:r>
          </a:p>
        </p:txBody>
      </p:sp>
      <p:sp>
        <p:nvSpPr>
          <p:cNvPr id="13" name="Oval 12"/>
          <p:cNvSpPr/>
          <p:nvPr/>
        </p:nvSpPr>
        <p:spPr>
          <a:xfrm>
            <a:off x="777240" y="4965192"/>
            <a:ext cx="502920" cy="502920"/>
          </a:xfrm>
          <a:prstGeom prst="ellipse">
            <a:avLst/>
          </a:prstGeom>
          <a:solidFill>
            <a:srgbClr val="448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417320" y="4946904"/>
            <a:ext cx="759053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555D58"/>
                </a:solidFill>
                <a:latin typeface="Noto Sans Bengali"/>
              </a:defRPr>
            </a:pPr>
            <a:r>
              <a:rPr sz="3200"/>
              <a:t>৫. মাটির কণার আকার ও ফাঁকস্থানের সম্পর্ক কী?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473</Words>
  <Application>Microsoft Macintosh PowerPoint</Application>
  <PresentationFormat>Custom</PresentationFormat>
  <Paragraphs>106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HP</cp:lastModifiedBy>
  <cp:revision>31</cp:revision>
  <dcterms:created xsi:type="dcterms:W3CDTF">2013-01-27T09:14:16Z</dcterms:created>
  <dcterms:modified xsi:type="dcterms:W3CDTF">2026-08-24T13:25:03Z</dcterms:modified>
  <cp:category/>
</cp:coreProperties>
</file>