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64" r:id="rId2"/>
    <p:sldId id="267" r:id="rId3"/>
    <p:sldId id="257" r:id="rId4"/>
    <p:sldId id="266" r:id="rId5"/>
    <p:sldId id="265" r:id="rId6"/>
    <p:sldId id="259" r:id="rId7"/>
    <p:sldId id="262" r:id="rId8"/>
    <p:sldId id="260" r:id="rId9"/>
    <p:sldId id="261" r:id="rId10"/>
    <p:sldId id="268" r:id="rId11"/>
    <p:sldId id="263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25B2A-25C8-491B-861A-CCA0C88EADAA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F660C-DE82-4F84-A293-BF487DB64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F660C-DE82-4F84-A293-BF487DB643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350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F660C-DE82-4F84-A293-BF487DB643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5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F660C-DE82-4F84-A293-BF487DB643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9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7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6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6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3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2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5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2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7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3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43E84-3F9C-4AA1-A1C7-AE579E7D6B51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5894-8480-4470-B72A-DAC61246F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1" y="2481944"/>
            <a:ext cx="2690947" cy="34494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0" y="4"/>
            <a:ext cx="12192000" cy="227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/>
              <a:t>স্বাগতম</a:t>
            </a:r>
            <a:endParaRPr lang="en-US" sz="7200" dirty="0"/>
          </a:p>
        </p:txBody>
      </p:sp>
      <p:sp>
        <p:nvSpPr>
          <p:cNvPr id="6" name="Rectangle 5"/>
          <p:cNvSpPr/>
          <p:nvPr/>
        </p:nvSpPr>
        <p:spPr>
          <a:xfrm>
            <a:off x="3082836" y="4493623"/>
            <a:ext cx="9109165" cy="2246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dirty="0" err="1"/>
              <a:t>মোঃজাকারিয়া</a:t>
            </a:r>
            <a:r>
              <a:rPr lang="en-US" sz="3200" dirty="0"/>
              <a:t> </a:t>
            </a:r>
            <a:r>
              <a:rPr lang="en-US" sz="3200" dirty="0" err="1"/>
              <a:t>আল</a:t>
            </a:r>
            <a:r>
              <a:rPr lang="en-US" sz="3200" dirty="0"/>
              <a:t> </a:t>
            </a:r>
            <a:r>
              <a:rPr lang="en-US" sz="3200" dirty="0" err="1"/>
              <a:t>মিলন</a:t>
            </a:r>
            <a:endParaRPr lang="en-US" sz="3200" dirty="0"/>
          </a:p>
          <a:p>
            <a:pPr algn="ctr"/>
            <a:r>
              <a:rPr lang="en-US" sz="3200" dirty="0" err="1"/>
              <a:t>প্রভাষক</a:t>
            </a:r>
            <a:endParaRPr lang="en-US" sz="3200" dirty="0"/>
          </a:p>
          <a:p>
            <a:pPr algn="ctr"/>
            <a:r>
              <a:rPr lang="en-US" sz="3200" dirty="0" err="1"/>
              <a:t>ইসলামের</a:t>
            </a:r>
            <a:r>
              <a:rPr lang="en-US" sz="3200" dirty="0"/>
              <a:t> </a:t>
            </a:r>
            <a:r>
              <a:rPr lang="en-US" sz="3200" dirty="0" err="1"/>
              <a:t>ইতিহাস</a:t>
            </a:r>
            <a:r>
              <a:rPr lang="en-US" sz="3200" dirty="0"/>
              <a:t>  ও </a:t>
            </a:r>
            <a:r>
              <a:rPr lang="en-US" sz="3200" dirty="0" err="1"/>
              <a:t>সংস্কৃতি</a:t>
            </a:r>
            <a:endParaRPr lang="en-US" sz="3200" dirty="0"/>
          </a:p>
          <a:p>
            <a:pPr algn="ctr"/>
            <a:r>
              <a:rPr lang="en-US" sz="3200" dirty="0" err="1"/>
              <a:t>বিক্রমপুর</a:t>
            </a:r>
            <a:r>
              <a:rPr lang="en-US" sz="3200" dirty="0"/>
              <a:t> </a:t>
            </a:r>
            <a:r>
              <a:rPr lang="en-US" sz="3200" dirty="0" err="1"/>
              <a:t>আদর্শ</a:t>
            </a:r>
            <a:r>
              <a:rPr lang="en-US" sz="3200" dirty="0"/>
              <a:t> </a:t>
            </a:r>
            <a:r>
              <a:rPr lang="en-US" sz="3200" dirty="0" err="1" smtClean="0"/>
              <a:t>কলেজ</a:t>
            </a:r>
            <a:endParaRPr lang="en-US" sz="3200" dirty="0" smtClean="0"/>
          </a:p>
          <a:p>
            <a:pPr algn="ctr"/>
            <a:endParaRPr lang="en-US" sz="4000" dirty="0"/>
          </a:p>
        </p:txBody>
      </p:sp>
      <p:sp>
        <p:nvSpPr>
          <p:cNvPr id="7" name="Rectangle 6"/>
          <p:cNvSpPr/>
          <p:nvPr/>
        </p:nvSpPr>
        <p:spPr>
          <a:xfrm>
            <a:off x="6609805" y="2272938"/>
            <a:ext cx="5582195" cy="1188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solidFill>
                  <a:schemeClr val="tx1"/>
                </a:solidFill>
                <a:latin typeface="SutonnyMJ" pitchFamily="2" charset="0"/>
              </a:rPr>
              <a:t>একাদশ -দ্বাদশ শ্রেণি</a:t>
            </a:r>
          </a:p>
        </p:txBody>
      </p:sp>
    </p:spTree>
    <p:extLst>
      <p:ext uri="{BB962C8B-B14F-4D97-AF65-F5344CB8AC3E}">
        <p14:creationId xmlns:p14="http://schemas.microsoft.com/office/powerpoint/2010/main" val="8542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8635" y="984739"/>
            <a:ext cx="9453488" cy="4276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পাঠ</a:t>
            </a:r>
            <a:r>
              <a:rPr lang="en-US" sz="3200" dirty="0" smtClean="0"/>
              <a:t> </a:t>
            </a:r>
            <a:r>
              <a:rPr lang="en-US" sz="3200" dirty="0" err="1" smtClean="0"/>
              <a:t>মূল্যায়নঃ</a:t>
            </a:r>
            <a:endParaRPr lang="en-US" sz="3200" dirty="0" smtClean="0"/>
          </a:p>
          <a:p>
            <a:pPr algn="ctr"/>
            <a:r>
              <a:rPr lang="en-US" sz="2800" dirty="0" err="1" smtClean="0"/>
              <a:t>কত</a:t>
            </a:r>
            <a:r>
              <a:rPr lang="en-US" sz="2800" dirty="0" smtClean="0"/>
              <a:t> </a:t>
            </a:r>
            <a:r>
              <a:rPr lang="en-US" sz="2800" dirty="0" err="1" smtClean="0"/>
              <a:t>খ্রিস্টাব্দে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পানিপথের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প্রথম</a:t>
            </a:r>
            <a:r>
              <a:rPr lang="en-US" sz="2800" dirty="0" smtClean="0"/>
              <a:t> </a:t>
            </a:r>
            <a:r>
              <a:rPr lang="en-US" sz="2800" dirty="0" err="1" smtClean="0"/>
              <a:t>যুদ্ধ</a:t>
            </a:r>
            <a:r>
              <a:rPr lang="en-US" sz="2800" dirty="0" smtClean="0"/>
              <a:t> </a:t>
            </a:r>
            <a:r>
              <a:rPr lang="en-US" sz="2800" dirty="0" err="1" smtClean="0"/>
              <a:t>সংঘটিত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?</a:t>
            </a:r>
          </a:p>
          <a:p>
            <a:pPr algn="ctr"/>
            <a:r>
              <a:rPr lang="en-US" sz="2800" dirty="0" err="1" smtClean="0"/>
              <a:t>মুঘল</a:t>
            </a:r>
            <a:r>
              <a:rPr lang="en-US" sz="2800" dirty="0" smtClean="0"/>
              <a:t> </a:t>
            </a:r>
            <a:r>
              <a:rPr lang="en-US" sz="2800" dirty="0" err="1" smtClean="0"/>
              <a:t>সাম্রাজ্যের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প্রতিষ্ঠাতা</a:t>
            </a:r>
            <a:r>
              <a:rPr lang="en-US" sz="2800" dirty="0" smtClean="0"/>
              <a:t> </a:t>
            </a:r>
            <a:r>
              <a:rPr lang="en-US" sz="2800" dirty="0" err="1" smtClean="0"/>
              <a:t>কে</a:t>
            </a:r>
            <a:r>
              <a:rPr lang="en-US" sz="2800" dirty="0" smtClean="0"/>
              <a:t>?</a:t>
            </a:r>
          </a:p>
          <a:p>
            <a:pPr algn="ctr"/>
            <a:r>
              <a:rPr lang="en-US" sz="2800" dirty="0" err="1" smtClean="0"/>
              <a:t>কোন</a:t>
            </a:r>
            <a:r>
              <a:rPr lang="en-US" sz="2800" dirty="0" smtClean="0"/>
              <a:t> </a:t>
            </a:r>
            <a:r>
              <a:rPr lang="en-US" sz="2800" dirty="0" err="1" smtClean="0"/>
              <a:t>যুদ্ধের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মাধ্যমে</a:t>
            </a:r>
            <a:r>
              <a:rPr lang="en-US" sz="2800" dirty="0" smtClean="0"/>
              <a:t> </a:t>
            </a:r>
            <a:r>
              <a:rPr lang="en-US" sz="2800" dirty="0" err="1" smtClean="0"/>
              <a:t>ভারতবর্ষে</a:t>
            </a:r>
            <a:r>
              <a:rPr lang="en-US" sz="2800" dirty="0" smtClean="0"/>
              <a:t> </a:t>
            </a:r>
            <a:r>
              <a:rPr lang="en-US" sz="2800" dirty="0" err="1" smtClean="0"/>
              <a:t>মুঘল</a:t>
            </a:r>
            <a:r>
              <a:rPr lang="en-US" sz="2800" dirty="0" smtClean="0"/>
              <a:t> </a:t>
            </a:r>
            <a:r>
              <a:rPr lang="en-US" sz="2800" dirty="0" err="1" smtClean="0"/>
              <a:t>শাসন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প্রতিষ্ঠিত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?</a:t>
            </a:r>
          </a:p>
          <a:p>
            <a:pPr algn="ctr"/>
            <a:r>
              <a:rPr lang="en-US" sz="2800" dirty="0" err="1" smtClean="0"/>
              <a:t>খানুয়ার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যুদ্ধ</a:t>
            </a:r>
            <a:r>
              <a:rPr lang="en-US" sz="2800" dirty="0" smtClean="0"/>
              <a:t> </a:t>
            </a:r>
            <a:r>
              <a:rPr lang="en-US" sz="2800" dirty="0" err="1" smtClean="0"/>
              <a:t>কত</a:t>
            </a:r>
            <a:r>
              <a:rPr lang="en-US" sz="2800" dirty="0" smtClean="0"/>
              <a:t> </a:t>
            </a:r>
            <a:r>
              <a:rPr lang="en-US" sz="2800" dirty="0" err="1" smtClean="0"/>
              <a:t>খ্রিস্টাব্দে</a:t>
            </a:r>
            <a:r>
              <a:rPr lang="en-US" sz="2800" dirty="0" smtClean="0"/>
              <a:t> </a:t>
            </a:r>
            <a:r>
              <a:rPr lang="en-US" sz="2800" dirty="0" err="1" smtClean="0"/>
              <a:t>সংঘটিত</a:t>
            </a:r>
            <a:r>
              <a:rPr lang="en-US" sz="2800" dirty="0" smtClean="0"/>
              <a:t> </a:t>
            </a:r>
            <a:r>
              <a:rPr lang="en-US" sz="2800" dirty="0" err="1" smtClean="0"/>
              <a:t>হয়</a:t>
            </a:r>
            <a:r>
              <a:rPr lang="en-US" sz="2800" dirty="0" smtClean="0"/>
              <a:t>?</a:t>
            </a:r>
          </a:p>
          <a:p>
            <a:pPr algn="ctr"/>
            <a:r>
              <a:rPr lang="en-US" sz="2800" dirty="0" err="1" smtClean="0"/>
              <a:t>ভারতের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ইতিহাসে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প্রথম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কামান</a:t>
            </a:r>
            <a:r>
              <a:rPr lang="en-US" sz="2800" dirty="0" smtClean="0"/>
              <a:t> ও </a:t>
            </a:r>
            <a:r>
              <a:rPr lang="en-US" sz="2800" dirty="0" err="1" smtClean="0"/>
              <a:t>তুলঘুমা</a:t>
            </a:r>
            <a:r>
              <a:rPr lang="en-US" sz="2800" dirty="0" smtClean="0"/>
              <a:t> </a:t>
            </a:r>
            <a:r>
              <a:rPr lang="en-US" sz="2800" dirty="0" err="1" smtClean="0"/>
              <a:t>ব্যবহার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করেন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কে</a:t>
            </a:r>
            <a:r>
              <a:rPr lang="en-US" sz="2800" dirty="0" smtClean="0"/>
              <a:t>?</a:t>
            </a:r>
            <a:r>
              <a:rPr lang="en-US" sz="2800" dirty="0" smtClean="0"/>
              <a:t> </a:t>
            </a:r>
          </a:p>
          <a:p>
            <a:pPr algn="ctr"/>
            <a:r>
              <a:rPr lang="en-US" sz="2800" dirty="0" err="1" smtClean="0"/>
              <a:t>পানিপথ</a:t>
            </a:r>
            <a:r>
              <a:rPr lang="en-US" sz="2800" dirty="0" smtClean="0"/>
              <a:t> </a:t>
            </a:r>
            <a:r>
              <a:rPr lang="en-US" sz="2800" dirty="0" err="1" smtClean="0"/>
              <a:t>স্থানটি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কোথাই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অবস্থিত</a:t>
            </a:r>
            <a:r>
              <a:rPr lang="en-US" sz="2800" dirty="0" smtClean="0"/>
              <a:t>?</a:t>
            </a:r>
            <a:r>
              <a:rPr lang="en-US" sz="2800" dirty="0" smtClean="0"/>
              <a:t>  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27529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759528" y="1316182"/>
            <a:ext cx="9102436" cy="3865418"/>
          </a:xfrm>
          <a:prstGeom prst="ellipse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/>
              <a:t>অনুশীলনমূলক কাজঃ</a:t>
            </a:r>
          </a:p>
          <a:p>
            <a:pPr algn="ctr"/>
            <a:r>
              <a:rPr lang="bn-IN" sz="3600" dirty="0" smtClean="0"/>
              <a:t>মুঘল সাম্রাজ্যের প্রতিষ্ঠাতা হিসাবে বাবুরের কৃতিত্ব মূল্যায়ন করো।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4536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489982" y="1688123"/>
            <a:ext cx="7343335" cy="29823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/>
              <a:t>ধন্যবাদ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3976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42535" y="1153550"/>
            <a:ext cx="9242473" cy="35028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আজকের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পাঠ</a:t>
            </a:r>
            <a:endParaRPr lang="en-US" sz="4000" dirty="0" smtClean="0"/>
          </a:p>
          <a:p>
            <a:pPr algn="ctr"/>
            <a:r>
              <a:rPr lang="en-US" sz="3200" dirty="0" err="1" smtClean="0"/>
              <a:t>বাবর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কর্তৃক</a:t>
            </a:r>
            <a:r>
              <a:rPr lang="en-US" sz="3200" dirty="0" smtClean="0"/>
              <a:t> </a:t>
            </a:r>
            <a:r>
              <a:rPr lang="en-US" sz="3200" dirty="0" err="1" smtClean="0"/>
              <a:t>মুঘল</a:t>
            </a:r>
            <a:r>
              <a:rPr lang="en-US" sz="3200" dirty="0" smtClean="0"/>
              <a:t> </a:t>
            </a:r>
            <a:r>
              <a:rPr lang="en-US" sz="3200" dirty="0" err="1" smtClean="0"/>
              <a:t>সাম্রাজ্য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প্রতিষ্ঠার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ইতিহাস</a:t>
            </a:r>
            <a:endParaRPr lang="en-US" sz="3200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19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7114" y="2290659"/>
            <a:ext cx="11127544" cy="3473634"/>
          </a:xfrm>
          <a:prstGeom prst="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পানিপথের ১ম যুদ্ধের পূর্বের অভিযানসমূহ </a:t>
            </a:r>
            <a:r>
              <a:rPr lang="en-US" sz="2400" dirty="0" err="1" smtClean="0"/>
              <a:t>বর্ণনা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পারবে</a:t>
            </a:r>
            <a:r>
              <a:rPr lang="en-US" sz="2400" dirty="0" smtClean="0"/>
              <a:t>।</a:t>
            </a:r>
            <a:endParaRPr lang="bn-IN" sz="2400" dirty="0" smtClean="0"/>
          </a:p>
          <a:p>
            <a:pPr algn="ctr"/>
            <a:r>
              <a:rPr lang="bn-IN" sz="2400" dirty="0" smtClean="0"/>
              <a:t>পানিপথের ১ম যুদ্ধ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ব্যাখ্যা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পারবে</a:t>
            </a:r>
            <a:r>
              <a:rPr lang="en-US" sz="2400" dirty="0" smtClean="0"/>
              <a:t>।</a:t>
            </a:r>
            <a:endParaRPr lang="bn-IN" sz="2400" dirty="0" smtClean="0"/>
          </a:p>
          <a:p>
            <a:pPr algn="ctr"/>
            <a:r>
              <a:rPr lang="bn-IN" sz="2400" dirty="0" smtClean="0"/>
              <a:t>খানুয়ার যুদ্ধ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সম্পর্কে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জানতে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পারবে</a:t>
            </a:r>
            <a:r>
              <a:rPr lang="en-US" sz="2400" dirty="0" smtClean="0"/>
              <a:t>।</a:t>
            </a:r>
            <a:endParaRPr lang="bn-IN" sz="2400" dirty="0" smtClean="0"/>
          </a:p>
          <a:p>
            <a:pPr algn="ctr"/>
            <a:r>
              <a:rPr lang="bn-IN" sz="2400" dirty="0" smtClean="0"/>
              <a:t>গোগরার যুদ্ধ  </a:t>
            </a:r>
            <a:r>
              <a:rPr lang="en-US" sz="2400" dirty="0" err="1"/>
              <a:t>সম্পর্কে</a:t>
            </a:r>
            <a:r>
              <a:rPr lang="en-US" sz="2400" dirty="0"/>
              <a:t> </a:t>
            </a:r>
            <a:r>
              <a:rPr lang="en-US" sz="2400" dirty="0" err="1"/>
              <a:t>জানতে</a:t>
            </a:r>
            <a:r>
              <a:rPr lang="en-US" sz="2400" dirty="0"/>
              <a:t> </a:t>
            </a:r>
            <a:r>
              <a:rPr lang="en-US" sz="2400" dirty="0" err="1"/>
              <a:t>পারবে</a:t>
            </a:r>
            <a:r>
              <a:rPr lang="en-US" sz="2400" dirty="0"/>
              <a:t>।</a:t>
            </a:r>
            <a:endParaRPr lang="bn-IN" sz="2400" dirty="0"/>
          </a:p>
          <a:p>
            <a:pPr algn="ctr"/>
            <a:endParaRPr lang="bn-IN" sz="2800" dirty="0" smtClean="0"/>
          </a:p>
          <a:p>
            <a:pPr algn="ctr"/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056385" y="2867595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570672" y="3230646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732602" y="3607637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2732602" y="4029187"/>
            <a:ext cx="978408" cy="4433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21543" y="549135"/>
            <a:ext cx="5444197" cy="14771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শিখন</a:t>
            </a:r>
            <a:r>
              <a:rPr lang="en-US" sz="4000" dirty="0" smtClean="0"/>
              <a:t> </a:t>
            </a:r>
            <a:r>
              <a:rPr lang="en-US" sz="4000" dirty="0" err="1" smtClean="0"/>
              <a:t>ফল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4795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2196" y="1336430"/>
            <a:ext cx="10621109" cy="4149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মুঘল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সাম্রাজ্যের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প্রতিষ্ঠা</a:t>
            </a:r>
            <a:r>
              <a:rPr lang="en-US" sz="2400" dirty="0" smtClean="0"/>
              <a:t> </a:t>
            </a:r>
            <a:r>
              <a:rPr lang="en-US" sz="2400" dirty="0" err="1" smtClean="0"/>
              <a:t>ভারতবর্ষের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ইতিহাসেই</a:t>
            </a:r>
            <a:r>
              <a:rPr lang="en-US" sz="2400" dirty="0" smtClean="0"/>
              <a:t> </a:t>
            </a:r>
            <a:r>
              <a:rPr lang="en-US" sz="2400" dirty="0" err="1" smtClean="0"/>
              <a:t>শুধু</a:t>
            </a:r>
            <a:r>
              <a:rPr lang="en-US" sz="2400" dirty="0" smtClean="0"/>
              <a:t> </a:t>
            </a:r>
            <a:r>
              <a:rPr lang="en-US" sz="2400" dirty="0" err="1" smtClean="0"/>
              <a:t>নয়</a:t>
            </a:r>
            <a:r>
              <a:rPr lang="en-US" sz="2400" dirty="0" smtClean="0"/>
              <a:t> ,</a:t>
            </a:r>
            <a:r>
              <a:rPr lang="en-US" sz="2400" dirty="0" err="1" smtClean="0"/>
              <a:t>বিশ্বসভ্যতার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ইতিহাসেও</a:t>
            </a:r>
            <a:r>
              <a:rPr lang="en-US" sz="2400" dirty="0" smtClean="0"/>
              <a:t> </a:t>
            </a:r>
            <a:r>
              <a:rPr lang="en-US" sz="2400" dirty="0" err="1" smtClean="0"/>
              <a:t>এক</a:t>
            </a:r>
            <a:r>
              <a:rPr lang="en-US" sz="2400" dirty="0" smtClean="0"/>
              <a:t> </a:t>
            </a:r>
            <a:r>
              <a:rPr lang="en-US" sz="2400" dirty="0" err="1" smtClean="0"/>
              <a:t>তাৎপর্যপূর্ণ</a:t>
            </a:r>
            <a:r>
              <a:rPr lang="en-US" sz="2400" dirty="0" smtClean="0"/>
              <a:t> </a:t>
            </a:r>
            <a:r>
              <a:rPr lang="en-US" sz="2400" dirty="0" err="1" smtClean="0"/>
              <a:t>ঘটনা।জহিরুদ্দিন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মুহম্মদ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ছিলেন</a:t>
            </a:r>
            <a:r>
              <a:rPr lang="en-US" sz="2400" dirty="0" smtClean="0"/>
              <a:t> এ </a:t>
            </a:r>
            <a:r>
              <a:rPr lang="en-US" sz="2400" dirty="0" err="1" smtClean="0"/>
              <a:t>বংশের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প্রতিষ্ঠাতা</a:t>
            </a:r>
            <a:r>
              <a:rPr lang="en-US" sz="2400" dirty="0" smtClean="0"/>
              <a:t>।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১৪৮৩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তুর্কিস্তানের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ফারগানা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রাজ্যে</a:t>
            </a:r>
            <a:r>
              <a:rPr lang="en-US" sz="2400" dirty="0" smtClean="0"/>
              <a:t> </a:t>
            </a:r>
            <a:r>
              <a:rPr lang="en-US" sz="2400" dirty="0" err="1" smtClean="0"/>
              <a:t>জন্ম</a:t>
            </a:r>
            <a:r>
              <a:rPr lang="en-US" sz="2400" dirty="0" smtClean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করেন</a:t>
            </a:r>
            <a:r>
              <a:rPr lang="en-US" sz="2400" dirty="0" smtClean="0"/>
              <a:t>। ১৪৯৩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পিতা</a:t>
            </a:r>
            <a:r>
              <a:rPr lang="en-US" sz="2400" dirty="0" smtClean="0"/>
              <a:t> </a:t>
            </a:r>
            <a:r>
              <a:rPr lang="en-US" sz="2400" dirty="0" err="1" smtClean="0"/>
              <a:t>ওমর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শেখের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মৃত্যুর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মাত্র</a:t>
            </a:r>
            <a:r>
              <a:rPr lang="en-US" sz="2400" dirty="0" smtClean="0"/>
              <a:t> </a:t>
            </a:r>
            <a:r>
              <a:rPr lang="en-US" sz="2400" dirty="0" err="1" smtClean="0"/>
              <a:t>এগারো</a:t>
            </a:r>
            <a:r>
              <a:rPr lang="en-US" sz="2400" dirty="0" smtClean="0"/>
              <a:t> </a:t>
            </a:r>
            <a:r>
              <a:rPr lang="en-US" sz="2400" dirty="0" err="1" smtClean="0"/>
              <a:t>বছর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বয়সে</a:t>
            </a:r>
            <a:r>
              <a:rPr lang="en-US" sz="2400" dirty="0" smtClean="0"/>
              <a:t> </a:t>
            </a:r>
            <a:r>
              <a:rPr lang="en-US" sz="2400" dirty="0" err="1" smtClean="0"/>
              <a:t>ফারগানার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অধিপতি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হন।ফারগানা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রাজ্যের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কর্তৃত্ব</a:t>
            </a:r>
            <a:r>
              <a:rPr lang="en-US" sz="2400" dirty="0" smtClean="0"/>
              <a:t> </a:t>
            </a:r>
            <a:r>
              <a:rPr lang="en-US" sz="2400" dirty="0" err="1" smtClean="0"/>
              <a:t>হারানোর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আপন</a:t>
            </a:r>
            <a:r>
              <a:rPr lang="en-US" sz="2400" dirty="0" smtClean="0"/>
              <a:t> </a:t>
            </a:r>
            <a:r>
              <a:rPr lang="en-US" sz="2400" dirty="0" err="1" smtClean="0"/>
              <a:t>চেষ্টায়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কাবুলে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শক্তি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বৃদ্ধি</a:t>
            </a:r>
            <a:r>
              <a:rPr lang="en-US" sz="2400" dirty="0" smtClean="0"/>
              <a:t>  </a:t>
            </a:r>
            <a:r>
              <a:rPr lang="en-US" sz="2400" dirty="0" err="1" smtClean="0"/>
              <a:t>করেন।মধ্য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এশিয়ায়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স্বাধীন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সাম্রাজ্যের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অনিশ্চিত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পরিবেশ</a:t>
            </a:r>
            <a:r>
              <a:rPr lang="en-US" sz="2400" dirty="0" smtClean="0"/>
              <a:t> </a:t>
            </a:r>
            <a:r>
              <a:rPr lang="en-US" sz="2400" dirty="0" err="1" smtClean="0"/>
              <a:t>উপলব্ধি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করেই</a:t>
            </a:r>
            <a:r>
              <a:rPr lang="en-US" sz="2400" dirty="0" smtClean="0"/>
              <a:t> </a:t>
            </a:r>
            <a:r>
              <a:rPr lang="en-US" sz="2400" dirty="0" err="1" smtClean="0"/>
              <a:t>অদম্য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পুরুষ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ভারতবর্ষে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কর্তৃত্ব</a:t>
            </a:r>
            <a:r>
              <a:rPr lang="en-US" sz="2400" dirty="0" smtClean="0"/>
              <a:t> </a:t>
            </a:r>
            <a:r>
              <a:rPr lang="en-US" sz="2400" dirty="0" err="1" smtClean="0"/>
              <a:t>স্থাপনের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চিন্তা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মাথায়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আনেন</a:t>
            </a:r>
            <a:r>
              <a:rPr lang="en-US" sz="2400" dirty="0" smtClean="0"/>
              <a:t>।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080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6775" y="900332"/>
            <a:ext cx="10944665" cy="409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/>
              <a:t>পানিপথের ১ম যুদ্ধের পূর্বের </a:t>
            </a:r>
            <a:r>
              <a:rPr lang="bn-IN" sz="2800" dirty="0" smtClean="0"/>
              <a:t>অভিযানসমূহ</a:t>
            </a:r>
            <a:r>
              <a:rPr lang="en-US" sz="2800" dirty="0" smtClean="0"/>
              <a:t>ঃ </a:t>
            </a:r>
            <a:r>
              <a:rPr lang="en-US" sz="2400" dirty="0" err="1" smtClean="0"/>
              <a:t>ভারতে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চূড়ান্ত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অভিযান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পরিচালনার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পূর্বে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পর্যবেক্ষণমূলক</a:t>
            </a:r>
            <a:r>
              <a:rPr lang="en-US" sz="2400" dirty="0" smtClean="0"/>
              <a:t> </a:t>
            </a:r>
            <a:r>
              <a:rPr lang="en-US" sz="2400" dirty="0" err="1" smtClean="0"/>
              <a:t>অভিযানে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প্রবৃত্ত</a:t>
            </a:r>
            <a:r>
              <a:rPr lang="en-US" sz="2400" dirty="0" smtClean="0"/>
              <a:t> হন</a:t>
            </a:r>
            <a:r>
              <a:rPr lang="en-US" sz="2400" dirty="0"/>
              <a:t>।</a:t>
            </a:r>
            <a:r>
              <a:rPr lang="en-US" sz="2400" dirty="0" smtClean="0"/>
              <a:t>১৫১৯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তিনি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সিন্ধু</a:t>
            </a:r>
            <a:r>
              <a:rPr lang="en-US" sz="2400" dirty="0" smtClean="0"/>
              <a:t> </a:t>
            </a:r>
            <a:r>
              <a:rPr lang="en-US" sz="2400" dirty="0" err="1" smtClean="0"/>
              <a:t>নদ</a:t>
            </a:r>
            <a:r>
              <a:rPr lang="en-US" sz="2400" dirty="0" smtClean="0"/>
              <a:t> </a:t>
            </a:r>
            <a:r>
              <a:rPr lang="en-US" sz="2400" dirty="0" err="1" smtClean="0"/>
              <a:t>অতিক্রম</a:t>
            </a:r>
            <a:r>
              <a:rPr lang="en-US" sz="2400" dirty="0" smtClean="0"/>
              <a:t> </a:t>
            </a:r>
            <a:r>
              <a:rPr lang="en-US" sz="2400" dirty="0" err="1" smtClean="0"/>
              <a:t>কিছু</a:t>
            </a:r>
            <a:r>
              <a:rPr lang="en-US" sz="2400" dirty="0" smtClean="0"/>
              <a:t> </a:t>
            </a:r>
            <a:r>
              <a:rPr lang="en-US" sz="2400" dirty="0" err="1" smtClean="0"/>
              <a:t>এলাকা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বাধায়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অতিক্রম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করেন</a:t>
            </a:r>
            <a:r>
              <a:rPr lang="en-US" sz="2400" dirty="0"/>
              <a:t>। </a:t>
            </a:r>
            <a:r>
              <a:rPr lang="en-US" sz="2400" dirty="0" smtClean="0"/>
              <a:t>১৫২০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বদাখসান</a:t>
            </a:r>
            <a:r>
              <a:rPr lang="en-US" sz="2400" dirty="0" smtClean="0"/>
              <a:t> ও </a:t>
            </a:r>
            <a:r>
              <a:rPr lang="en-US" sz="2400" dirty="0"/>
              <a:t>১৫২০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 </a:t>
            </a:r>
            <a:r>
              <a:rPr lang="en-US" sz="2400" dirty="0" err="1" smtClean="0"/>
              <a:t>কান্দাহার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এবং</a:t>
            </a:r>
            <a:r>
              <a:rPr lang="en-US" sz="2400" dirty="0" smtClean="0"/>
              <a:t> ১৫২৪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তিনি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লাহোর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অধিকার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করেন।পরীক্ষামূলক</a:t>
            </a:r>
            <a:r>
              <a:rPr lang="en-US" sz="2400" dirty="0" smtClean="0"/>
              <a:t> </a:t>
            </a:r>
            <a:r>
              <a:rPr lang="en-US" sz="2400" dirty="0" err="1" smtClean="0"/>
              <a:t>অভিযানগুলোতে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সাফল্য</a:t>
            </a:r>
            <a:r>
              <a:rPr lang="en-US" sz="2400" dirty="0" smtClean="0"/>
              <a:t> ও </a:t>
            </a:r>
            <a:r>
              <a:rPr lang="en-US" sz="2400" dirty="0" err="1" smtClean="0"/>
              <a:t>দিল্লীর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সুলতান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ইব্রাহিম</a:t>
            </a:r>
            <a:r>
              <a:rPr lang="en-US" sz="2400" dirty="0" smtClean="0"/>
              <a:t> </a:t>
            </a:r>
            <a:r>
              <a:rPr lang="en-US" sz="2400" dirty="0" err="1" smtClean="0"/>
              <a:t>লোদীর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প্রতিপক্ষদের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নিকট</a:t>
            </a:r>
            <a:r>
              <a:rPr lang="en-US" sz="2400" dirty="0" smtClean="0"/>
              <a:t> </a:t>
            </a:r>
            <a:r>
              <a:rPr lang="en-US" sz="2400" dirty="0" err="1" smtClean="0"/>
              <a:t>থেকে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ভারত</a:t>
            </a:r>
            <a:r>
              <a:rPr lang="en-US" sz="2400" dirty="0" smtClean="0"/>
              <a:t> </a:t>
            </a:r>
            <a:r>
              <a:rPr lang="en-US" sz="2400" dirty="0" err="1" smtClean="0"/>
              <a:t>অভিযানের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আমন্ত্রণ</a:t>
            </a:r>
            <a:r>
              <a:rPr lang="en-US" sz="2400" dirty="0" smtClean="0"/>
              <a:t> </a:t>
            </a:r>
            <a:r>
              <a:rPr lang="en-US" sz="2400" dirty="0" err="1" smtClean="0"/>
              <a:t>পেয়ে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বাবর</a:t>
            </a:r>
            <a:r>
              <a:rPr lang="en-US" sz="2400" dirty="0" smtClean="0"/>
              <a:t> </a:t>
            </a:r>
            <a:r>
              <a:rPr lang="en-US" sz="2400" dirty="0" err="1" smtClean="0"/>
              <a:t>চূড়ান্ত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অভিযানের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সিদ্ধান্তে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উপনীত</a:t>
            </a:r>
            <a:r>
              <a:rPr lang="en-US" sz="2400" dirty="0" smtClean="0"/>
              <a:t> </a:t>
            </a:r>
            <a:r>
              <a:rPr lang="en-US" sz="2400" dirty="0" err="1" smtClean="0"/>
              <a:t>হন</a:t>
            </a:r>
            <a:r>
              <a:rPr lang="en-US" sz="2400" dirty="0" smtClean="0"/>
              <a:t>।</a:t>
            </a:r>
            <a:r>
              <a:rPr lang="en-US" sz="2400" dirty="0"/>
              <a:t> </a:t>
            </a:r>
            <a:r>
              <a:rPr lang="en-US" sz="2400" dirty="0" smtClean="0"/>
              <a:t>১৫২৫ </a:t>
            </a:r>
            <a:r>
              <a:rPr lang="en-US" sz="2400" dirty="0" err="1"/>
              <a:t>খ্রিস্টাব্দে</a:t>
            </a:r>
            <a:r>
              <a:rPr lang="en-US" sz="2400" dirty="0"/>
              <a:t> </a:t>
            </a:r>
            <a:r>
              <a:rPr lang="en-US" sz="2400" dirty="0" err="1" smtClean="0"/>
              <a:t>তিনি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পূনরায়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লাহোর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অধিকার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দিল্লী</a:t>
            </a:r>
            <a:r>
              <a:rPr lang="en-US" sz="2400" dirty="0" smtClean="0"/>
              <a:t> </a:t>
            </a:r>
            <a:r>
              <a:rPr lang="en-US" sz="2400" dirty="0" err="1" smtClean="0"/>
              <a:t>অধিকারের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জন্য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অগ্রসর</a:t>
            </a:r>
            <a:r>
              <a:rPr lang="en-US" sz="2400" dirty="0" smtClean="0"/>
              <a:t> </a:t>
            </a:r>
            <a:r>
              <a:rPr lang="en-US" sz="2400" dirty="0" err="1" smtClean="0"/>
              <a:t>হন।এবং</a:t>
            </a:r>
            <a:r>
              <a:rPr lang="en-US" sz="2400" dirty="0" smtClean="0"/>
              <a:t> ১৫২৬ </a:t>
            </a:r>
            <a:r>
              <a:rPr lang="en-US" sz="2400" dirty="0" err="1" smtClean="0"/>
              <a:t>খ্রিস্টাব্দে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পানিপথের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প্রান্তরে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ইব্রাহিম</a:t>
            </a:r>
            <a:r>
              <a:rPr lang="en-US" sz="2400" dirty="0" smtClean="0"/>
              <a:t> </a:t>
            </a:r>
            <a:r>
              <a:rPr lang="en-US" sz="2400" dirty="0" err="1" smtClean="0"/>
              <a:t>লোদীর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সাথে</a:t>
            </a:r>
            <a:r>
              <a:rPr lang="en-US" sz="2400" dirty="0" smtClean="0"/>
              <a:t> </a:t>
            </a:r>
            <a:r>
              <a:rPr lang="en-US" sz="2400" dirty="0" err="1" smtClean="0"/>
              <a:t>সংঘর্ষে</a:t>
            </a:r>
            <a:r>
              <a:rPr lang="en-US" sz="2400" dirty="0" smtClean="0"/>
              <a:t> </a:t>
            </a:r>
            <a:r>
              <a:rPr lang="en-US" sz="2400" dirty="0" err="1" smtClean="0"/>
              <a:t>লিপ্ত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হন</a:t>
            </a:r>
            <a:r>
              <a:rPr lang="en-US" sz="2400" dirty="0" smtClean="0"/>
              <a:t>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745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211" y="1224232"/>
            <a:ext cx="2794782" cy="301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90" y="1733542"/>
            <a:ext cx="2167587" cy="26289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 flipH="1">
            <a:off x="2646005" y="103037"/>
            <a:ext cx="6885708" cy="14547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/>
              <a:t>পানিপথের ১ম যুদ্ধ ১৫২৬ খৃঃ ২১ শে এপ্রিল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1561138" y="1231549"/>
            <a:ext cx="1993755" cy="42949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বাবুর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1040634" y="4434944"/>
            <a:ext cx="3547408" cy="205774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বাবুরের সেনাবাহিনীতে ছিল ১২,০০০ পদাতিক উল্লেখযোগ্য পরিমান অশ্বারোহী ও গোলন্দাজ সৈন্য 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8178457" y="4362442"/>
            <a:ext cx="3220536" cy="205774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ইব্রাহীম লোদীর ১,০০,০০০ সৈন্য ও ১০০ হস্তী বাহিনী ছিল</a:t>
            </a:r>
            <a:endParaRPr lang="en-US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4459458" y="1676549"/>
            <a:ext cx="3840479" cy="3036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পানিপথ</a:t>
            </a:r>
            <a:r>
              <a:rPr lang="en-US" sz="2400" dirty="0" smtClean="0"/>
              <a:t> </a:t>
            </a:r>
            <a:r>
              <a:rPr lang="en-US" sz="2400" dirty="0" err="1" smtClean="0"/>
              <a:t>বর্তমান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দিল্লি</a:t>
            </a:r>
            <a:r>
              <a:rPr lang="en-US" sz="2400" dirty="0" smtClean="0"/>
              <a:t> </a:t>
            </a:r>
            <a:r>
              <a:rPr lang="en-US" sz="2400" dirty="0" err="1" smtClean="0"/>
              <a:t>থেকে</a:t>
            </a:r>
            <a:r>
              <a:rPr lang="en-US" sz="2400" dirty="0" smtClean="0"/>
              <a:t> ৮০ </a:t>
            </a:r>
            <a:r>
              <a:rPr lang="en-US" sz="2400" dirty="0" err="1" smtClean="0"/>
              <a:t>কিলোমিটার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উত্তরে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হরিয়ানা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রাজ্যে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অবস্থিত।বাবর</a:t>
            </a:r>
            <a:r>
              <a:rPr lang="en-US" sz="2400" dirty="0" smtClean="0"/>
              <a:t> এ </a:t>
            </a:r>
            <a:r>
              <a:rPr lang="en-US" sz="2400" dirty="0" err="1" smtClean="0"/>
              <a:t>যুদ্ধে</a:t>
            </a:r>
            <a:r>
              <a:rPr lang="en-US" sz="2400" dirty="0" smtClean="0"/>
              <a:t> </a:t>
            </a:r>
            <a:r>
              <a:rPr lang="en-US" sz="2400" dirty="0" err="1" smtClean="0"/>
              <a:t>ভারতের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ইতিহাসে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প্রথম</a:t>
            </a:r>
            <a:r>
              <a:rPr lang="en-US" sz="2400" dirty="0" smtClean="0"/>
              <a:t> </a:t>
            </a:r>
            <a:r>
              <a:rPr lang="en-US" sz="2400" dirty="0" err="1" smtClean="0"/>
              <a:t>কামান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তুলঘুমা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ব্যবহার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করেছিল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701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696" y="939372"/>
            <a:ext cx="3976255" cy="29674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84" y="939372"/>
            <a:ext cx="4393383" cy="25783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Oval 3"/>
          <p:cNvSpPr/>
          <p:nvPr/>
        </p:nvSpPr>
        <p:spPr>
          <a:xfrm>
            <a:off x="771484" y="4079631"/>
            <a:ext cx="10453467" cy="2475914"/>
          </a:xfrm>
          <a:prstGeom prst="ellipse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যুদ্ধের ফলাফলঃ</a:t>
            </a:r>
            <a:r>
              <a:rPr lang="en-US" sz="2000" dirty="0" err="1" smtClean="0"/>
              <a:t>পানিপথের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প্রান্তরে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ইব্রাহিম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বিশাল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বাহিনীর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সাথে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বাহিনীর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সংঘর্ষ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হলে</a:t>
            </a:r>
            <a:r>
              <a:rPr lang="en-US" sz="2000" dirty="0" smtClean="0"/>
              <a:t> </a:t>
            </a:r>
            <a:r>
              <a:rPr lang="en-US" sz="2000" dirty="0" err="1" smtClean="0"/>
              <a:t>ইব্রাহিম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লোদী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পরাজিত</a:t>
            </a:r>
            <a:r>
              <a:rPr lang="en-US" sz="2000" dirty="0" smtClean="0"/>
              <a:t> ও </a:t>
            </a:r>
            <a:r>
              <a:rPr lang="en-US" sz="2000" dirty="0" err="1" smtClean="0"/>
              <a:t>নিহত</a:t>
            </a:r>
            <a:r>
              <a:rPr lang="en-US" sz="2000" dirty="0" smtClean="0"/>
              <a:t> </a:t>
            </a:r>
            <a:r>
              <a:rPr lang="en-US" sz="2000" dirty="0" err="1" smtClean="0"/>
              <a:t>হন।এর</a:t>
            </a:r>
            <a:r>
              <a:rPr lang="en-US" sz="2000" dirty="0" smtClean="0"/>
              <a:t> </a:t>
            </a:r>
            <a:r>
              <a:rPr lang="en-US" sz="2000" dirty="0" err="1" smtClean="0"/>
              <a:t>ফলে</a:t>
            </a:r>
            <a:r>
              <a:rPr lang="en-US" sz="2000" dirty="0" smtClean="0"/>
              <a:t> </a:t>
            </a:r>
            <a:r>
              <a:rPr lang="en-US" sz="2000" dirty="0" err="1" smtClean="0"/>
              <a:t>দিল্লী</a:t>
            </a:r>
            <a:r>
              <a:rPr lang="en-US" sz="2000" dirty="0" smtClean="0"/>
              <a:t> </a:t>
            </a:r>
            <a:r>
              <a:rPr lang="en-US" sz="2000" dirty="0" err="1" smtClean="0"/>
              <a:t>সালতানাতের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পতন</a:t>
            </a:r>
            <a:r>
              <a:rPr lang="en-US" sz="2000" dirty="0" smtClean="0"/>
              <a:t> </a:t>
            </a:r>
            <a:r>
              <a:rPr lang="en-US" sz="2000" dirty="0" err="1" smtClean="0"/>
              <a:t>ঘটে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এবং</a:t>
            </a:r>
            <a:r>
              <a:rPr lang="en-US" sz="2000" dirty="0" smtClean="0"/>
              <a:t> </a:t>
            </a:r>
            <a:r>
              <a:rPr lang="en-US" sz="2000" dirty="0" err="1" smtClean="0"/>
              <a:t>ভারতে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</a:t>
            </a:r>
            <a:r>
              <a:rPr lang="en-US" sz="2000" dirty="0" smtClean="0"/>
              <a:t> </a:t>
            </a:r>
            <a:r>
              <a:rPr lang="en-US" sz="2000" dirty="0" err="1" smtClean="0"/>
              <a:t>সাম্রাজ্যের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সূর্য</a:t>
            </a:r>
            <a:r>
              <a:rPr lang="en-US" sz="2000" dirty="0" smtClean="0"/>
              <a:t> </a:t>
            </a:r>
            <a:r>
              <a:rPr lang="en-US" sz="2000" dirty="0" err="1" smtClean="0"/>
              <a:t>উদিত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হয়</a:t>
            </a:r>
            <a:r>
              <a:rPr lang="en-US" sz="2000" dirty="0" smtClean="0"/>
              <a:t>।</a:t>
            </a:r>
            <a:endParaRPr lang="bn-IN" sz="2000" dirty="0" smtClean="0"/>
          </a:p>
        </p:txBody>
      </p:sp>
      <p:sp>
        <p:nvSpPr>
          <p:cNvPr id="5" name="Oval 4"/>
          <p:cNvSpPr/>
          <p:nvPr/>
        </p:nvSpPr>
        <p:spPr>
          <a:xfrm flipH="1">
            <a:off x="7248696" y="219520"/>
            <a:ext cx="3976255" cy="555191"/>
          </a:xfrm>
          <a:prstGeom prst="ellipse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 smtClean="0"/>
              <a:t>লোদীর হস্তী বাহিনী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931557" y="268371"/>
            <a:ext cx="4073236" cy="555192"/>
          </a:xfrm>
          <a:prstGeom prst="ellipse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 smtClean="0"/>
              <a:t>বাবুরের গোলন্দাজ বাহিনী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078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757673" y="558232"/>
            <a:ext cx="3962399" cy="15655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/>
              <a:t>খানুয়ার যুদ্ধ, ১৬ই মার্চ ১৫২৭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561216" y="2391081"/>
            <a:ext cx="10355314" cy="322192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রাজপুতদের (রানা সংগ্রাম সিংহ)</a:t>
            </a:r>
            <a:r>
              <a:rPr lang="en-US" sz="2400" dirty="0" smtClean="0"/>
              <a:t> ও</a:t>
            </a:r>
            <a:r>
              <a:rPr lang="bn-IN" sz="2400" dirty="0" smtClean="0"/>
              <a:t> বাবুরের যুদ্ধঃ</a:t>
            </a:r>
            <a:r>
              <a:rPr lang="en-US" sz="2000" dirty="0" err="1" smtClean="0"/>
              <a:t>মেবারের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রাজপুত</a:t>
            </a:r>
            <a:r>
              <a:rPr lang="en-US" sz="2000" dirty="0" smtClean="0"/>
              <a:t> </a:t>
            </a:r>
            <a:r>
              <a:rPr lang="en-US" sz="2000" dirty="0" err="1" smtClean="0"/>
              <a:t>বীর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বাবুরের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বিজয়কে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ভাল</a:t>
            </a:r>
            <a:r>
              <a:rPr lang="en-US" sz="2000" dirty="0" smtClean="0"/>
              <a:t> </a:t>
            </a:r>
            <a:r>
              <a:rPr lang="en-US" sz="2000" dirty="0" err="1" smtClean="0"/>
              <a:t>চোখে</a:t>
            </a:r>
            <a:r>
              <a:rPr lang="en-US" sz="2000" dirty="0" smtClean="0"/>
              <a:t> </a:t>
            </a:r>
            <a:r>
              <a:rPr lang="en-US" sz="2000" dirty="0" err="1" smtClean="0"/>
              <a:t>দেখেন</a:t>
            </a:r>
            <a:r>
              <a:rPr lang="en-US" sz="2000" dirty="0" smtClean="0"/>
              <a:t> </a:t>
            </a:r>
            <a:r>
              <a:rPr lang="en-US" sz="2000" dirty="0" err="1" smtClean="0"/>
              <a:t>নি।বাবুর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সংগ্রাম</a:t>
            </a:r>
            <a:r>
              <a:rPr lang="en-US" sz="2000" dirty="0" smtClean="0"/>
              <a:t> </a:t>
            </a:r>
            <a:r>
              <a:rPr lang="en-US" sz="2000" dirty="0" err="1" smtClean="0"/>
              <a:t>সিংহের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বিরুদ্ধে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অগ্রসর</a:t>
            </a:r>
            <a:r>
              <a:rPr lang="en-US" sz="2000" dirty="0" smtClean="0"/>
              <a:t> </a:t>
            </a:r>
            <a:r>
              <a:rPr lang="en-US" sz="2000" dirty="0" err="1" smtClean="0"/>
              <a:t>হলে</a:t>
            </a:r>
            <a:r>
              <a:rPr lang="en-US" sz="2000" dirty="0" smtClean="0"/>
              <a:t> </a:t>
            </a:r>
            <a:r>
              <a:rPr lang="en-US" sz="2000" dirty="0" err="1" smtClean="0"/>
              <a:t>খানুয়ার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প্রান্তরে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রাজপুত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বাহিনী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বাহিনীর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নিকট</a:t>
            </a:r>
            <a:r>
              <a:rPr lang="en-US" sz="2000" dirty="0" smtClean="0"/>
              <a:t> </a:t>
            </a:r>
            <a:r>
              <a:rPr lang="en-US" sz="2000" dirty="0" err="1" smtClean="0"/>
              <a:t>সম্পূর্ণরূপে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পরাজিত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হন</a:t>
            </a:r>
            <a:r>
              <a:rPr lang="en-US" sz="2000" dirty="0" smtClean="0"/>
              <a:t>।</a:t>
            </a:r>
          </a:p>
          <a:p>
            <a:pPr algn="ctr"/>
            <a:r>
              <a:rPr lang="en-US" sz="2400" dirty="0" err="1" smtClean="0"/>
              <a:t>চান্দেরী</a:t>
            </a:r>
            <a:r>
              <a:rPr lang="en-US" sz="2400" dirty="0" smtClean="0"/>
              <a:t> </a:t>
            </a:r>
            <a:r>
              <a:rPr lang="en-US" sz="2400" dirty="0" err="1" smtClean="0"/>
              <a:t>দূর্গ</a:t>
            </a:r>
            <a:r>
              <a:rPr lang="en-US" sz="2400" dirty="0" smtClean="0"/>
              <a:t> </a:t>
            </a:r>
            <a:r>
              <a:rPr lang="en-US" sz="2400" dirty="0" err="1" smtClean="0"/>
              <a:t>দখলঃ</a:t>
            </a:r>
            <a:r>
              <a:rPr lang="en-US" sz="2400" dirty="0" smtClean="0"/>
              <a:t> </a:t>
            </a:r>
            <a:r>
              <a:rPr lang="en-US" sz="2000" dirty="0" err="1" smtClean="0"/>
              <a:t>খানুয়ার</a:t>
            </a:r>
            <a:r>
              <a:rPr lang="en-US" sz="2000" dirty="0" smtClean="0"/>
              <a:t> </a:t>
            </a:r>
            <a:r>
              <a:rPr lang="en-US" sz="2000" dirty="0" err="1" smtClean="0"/>
              <a:t>যুদ্ধে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বিজয়ের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বাবুর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চান্দেরির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রাজা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মেদেনী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রাওয়ের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বিরুদ্ধে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অগ্রসর</a:t>
            </a:r>
            <a:r>
              <a:rPr lang="en-US" sz="2000" dirty="0" smtClean="0"/>
              <a:t> </a:t>
            </a:r>
            <a:r>
              <a:rPr lang="en-US" sz="2000" dirty="0" err="1" smtClean="0"/>
              <a:t>হন</a:t>
            </a:r>
            <a:r>
              <a:rPr lang="en-US" sz="2000" dirty="0" smtClean="0"/>
              <a:t> </a:t>
            </a:r>
            <a:r>
              <a:rPr lang="en-US" sz="2000" dirty="0" err="1" smtClean="0"/>
              <a:t>এবং</a:t>
            </a:r>
            <a:r>
              <a:rPr lang="en-US" sz="2000" dirty="0" smtClean="0"/>
              <a:t> ১৫২৮খ্রিষ্টাব্দের ২৯ </a:t>
            </a:r>
            <a:r>
              <a:rPr lang="en-US" sz="2000" dirty="0" err="1" smtClean="0"/>
              <a:t>শে</a:t>
            </a:r>
            <a:r>
              <a:rPr lang="en-US" sz="2000" dirty="0" smtClean="0"/>
              <a:t> </a:t>
            </a:r>
            <a:r>
              <a:rPr lang="en-US" sz="2000" dirty="0" err="1" smtClean="0"/>
              <a:t>জানুয়ারি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তাকে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পরাজিত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চান্দেরি</a:t>
            </a:r>
            <a:r>
              <a:rPr lang="en-US" sz="2000" dirty="0" smtClean="0"/>
              <a:t> </a:t>
            </a:r>
            <a:r>
              <a:rPr lang="en-US" sz="2000" dirty="0" err="1" smtClean="0"/>
              <a:t>দুর্গ</a:t>
            </a:r>
            <a:r>
              <a:rPr lang="en-US" sz="2000" dirty="0" smtClean="0"/>
              <a:t> </a:t>
            </a:r>
            <a:r>
              <a:rPr lang="en-US" sz="2000" dirty="0" err="1" smtClean="0"/>
              <a:t>দখল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।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35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9489" y="1181685"/>
            <a:ext cx="11380763" cy="4346918"/>
          </a:xfrm>
          <a:prstGeom prst="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/>
              <a:t>গোগরার যুদ্ধ</a:t>
            </a:r>
            <a:r>
              <a:rPr lang="en-US" sz="2400" dirty="0" smtClean="0"/>
              <a:t> (</a:t>
            </a:r>
            <a:r>
              <a:rPr lang="bn-IN" sz="2400" dirty="0" smtClean="0"/>
              <a:t>৬ই মে,১৫২৯ খৃঃ</a:t>
            </a:r>
            <a:r>
              <a:rPr lang="en-US" sz="2400" dirty="0" smtClean="0"/>
              <a:t>)</a:t>
            </a:r>
            <a:r>
              <a:rPr lang="bn-IN" sz="2400" dirty="0" smtClean="0"/>
              <a:t> আফগানদের</a:t>
            </a:r>
            <a:r>
              <a:rPr lang="en-US" sz="2400" dirty="0" smtClean="0"/>
              <a:t> </a:t>
            </a:r>
            <a:r>
              <a:rPr lang="bn-IN" sz="2400" dirty="0" smtClean="0"/>
              <a:t>সাথে বাবুরের যুদ্ধঃ</a:t>
            </a:r>
            <a:r>
              <a:rPr lang="en-US" sz="2000" dirty="0" err="1" smtClean="0"/>
              <a:t>খানুয়ার</a:t>
            </a:r>
            <a:r>
              <a:rPr lang="en-US" sz="2000" dirty="0" smtClean="0"/>
              <a:t> </a:t>
            </a:r>
            <a:r>
              <a:rPr lang="en-US" sz="2000" dirty="0" err="1" smtClean="0"/>
              <a:t>যুদ্ধে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রাজপুত</a:t>
            </a:r>
            <a:r>
              <a:rPr lang="en-US" sz="2000" dirty="0" smtClean="0"/>
              <a:t> </a:t>
            </a:r>
            <a:r>
              <a:rPr lang="en-US" sz="2000" dirty="0" err="1" smtClean="0"/>
              <a:t>শক্তির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পতনের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ফলে</a:t>
            </a:r>
            <a:r>
              <a:rPr lang="en-US" sz="2000" dirty="0" smtClean="0"/>
              <a:t> </a:t>
            </a:r>
            <a:r>
              <a:rPr lang="en-US" sz="2000" dirty="0" err="1" smtClean="0"/>
              <a:t>আফগানরাও</a:t>
            </a:r>
            <a:r>
              <a:rPr lang="en-US" sz="2000" dirty="0" smtClean="0"/>
              <a:t> </a:t>
            </a:r>
            <a:r>
              <a:rPr lang="en-US" sz="2000" dirty="0" err="1" smtClean="0"/>
              <a:t>শক্তিহীন</a:t>
            </a:r>
            <a:r>
              <a:rPr lang="en-US" sz="2400" dirty="0" smtClean="0"/>
              <a:t> </a:t>
            </a:r>
            <a:r>
              <a:rPr lang="en-US" sz="2000" dirty="0" err="1" smtClean="0"/>
              <a:t>হয়ে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পড়েছিলো,তবে</a:t>
            </a:r>
            <a:r>
              <a:rPr lang="en-US" sz="2000" dirty="0" smtClean="0"/>
              <a:t> </a:t>
            </a:r>
            <a:r>
              <a:rPr lang="en-US" sz="2000" dirty="0" err="1" smtClean="0"/>
              <a:t>তারা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একেবারে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শেষ</a:t>
            </a:r>
            <a:r>
              <a:rPr lang="en-US" sz="2000" dirty="0" smtClean="0"/>
              <a:t> </a:t>
            </a:r>
            <a:r>
              <a:rPr lang="en-US" sz="2000" dirty="0" err="1" smtClean="0"/>
              <a:t>হয়ে</a:t>
            </a:r>
            <a:r>
              <a:rPr lang="en-US" sz="2000" dirty="0" smtClean="0"/>
              <a:t> </a:t>
            </a:r>
            <a:r>
              <a:rPr lang="en-US" sz="2000" dirty="0" err="1" smtClean="0"/>
              <a:t>যায়নি।নিহত</a:t>
            </a:r>
            <a:r>
              <a:rPr lang="en-US" sz="2000" dirty="0" smtClean="0"/>
              <a:t> </a:t>
            </a:r>
            <a:r>
              <a:rPr lang="en-US" sz="2000" dirty="0" err="1" smtClean="0"/>
              <a:t>সুলতান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ইব্রাহিম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লোদির</a:t>
            </a:r>
            <a:r>
              <a:rPr lang="en-US" sz="2000" dirty="0" smtClean="0"/>
              <a:t> </a:t>
            </a:r>
            <a:r>
              <a:rPr lang="en-US" sz="2000" dirty="0" err="1" smtClean="0"/>
              <a:t>ভ্রাতা</a:t>
            </a:r>
            <a:r>
              <a:rPr lang="en-US" sz="2000" dirty="0" smtClean="0"/>
              <a:t> </a:t>
            </a:r>
            <a:r>
              <a:rPr lang="en-US" sz="2000" dirty="0" err="1" smtClean="0"/>
              <a:t>জৈনপুরের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শাসনকর্তা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মাহমুদ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লোদি,বিহারের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শের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খান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মুঘলবিরোধী</a:t>
            </a:r>
            <a:r>
              <a:rPr lang="en-US" sz="2000" dirty="0" smtClean="0"/>
              <a:t> </a:t>
            </a:r>
            <a:r>
              <a:rPr lang="en-US" sz="2000" dirty="0" err="1" smtClean="0"/>
              <a:t>জোট</a:t>
            </a:r>
            <a:r>
              <a:rPr lang="en-US" sz="2000" dirty="0" smtClean="0"/>
              <a:t> </a:t>
            </a:r>
            <a:r>
              <a:rPr lang="en-US" sz="2000" dirty="0" err="1" smtClean="0"/>
              <a:t>গঠন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</a:t>
            </a:r>
            <a:r>
              <a:rPr lang="en-US" sz="2000" dirty="0" smtClean="0"/>
              <a:t> </a:t>
            </a:r>
            <a:r>
              <a:rPr lang="en-US" sz="2000" dirty="0" err="1" smtClean="0"/>
              <a:t>অগ্রাভিযান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মোকাবেলায়</a:t>
            </a:r>
            <a:r>
              <a:rPr lang="en-US" sz="2000" dirty="0" smtClean="0"/>
              <a:t> </a:t>
            </a:r>
            <a:r>
              <a:rPr lang="en-US" sz="2000" dirty="0" err="1" smtClean="0"/>
              <a:t>ব্যর্থ</a:t>
            </a:r>
            <a:r>
              <a:rPr lang="en-US" sz="2000" dirty="0" smtClean="0"/>
              <a:t> </a:t>
            </a:r>
            <a:r>
              <a:rPr lang="en-US" sz="2000" dirty="0" err="1" smtClean="0"/>
              <a:t>হন।এমতাবস্থায়</a:t>
            </a:r>
            <a:r>
              <a:rPr lang="en-US" sz="2000" dirty="0" smtClean="0"/>
              <a:t> </a:t>
            </a:r>
            <a:r>
              <a:rPr lang="en-US" sz="2000" dirty="0" err="1" smtClean="0"/>
              <a:t>হতাস</a:t>
            </a:r>
            <a:r>
              <a:rPr lang="en-US" sz="2000" dirty="0" smtClean="0"/>
              <a:t> </a:t>
            </a:r>
            <a:r>
              <a:rPr lang="en-US" sz="2000" dirty="0" err="1" smtClean="0"/>
              <a:t>মাহমুদ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লোদি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বাংলার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সুলতান</a:t>
            </a:r>
            <a:r>
              <a:rPr lang="en-US" sz="2000" dirty="0" smtClean="0"/>
              <a:t> </a:t>
            </a:r>
            <a:r>
              <a:rPr lang="en-US" sz="2000" dirty="0" err="1" smtClean="0"/>
              <a:t>নুসরত</a:t>
            </a:r>
            <a:r>
              <a:rPr lang="en-US" sz="2000" dirty="0" smtClean="0"/>
              <a:t> </a:t>
            </a:r>
            <a:r>
              <a:rPr lang="en-US" sz="2000" dirty="0" err="1" smtClean="0"/>
              <a:t>শাহের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শরণাপন্ন</a:t>
            </a:r>
            <a:r>
              <a:rPr lang="en-US" sz="2000" dirty="0" smtClean="0"/>
              <a:t> </a:t>
            </a:r>
            <a:r>
              <a:rPr lang="en-US" sz="2000" dirty="0" err="1" smtClean="0"/>
              <a:t>হন</a:t>
            </a:r>
            <a:r>
              <a:rPr lang="en-US" sz="2000" dirty="0" smtClean="0"/>
              <a:t>। </a:t>
            </a:r>
            <a:r>
              <a:rPr lang="en-US" sz="2000" dirty="0" err="1" smtClean="0"/>
              <a:t>কিন্তু</a:t>
            </a:r>
            <a:r>
              <a:rPr lang="en-US" sz="2000" dirty="0" smtClean="0"/>
              <a:t> (১৫২৯ </a:t>
            </a:r>
            <a:r>
              <a:rPr lang="en-US" sz="2000" dirty="0" err="1" smtClean="0"/>
              <a:t>খৃঃ</a:t>
            </a:r>
            <a:r>
              <a:rPr lang="en-US" sz="2000" dirty="0" smtClean="0"/>
              <a:t>) </a:t>
            </a:r>
            <a:r>
              <a:rPr lang="en-US" sz="2000" dirty="0" err="1" smtClean="0"/>
              <a:t>পাটনার</a:t>
            </a:r>
            <a:r>
              <a:rPr lang="en-US" sz="2000" dirty="0" smtClean="0"/>
              <a:t> </a:t>
            </a:r>
            <a:r>
              <a:rPr lang="en-US" sz="2000" dirty="0" err="1" smtClean="0"/>
              <a:t>কাছে</a:t>
            </a:r>
            <a:r>
              <a:rPr lang="en-US" sz="2000" dirty="0" smtClean="0"/>
              <a:t> </a:t>
            </a:r>
            <a:r>
              <a:rPr lang="en-US" sz="2000" dirty="0" err="1" smtClean="0"/>
              <a:t>গোগরা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নদীর</a:t>
            </a:r>
            <a:r>
              <a:rPr lang="en-US" sz="2000" dirty="0" smtClean="0"/>
              <a:t> </a:t>
            </a:r>
            <a:r>
              <a:rPr lang="en-US" sz="2000" dirty="0" err="1" smtClean="0"/>
              <a:t>তীরে</a:t>
            </a:r>
            <a:r>
              <a:rPr lang="en-US" sz="2000" dirty="0" smtClean="0"/>
              <a:t> </a:t>
            </a:r>
            <a:r>
              <a:rPr lang="en-US" sz="2000" dirty="0" err="1" smtClean="0"/>
              <a:t>এক</a:t>
            </a:r>
            <a:r>
              <a:rPr lang="en-US" sz="2000" dirty="0" smtClean="0"/>
              <a:t> </a:t>
            </a:r>
            <a:r>
              <a:rPr lang="en-US" sz="2000" dirty="0" err="1" smtClean="0"/>
              <a:t>ভীষণ</a:t>
            </a:r>
            <a:r>
              <a:rPr lang="en-US" sz="2000" dirty="0" smtClean="0"/>
              <a:t> </a:t>
            </a:r>
            <a:r>
              <a:rPr lang="en-US" sz="2000" dirty="0" err="1" smtClean="0"/>
              <a:t>যুদ্ধে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বাবুর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নুসরত</a:t>
            </a:r>
            <a:r>
              <a:rPr lang="en-US" sz="2000" dirty="0" smtClean="0"/>
              <a:t> </a:t>
            </a:r>
            <a:r>
              <a:rPr lang="en-US" sz="2000" dirty="0" err="1" smtClean="0"/>
              <a:t>শাহের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সম্মিলিত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বাহিনীকে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শোচনীয়ভাবে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পরাজিত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।</a:t>
            </a:r>
          </a:p>
          <a:p>
            <a:pPr algn="ctr"/>
            <a:r>
              <a:rPr lang="en-US" sz="2000" dirty="0" smtClean="0"/>
              <a:t>এ </a:t>
            </a:r>
            <a:r>
              <a:rPr lang="en-US" sz="2000" dirty="0" err="1" smtClean="0"/>
              <a:t>যুদ্ধে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পরাজয়ের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ফলে</a:t>
            </a:r>
            <a:r>
              <a:rPr lang="en-US" sz="2000" dirty="0" smtClean="0"/>
              <a:t> </a:t>
            </a:r>
            <a:r>
              <a:rPr lang="en-US" sz="2000" dirty="0" err="1" smtClean="0"/>
              <a:t>ভারতবর্ষে</a:t>
            </a:r>
            <a:r>
              <a:rPr lang="en-US" sz="2000" dirty="0" smtClean="0"/>
              <a:t> </a:t>
            </a:r>
            <a:r>
              <a:rPr lang="en-US" sz="2000" dirty="0" err="1" smtClean="0"/>
              <a:t>লোদি-আফগানদের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পনরুত্থানের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সম্ভাবনা</a:t>
            </a:r>
            <a:r>
              <a:rPr lang="en-US" sz="2000" dirty="0" smtClean="0"/>
              <a:t> </a:t>
            </a:r>
            <a:r>
              <a:rPr lang="en-US" sz="2000" dirty="0" err="1" smtClean="0"/>
              <a:t>সম্পূর্ণরূপে</a:t>
            </a:r>
            <a:r>
              <a:rPr lang="en-US" sz="2000" dirty="0" smtClean="0"/>
              <a:t> </a:t>
            </a:r>
            <a:r>
              <a:rPr lang="en-US" sz="2000" dirty="0" err="1" smtClean="0"/>
              <a:t>ধূলিস্যা</a:t>
            </a:r>
            <a:r>
              <a:rPr lang="en-US" sz="2000" dirty="0" smtClean="0"/>
              <a:t>ৎ </a:t>
            </a:r>
            <a:r>
              <a:rPr lang="en-US" sz="2000" dirty="0" err="1" smtClean="0"/>
              <a:t>হয়।অন্যদিকে,সমগ্র</a:t>
            </a:r>
            <a:r>
              <a:rPr lang="en-US" sz="2000" dirty="0" smtClean="0"/>
              <a:t> </a:t>
            </a:r>
            <a:r>
              <a:rPr lang="en-US" sz="2000" dirty="0" err="1" smtClean="0"/>
              <a:t>উওরাঞ্চলের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ওপর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বাবুর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তথা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মুঘলদের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আধিপত্য</a:t>
            </a:r>
            <a:r>
              <a:rPr lang="en-US" sz="2000" dirty="0" smtClean="0"/>
              <a:t> </a:t>
            </a:r>
            <a:r>
              <a:rPr lang="en-US" sz="2000" dirty="0" err="1" smtClean="0"/>
              <a:t>নিশ্চিত</a:t>
            </a:r>
            <a:r>
              <a:rPr lang="en-US" sz="2000" dirty="0" smtClean="0"/>
              <a:t> </a:t>
            </a:r>
            <a:r>
              <a:rPr lang="en-US" sz="2000" dirty="0" err="1" smtClean="0"/>
              <a:t>হয়</a:t>
            </a:r>
            <a:r>
              <a:rPr lang="en-US" sz="2000" dirty="0" smtClean="0"/>
              <a:t>। </a:t>
            </a:r>
            <a:r>
              <a:rPr lang="en-US" sz="2000" dirty="0" err="1" smtClean="0"/>
              <a:t>বাবুরের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রাজ্যসীমা</a:t>
            </a:r>
            <a:r>
              <a:rPr lang="en-US" sz="2000" dirty="0" smtClean="0"/>
              <a:t> </a:t>
            </a:r>
            <a:r>
              <a:rPr lang="en-US" sz="2000" dirty="0" err="1" smtClean="0"/>
              <a:t>অক্ষু</a:t>
            </a:r>
            <a:r>
              <a:rPr lang="en-US" sz="2000" dirty="0" smtClean="0"/>
              <a:t> </a:t>
            </a:r>
            <a:r>
              <a:rPr lang="en-US" sz="2000" dirty="0" err="1" smtClean="0"/>
              <a:t>নদী</a:t>
            </a:r>
            <a:r>
              <a:rPr lang="en-US" sz="2000" dirty="0" smtClean="0"/>
              <a:t> </a:t>
            </a:r>
            <a:r>
              <a:rPr lang="en-US" sz="2000" dirty="0" err="1" smtClean="0"/>
              <a:t>থেকে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গোগরা</a:t>
            </a:r>
            <a:r>
              <a:rPr lang="en-US" sz="2000" dirty="0" smtClean="0"/>
              <a:t> </a:t>
            </a:r>
            <a:r>
              <a:rPr lang="en-US" sz="2000" dirty="0" err="1" smtClean="0"/>
              <a:t>নদী</a:t>
            </a:r>
            <a:r>
              <a:rPr lang="en-US" sz="2000" dirty="0" smtClean="0"/>
              <a:t> </a:t>
            </a:r>
            <a:r>
              <a:rPr lang="en-US" sz="2000" dirty="0" err="1" smtClean="0"/>
              <a:t>এবং</a:t>
            </a:r>
            <a:r>
              <a:rPr lang="en-US" sz="2000" dirty="0" smtClean="0"/>
              <a:t> </a:t>
            </a:r>
            <a:r>
              <a:rPr lang="en-US" sz="2000" dirty="0" err="1" smtClean="0"/>
              <a:t>হিমালয়</a:t>
            </a:r>
            <a:r>
              <a:rPr lang="en-US" sz="2000" dirty="0" smtClean="0"/>
              <a:t> </a:t>
            </a:r>
            <a:r>
              <a:rPr lang="en-US" sz="2000" dirty="0" err="1" smtClean="0"/>
              <a:t>থেকে</a:t>
            </a:r>
            <a:r>
              <a:rPr lang="en-US" sz="2000" dirty="0" smtClean="0"/>
              <a:t> </a:t>
            </a:r>
            <a:r>
              <a:rPr lang="en-US" sz="2000" dirty="0" err="1" smtClean="0"/>
              <a:t>গোয়ালিয়র</a:t>
            </a:r>
            <a:r>
              <a:rPr lang="en-US" sz="2000" dirty="0" smtClean="0"/>
              <a:t> </a:t>
            </a:r>
            <a:r>
              <a:rPr lang="en-US" sz="2000" dirty="0" err="1" smtClean="0"/>
              <a:t>পর্যন্ত</a:t>
            </a:r>
            <a:r>
              <a:rPr lang="en-US" sz="2000" dirty="0"/>
              <a:t> </a:t>
            </a:r>
            <a:r>
              <a:rPr lang="en-US" sz="2000" dirty="0" err="1" smtClean="0"/>
              <a:t>বিস্তৃতি</a:t>
            </a:r>
            <a:r>
              <a:rPr lang="en-US" sz="2000" dirty="0" smtClean="0"/>
              <a:t> </a:t>
            </a:r>
            <a:r>
              <a:rPr lang="en-US" sz="2000" dirty="0" err="1" smtClean="0"/>
              <a:t>লাভ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</a:t>
            </a:r>
            <a:r>
              <a:rPr lang="en-US" sz="2000" dirty="0" smtClean="0"/>
              <a:t>।</a:t>
            </a:r>
          </a:p>
          <a:p>
            <a:pPr algn="ctr"/>
            <a:r>
              <a:rPr lang="en-US" sz="2000" dirty="0" err="1" smtClean="0"/>
              <a:t>এভাবে</a:t>
            </a:r>
            <a:r>
              <a:rPr lang="en-US" sz="2000" dirty="0" smtClean="0"/>
              <a:t> </a:t>
            </a:r>
            <a:r>
              <a:rPr lang="en-US" sz="2000" dirty="0" err="1" smtClean="0"/>
              <a:t>তিনটি</a:t>
            </a:r>
            <a:r>
              <a:rPr lang="en-US" sz="2000" dirty="0" smtClean="0"/>
              <a:t> </a:t>
            </a:r>
            <a:r>
              <a:rPr lang="en-US" sz="2000" dirty="0" err="1" smtClean="0"/>
              <a:t>যুদ্ধে</a:t>
            </a:r>
            <a:r>
              <a:rPr lang="en-US" sz="2000" dirty="0" smtClean="0"/>
              <a:t> </a:t>
            </a:r>
            <a:r>
              <a:rPr lang="en-US" sz="2000" dirty="0" err="1" smtClean="0"/>
              <a:t>জয়ের</a:t>
            </a:r>
            <a:r>
              <a:rPr lang="en-US" sz="2000" dirty="0" smtClean="0"/>
              <a:t> </a:t>
            </a:r>
            <a:r>
              <a:rPr lang="en-US" sz="2000" dirty="0" err="1" smtClean="0"/>
              <a:t>মাধ্যমে</a:t>
            </a:r>
            <a:r>
              <a:rPr lang="en-US" sz="2000" dirty="0" smtClean="0"/>
              <a:t> </a:t>
            </a:r>
            <a:r>
              <a:rPr lang="en-US" sz="2000" dirty="0" err="1" smtClean="0"/>
              <a:t>বাবুর</a:t>
            </a:r>
            <a:r>
              <a:rPr lang="en-US" sz="2000" dirty="0" smtClean="0"/>
              <a:t> </a:t>
            </a:r>
            <a:r>
              <a:rPr lang="en-US" sz="2000" dirty="0" err="1" smtClean="0"/>
              <a:t>ভারতবর্ষে</a:t>
            </a:r>
            <a:r>
              <a:rPr lang="en-US" sz="2000" dirty="0" smtClean="0"/>
              <a:t> </a:t>
            </a:r>
            <a:r>
              <a:rPr lang="en-US" sz="2000" dirty="0" err="1" smtClean="0"/>
              <a:t>মুঘল</a:t>
            </a:r>
            <a:r>
              <a:rPr lang="en-US" sz="2000" dirty="0" smtClean="0"/>
              <a:t> </a:t>
            </a:r>
            <a:r>
              <a:rPr lang="en-US" sz="2000" dirty="0" err="1" smtClean="0"/>
              <a:t>সাম্রাজ্য</a:t>
            </a:r>
            <a:r>
              <a:rPr lang="en-US" sz="2000" dirty="0" smtClean="0"/>
              <a:t> </a:t>
            </a:r>
            <a:r>
              <a:rPr lang="en-US" sz="2000" dirty="0" err="1" smtClean="0"/>
              <a:t>প্রতিষ্ঠা</a:t>
            </a:r>
            <a:r>
              <a:rPr lang="en-US" sz="2000" dirty="0" smtClean="0"/>
              <a:t> </a:t>
            </a:r>
            <a:r>
              <a:rPr lang="en-US" sz="2000" dirty="0" err="1" smtClean="0"/>
              <a:t>করেন</a:t>
            </a:r>
            <a:r>
              <a:rPr lang="en-US" sz="2000" dirty="0" smtClean="0"/>
              <a:t>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2269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</TotalTime>
  <Words>578</Words>
  <Application>Microsoft Office PowerPoint</Application>
  <PresentationFormat>Widescreen</PresentationFormat>
  <Paragraphs>42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SutonnyMJ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5Y35N72</dc:creator>
  <cp:lastModifiedBy>CEDP</cp:lastModifiedBy>
  <cp:revision>98</cp:revision>
  <dcterms:created xsi:type="dcterms:W3CDTF">2020-06-11T03:41:31Z</dcterms:created>
  <dcterms:modified xsi:type="dcterms:W3CDTF">2026-08-22T04:51:56Z</dcterms:modified>
</cp:coreProperties>
</file>