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PBQyZr9DXfGLTUn2nmPfsg" hashData="mCD+/JpvB4VXSQsbCY6BgKC/fk4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2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2.png"/><Relationship Id="rId4" Type="http://schemas.openxmlformats.org/officeDocument/2006/relationships/image" Target="../media/image12.png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6.png"/><Relationship Id="rId7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2.png"/><Relationship Id="rId7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2.png"/><Relationship Id="rId4" Type="http://schemas.openxmlformats.org/officeDocument/2006/relationships/image" Target="../media/image12.png"/><Relationship Id="rId9" Type="http://schemas.openxmlformats.org/officeDocument/2006/relationships/image" Target="../media/image6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2.png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59.png"/><Relationship Id="rId7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2.png"/><Relationship Id="rId4" Type="http://schemas.openxmlformats.org/officeDocument/2006/relationships/image" Target="../media/image12.png"/><Relationship Id="rId9" Type="http://schemas.openxmlformats.org/officeDocument/2006/relationships/image" Target="../media/image7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2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image" Target="../media/image4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90.png"/><Relationship Id="rId5" Type="http://schemas.openxmlformats.org/officeDocument/2006/relationships/image" Target="../media/image85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4" Type="http://schemas.openxmlformats.org/officeDocument/2006/relationships/image" Target="../media/image84.png"/><Relationship Id="rId9" Type="http://schemas.openxmlformats.org/officeDocument/2006/relationships/image" Target="../media/image2.png"/><Relationship Id="rId14" Type="http://schemas.openxmlformats.org/officeDocument/2006/relationships/image" Target="../media/image9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8.png"/><Relationship Id="rId7" Type="http://schemas.openxmlformats.org/officeDocument/2006/relationships/image" Target="../media/image1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2.png"/><Relationship Id="rId7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20515" y="2757487"/>
            <a:ext cx="7750968" cy="981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00" b="1" i="0" u="none">
                <a:solidFill>
                  <a:srgbClr val="FBBF24"/>
                </a:solidFill>
                <a:latin typeface="Hind Siliguri"/>
              </a:rPr>
              <a:t>আজকের পাঠে সবাইকে স্বাগতম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1325" y="6334125"/>
            <a:ext cx="857250" cy="257175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843212"/>
            <a:ext cx="5410200" cy="1905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843212"/>
            <a:ext cx="5410200" cy="1905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11584" y="447675"/>
            <a:ext cx="11169364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দুতরফা দাখিলা পদ্ধতির বৈশিষ্ট্য (৪-৫)</a:t>
            </a:r>
          </a:p>
        </p:txBody>
      </p:sp>
      <p:sp>
        <p:nvSpPr>
          <p:cNvPr id="7" name="Rectangle 6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576262"/>
            <a:ext cx="325784" cy="323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20362" y="6334125"/>
            <a:ext cx="938212" cy="2571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8675" y="3081337"/>
            <a:ext cx="5130641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6D28D9"/>
                </a:solidFill>
                <a:latin typeface="Hind Siliguri"/>
              </a:rPr>
              <a:t>৪. সমান অঙ্কের আদান-প্রদান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8675" y="3567112"/>
            <a:ext cx="488632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প্রতিটি লেনদেনের ডেবিট ও ক্রেডিট টাকার পরিমাণ সবসময় সমান হবে। অর্থাৎ মোট ডেবিট টাকা = মোট ক্রেডিট টাকা।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24625" y="3081337"/>
            <a:ext cx="5130641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BE185D"/>
                </a:solidFill>
                <a:latin typeface="Hind Siliguri"/>
              </a:rPr>
              <a:t>৫. সামগ্রিক ফলাফল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24625" y="3567112"/>
            <a:ext cx="4886325" cy="942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যেহেতু ডেবিট-ক্রেডিট বিশ্লেষণ করে সমপরিমাণ টাকা দ্বারা হিসাব লিপিবদ্ধ হয়, তাই সামগ্রিক ফলাফল এবং গাণিতিক শুদ্ধতা সহজে নির্ণয় করা যায়।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542282"/>
            <a:ext cx="5386387" cy="23162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1985962"/>
            <a:ext cx="5386387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7309" y="447675"/>
            <a:ext cx="1107935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7" name="Rectangle 6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576262"/>
            <a:ext cx="411509" cy="323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29887" y="6334125"/>
            <a:ext cx="928687" cy="2571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09675" y="2847082"/>
            <a:ext cx="4635579" cy="4286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1" i="0" u="none">
                <a:solidFill>
                  <a:srgbClr val="1E40AF"/>
                </a:solidFill>
                <a:latin typeface="Hind Siliguri"/>
              </a:rPr>
              <a:t>খাতায় লেখ: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7725" y="3418582"/>
            <a:ext cx="47767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দুতরফা দাখিলা পদ্ধতির যেকোনো ৩টি মৌলিক বৈশিষ্ট্য নিজ নিজ খাতায় স্পষ্ট করে লেখ।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7725" y="4279403"/>
            <a:ext cx="4776787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475569"/>
                </a:solidFill>
                <a:latin typeface="Hind Siliguri SemiBold"/>
              </a:rPr>
              <a:t>[ সময়: ৩ মিনিট ]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0787" y="2024062"/>
            <a:ext cx="5310187" cy="35433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7725" y="2928044"/>
            <a:ext cx="266700" cy="2667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590800"/>
            <a:ext cx="11106150" cy="24098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3484" y="447675"/>
            <a:ext cx="11209369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একক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576262"/>
            <a:ext cx="287684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9887" y="6334125"/>
            <a:ext cx="928687" cy="257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81100" y="2895600"/>
            <a:ext cx="10671333" cy="4286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1" i="0" u="none">
                <a:solidFill>
                  <a:srgbClr val="15803D"/>
                </a:solidFill>
                <a:latin typeface="Hind Siliguri"/>
              </a:rPr>
              <a:t>মিলিয়ে নাও: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2976562"/>
            <a:ext cx="238125" cy="2667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57275" y="3467100"/>
            <a:ext cx="762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14532D"/>
                </a:solidFill>
                <a:latin typeface="Hind Siliguri"/>
              </a:rPr>
              <a:t>▪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33475" y="3467100"/>
            <a:ext cx="10210800" cy="31432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4532D"/>
                </a:solidFill>
                <a:latin typeface="Hind Siliguri Black"/>
              </a:rPr>
              <a:t>দ্বৈত সত্তা:</a:t>
            </a:r>
            <a:r>
              <a:rPr sz="1650" b="1" i="0" u="none">
                <a:solidFill>
                  <a:srgbClr val="14532D"/>
                </a:solidFill>
                <a:latin typeface="Hind Siliguri"/>
              </a:rPr>
              <a:t> প্রতিটি লেনদেনে বাধ্যতামূলকভাবে দুটি পক্ষ থাকবে।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7275" y="3876675"/>
            <a:ext cx="762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14532D"/>
                </a:solidFill>
                <a:latin typeface="Hind Siliguri"/>
              </a:rPr>
              <a:t>▪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33475" y="3876675"/>
            <a:ext cx="10210800" cy="31432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4532D"/>
                </a:solidFill>
                <a:latin typeface="Hind Siliguri Black"/>
              </a:rPr>
              <a:t>দাতা ও গ্রহীতা:</a:t>
            </a:r>
            <a:r>
              <a:rPr sz="1650" b="1" i="0" u="none">
                <a:solidFill>
                  <a:srgbClr val="14532D"/>
                </a:solidFill>
                <a:latin typeface="Hind Siliguri"/>
              </a:rPr>
              <a:t> একপক্ষ সুবিধা প্রদান করবে এবং অন্যপক্ষ সুবিধা গ্রহণ করবে।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7275" y="4286250"/>
            <a:ext cx="762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14532D"/>
                </a:solidFill>
                <a:latin typeface="Hind Siliguri"/>
              </a:rPr>
              <a:t>▪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3475" y="4286250"/>
            <a:ext cx="10210800" cy="314325"/>
          </a:xfrm>
          <a:prstGeom prst="rect">
            <a:avLst/>
          </a:prstGeom>
          <a:noFill/>
        </p:spPr>
        <p:txBody>
          <a:bodyPr wrap="square" lIns="7620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14532D"/>
                </a:solidFill>
                <a:latin typeface="Hind Siliguri Black"/>
              </a:rPr>
              <a:t>সমপরিমাণ ডেবিট ও ক্রেডিট:</a:t>
            </a:r>
            <a:r>
              <a:rPr sz="1650" b="1" i="0" u="none">
                <a:solidFill>
                  <a:srgbClr val="14532D"/>
                </a:solidFill>
                <a:latin typeface="Hind Siliguri"/>
              </a:rPr>
              <a:t> লেনদেনের ডেবিট টাকার অংক এবং ক্রেডিট টাকার অংক সর্বদা সমান হবে।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3" grpId="0"/>
      <p:bldP spid="15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743200"/>
            <a:ext cx="3543300" cy="21050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4350" y="2743200"/>
            <a:ext cx="3543300" cy="21050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775" y="2743200"/>
            <a:ext cx="3543300" cy="21050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9684" y="447675"/>
            <a:ext cx="11129359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দুতরফা দাখিলা পদ্ধতির সুবিধাসমূহ (১-৩)</a:t>
            </a:r>
          </a:p>
        </p:txBody>
      </p:sp>
      <p:sp>
        <p:nvSpPr>
          <p:cNvPr id="8" name="Rectangle 7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925" y="576262"/>
            <a:ext cx="363884" cy="3238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01312" y="6334125"/>
            <a:ext cx="957262" cy="2571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28675" y="2981325"/>
            <a:ext cx="317039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Hind Siliguri"/>
              </a:rPr>
              <a:t>১. পরিপূর্ণ হিসাব সংরক্ষণ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8675" y="3467100"/>
            <a:ext cx="3019425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প্রতিটি লেনদেনকে ডেবিট ও ক্রেডিট বিশ্লেষণ করে সমপরিমাণ টাকায় লিপিবদ্ধ করায় যেকোনো লেনদেনের পূর্ণাঙ্গ হিসাব জানা যায়।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10100" y="2981325"/>
            <a:ext cx="317039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Hind Siliguri"/>
              </a:rPr>
              <a:t>২. লাভ-লোকসান নিরূপণ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0100" y="3467100"/>
            <a:ext cx="3019425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ব্যবসায়ের মুনাফা জাতীয় আয়-ব্যয়ের সঠিক হিসাব রেখে নির্দিষ্ট সময় শেষে বিষদ আয় বিবরণীর মাধ্যমে নিট লাভ বা ক্ষতি নির্ণয় করা যায়।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91525" y="2981325"/>
            <a:ext cx="317039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Hind Siliguri"/>
              </a:rPr>
              <a:t>৩. গাণিতিক শুদ্ধতা যাচাই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91525" y="3467100"/>
            <a:ext cx="30194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ডেবিট পক্ষের বিপরীতে সমপরিমাণ ক্রেডিট দাখিলা থাকায় রেওয়ামিল প্রস্তুত করে গাণিতিক নির্ভুলতা সহজে যাচাই করা সম্ভব।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985962"/>
            <a:ext cx="5386387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2024062"/>
            <a:ext cx="5386387" cy="18192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4033837"/>
            <a:ext cx="5386387" cy="15335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9684" y="447675"/>
            <a:ext cx="11129359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দুতরফা দাখিলা পদ্ধতির সুবিধাসমূহ (৪-৫)</a:t>
            </a:r>
          </a:p>
        </p:txBody>
      </p:sp>
      <p:sp>
        <p:nvSpPr>
          <p:cNvPr id="8" name="Rectangle 7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925" y="576262"/>
            <a:ext cx="363884" cy="3238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29887" y="6334125"/>
            <a:ext cx="928687" cy="2571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0787" y="2024062"/>
            <a:ext cx="5310187" cy="35433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8675" y="2262187"/>
            <a:ext cx="5105638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766E"/>
                </a:solidFill>
                <a:latin typeface="Hind Siliguri"/>
              </a:rPr>
              <a:t>৪. আর্থিক অবস্থা নিরূপণ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8675" y="2747962"/>
            <a:ext cx="4862512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নির্দিষ্ট তারিখে আর্থিক অবস্থার বিবরণী (Balance Sheet) তৈরির মাধ্যমে কারবারের সম্পদ, দায় ও মালিকানাস্বত্ব সম্পর্কে স্পষ্ট ধারণা পাওয়া যায়।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8675" y="4271962"/>
            <a:ext cx="5105638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B91C1C"/>
                </a:solidFill>
                <a:latin typeface="Hind Siliguri"/>
              </a:rPr>
              <a:t>৫. ভুল-ত্রুটি ও জালিয়াতি উদ্ঘাটন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8675" y="4757737"/>
            <a:ext cx="4862512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এ পদ্ধতিতে হিসাব সংরক্ষণ করলে খুব সহজেই যেকোনো ভুল-ত্রুটি ও জালিয়াতি চিহ্নিত করে প্রয়োজনীয় প্রতিরোধমূলক ব্যবস্থা নেওয়া যায়।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374701"/>
            <a:ext cx="5386387" cy="265137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1985962"/>
            <a:ext cx="5386387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7309" y="447675"/>
            <a:ext cx="1107935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জোড়ায় কাজ</a:t>
            </a:r>
          </a:p>
        </p:txBody>
      </p:sp>
      <p:sp>
        <p:nvSpPr>
          <p:cNvPr id="7" name="Rectangle 6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576262"/>
            <a:ext cx="411509" cy="323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20362" y="6334125"/>
            <a:ext cx="938212" cy="2571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76350" y="2679501"/>
            <a:ext cx="4565570" cy="4286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1" i="0" u="none">
                <a:solidFill>
                  <a:srgbClr val="1E40AF"/>
                </a:solidFill>
                <a:latin typeface="Hind Siliguri"/>
              </a:rPr>
              <a:t>আলোচনা করে লেখ: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7725" y="3251001"/>
            <a:ext cx="4776787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"দুতরফা দাখিলা পদ্ধতিকে কেন বিশ্বব্যাপী সর্বজনগ্রাহ্য হিসাব পদ্ধতি বলা হয়?" — সহপাঠীর সাথে আলোচনা করে খাতায় লেখ।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7725" y="4446984"/>
            <a:ext cx="4776787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475569"/>
                </a:solidFill>
                <a:latin typeface="Hind Siliguri SemiBold"/>
              </a:rPr>
              <a:t>[ সময়: ৪ মিনিট ]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725" y="2760464"/>
            <a:ext cx="333375" cy="266700"/>
          </a:xfrm>
          <a:prstGeom prst="rect">
            <a:avLst/>
          </a:prstGeom>
        </p:spPr>
      </p:pic>
      <p:pic>
        <p:nvPicPr>
          <p:cNvPr id="16" name="Picture 15" descr="jorai kaj.jpg"/>
          <p:cNvPicPr>
            <a:picLocks noChangeAspect="1"/>
          </p:cNvPicPr>
          <p:nvPr/>
        </p:nvPicPr>
        <p:blipFill>
          <a:blip r:embed="rId9"/>
          <a:srcRect r="4639"/>
          <a:stretch>
            <a:fillRect/>
          </a:stretch>
        </p:blipFill>
        <p:spPr>
          <a:xfrm>
            <a:off x="7009464" y="2374701"/>
            <a:ext cx="4244690" cy="2651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870001"/>
            <a:ext cx="11106150" cy="18514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3484" y="447675"/>
            <a:ext cx="11209369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জোড়ায়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576262"/>
            <a:ext cx="287684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0837" y="6334125"/>
            <a:ext cx="947737" cy="257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3000" y="3174801"/>
            <a:ext cx="10711338" cy="4286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1" i="0" u="none">
                <a:solidFill>
                  <a:srgbClr val="15803D"/>
                </a:solidFill>
                <a:latin typeface="Hind Siliguri"/>
              </a:rPr>
              <a:t>উত্তর মিলিয়ে নাও: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724" y="3746301"/>
            <a:ext cx="10610849" cy="10002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sz="1650" b="1" i="0" u="none">
                <a:solidFill>
                  <a:srgbClr val="14532D"/>
                </a:solidFill>
                <a:latin typeface="Hind Siliguri"/>
              </a:rPr>
              <a:t>দুতরফা দাখিলা পদ্ধতি একটি </a:t>
            </a:r>
            <a:r>
              <a:rPr sz="1650" b="0" i="0" u="none">
                <a:solidFill>
                  <a:srgbClr val="14532D"/>
                </a:solidFill>
                <a:latin typeface="Hind Siliguri Black"/>
              </a:rPr>
              <a:t>বিজ্ঞানসম্মত, সম্পূর্ণ, নির্ভুল ও স্বয়ংসম্পূর্ণ</a:t>
            </a:r>
            <a:r>
              <a:rPr sz="1650" b="1" i="0" u="none">
                <a:solidFill>
                  <a:srgbClr val="14532D"/>
                </a:solidFill>
                <a:latin typeface="Hind Siliguri"/>
              </a:rPr>
              <a:t> পদ্ধতি। এ পদ্ধতির মাধ্যমে ব্যবসায়ের প্রকৃত আর্থিক চিত্র প্রকাশ পায়, লাভ-ক্ষতি নির্ভুলভাবে নির্ণয় করা যায় এবং ভুল-ত্রুটি সহজে ধরা পড়ে। ফলে এটি বিশ্বব্যাপী সর্বজনগ্রাহ্য ও সমাদৃত।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3255764"/>
            <a:ext cx="200025" cy="2667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886075"/>
            <a:ext cx="3543300" cy="18192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4350" y="2886075"/>
            <a:ext cx="3543300" cy="18192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775" y="2886075"/>
            <a:ext cx="3543300" cy="18192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9684" y="447675"/>
            <a:ext cx="11129359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দুতরফা দাখিলা পদ্ধতির সুবিধাসমূহ (৬-৮)</a:t>
            </a:r>
          </a:p>
        </p:txBody>
      </p:sp>
      <p:sp>
        <p:nvSpPr>
          <p:cNvPr id="8" name="Rectangle 7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925" y="576262"/>
            <a:ext cx="363884" cy="3238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20362" y="6334125"/>
            <a:ext cx="938212" cy="2571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28675" y="3124200"/>
            <a:ext cx="317039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Hind Siliguri"/>
              </a:rPr>
              <a:t>৬. ব্যয় নিয়ন্ত্রণ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8675" y="3609975"/>
            <a:ext cx="30194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কারবারের অপ্রয়োজনীয় ও অতিরিক্ত ব্যয় সহজেই চিহ্নিত করে তা নিয়ন্ত্রণ করা সম্ভব হয়।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10100" y="3124200"/>
            <a:ext cx="317039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Hind Siliguri"/>
              </a:rPr>
              <a:t>৭. মোট দেনা-পাওনা নির্ণয়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0100" y="3609975"/>
            <a:ext cx="30194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ব্যবসায়ের মালিক যেকোনো সময় কারবারের মোট দেনা ও পাওনার সঠিক পরিমাণ চিহ্নিত করতে পারেন।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91525" y="3124200"/>
            <a:ext cx="317039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Hind Siliguri"/>
              </a:rPr>
              <a:t>৮. সঠিক কর নির্ধারণ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91525" y="3609975"/>
            <a:ext cx="30194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সঠিক হিসাবের ভিত্তিতে আয়কর, ভ্যাট, ও অন্যান্য শুল্ক কর্তৃপক্ষের নিকট গ্রহণযোগ্যভাবে নির্ধারণ করা যায়।</a:t>
            </a:r>
          </a:p>
        </p:txBody>
      </p:sp>
    </p:spTree>
  </p:cSld>
  <p:clrMapOvr>
    <a:masterClrMapping/>
  </p:clrMapOvr>
  <p:transition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843212"/>
            <a:ext cx="5410200" cy="1905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843212"/>
            <a:ext cx="5410200" cy="1905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9684" y="447675"/>
            <a:ext cx="11129359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দুতরফা দাখিলা পদ্ধতির সুবিধাসমূহ (৯-১০)</a:t>
            </a:r>
          </a:p>
        </p:txBody>
      </p:sp>
      <p:sp>
        <p:nvSpPr>
          <p:cNvPr id="7" name="Rectangle 6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576262"/>
            <a:ext cx="363884" cy="323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01312" y="6334125"/>
            <a:ext cx="957262" cy="2571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8675" y="3081337"/>
            <a:ext cx="5130641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Hind Siliguri"/>
              </a:rPr>
              <a:t>৯. সহজ প্রয়োগ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8675" y="3567112"/>
            <a:ext cx="4886325" cy="942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দুতরফা দাখিলা পদ্ধতিতে প্রতিটি লেনদেনকে ডেবিট-ক্রেডিট বিশ্লেষণ করে সুনির্দিষ্ট নিয়মে লিপিবদ্ধ করায় ছোট-বড় সকল প্রতিষ্ঠানেই এটি সহজে প্রয়োগ করা যায়।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24625" y="3081337"/>
            <a:ext cx="5130641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5803D"/>
                </a:solidFill>
                <a:latin typeface="Hind Siliguri"/>
              </a:rPr>
              <a:t>১০. সর্বজনীন স্বীকৃতি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24625" y="3567112"/>
            <a:ext cx="488632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এটি একটি বিজ্ঞানসম্মত, পূর্ণাঙ্গ ও নির্ভুল পদ্ধতি হওয়ায় সমগ্র বিশ্বে এ পদ্ধতির সর্বজনীন গ্রহণযোগ্যতা ও স্বীকৃতি রয়েছে।</a:t>
            </a:r>
          </a:p>
        </p:txBody>
      </p:sp>
    </p:spTree>
  </p:cSld>
  <p:clrMapOvr>
    <a:masterClrMapping/>
  </p:clrMapOvr>
  <p:transition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374701"/>
            <a:ext cx="5386387" cy="265137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1985962"/>
            <a:ext cx="5386387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7309" y="447675"/>
            <a:ext cx="1107935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দলীয় কাজ</a:t>
            </a:r>
          </a:p>
        </p:txBody>
      </p:sp>
      <p:sp>
        <p:nvSpPr>
          <p:cNvPr id="7" name="Rectangle 6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576262"/>
            <a:ext cx="411509" cy="323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0837" y="6334125"/>
            <a:ext cx="947737" cy="2571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76350" y="2679501"/>
            <a:ext cx="4565570" cy="4286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1" i="0" u="none">
                <a:solidFill>
                  <a:srgbClr val="1E40AF"/>
                </a:solidFill>
                <a:latin typeface="Hind Siliguri"/>
              </a:rPr>
              <a:t>দলে বিভক্ত হয়ে প্রস্তুত কর: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7725" y="3251001"/>
            <a:ext cx="4776787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ব্যবসায় প্রতিষ্ঠানের দৃষ্টিকোণ থেকে "দুতরফা দাখিলা পদ্ধতির সুবিধাসমূহ"-এর একটি সংক্ষিপ্ত তালিকা পোস্টার পেপারে তৈরি কর।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7725" y="4446984"/>
            <a:ext cx="4776787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475569"/>
                </a:solidFill>
                <a:latin typeface="Hind Siliguri SemiBold"/>
              </a:rPr>
              <a:t>[ সময়: ৫ মিনিট ]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725" y="2760464"/>
            <a:ext cx="333375" cy="266700"/>
          </a:xfrm>
          <a:prstGeom prst="rect">
            <a:avLst/>
          </a:prstGeom>
        </p:spPr>
      </p:pic>
      <p:pic>
        <p:nvPicPr>
          <p:cNvPr id="16" name="Picture 15" descr="group work.jpg"/>
          <p:cNvPicPr>
            <a:picLocks noChangeAspect="1"/>
          </p:cNvPicPr>
          <p:nvPr/>
        </p:nvPicPr>
        <p:blipFill>
          <a:blip r:embed="rId9"/>
          <a:srcRect r="4736"/>
          <a:stretch>
            <a:fillRect/>
          </a:stretch>
        </p:blipFill>
        <p:spPr>
          <a:xfrm>
            <a:off x="6262687" y="2374701"/>
            <a:ext cx="5195887" cy="2651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614612"/>
            <a:ext cx="5386387" cy="23622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3484" y="447675"/>
            <a:ext cx="11209369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576262"/>
            <a:ext cx="287684" cy="323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2750" y="6334125"/>
            <a:ext cx="885825" cy="2571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05587" y="2909887"/>
            <a:ext cx="4985623" cy="495300"/>
          </a:xfrm>
          <a:prstGeom prst="rect">
            <a:avLst/>
          </a:prstGeom>
          <a:noFill/>
        </p:spPr>
        <p:txBody>
          <a:bodyPr wrap="square" lIns="38100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1E3A8A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05587" y="3548062"/>
            <a:ext cx="4748212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>
                <a:solidFill>
                  <a:srgbClr val="0F172A"/>
                </a:solidFill>
                <a:latin typeface="Hind Siliguri SemiBold"/>
              </a:rPr>
              <a:t>সহকারী শিক্ষক (ব্যবসায় শিক্ষা)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05587" y="3938587"/>
            <a:ext cx="4748212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475569"/>
                </a:solidFill>
                <a:latin typeface="Hind Siliguri SemiBold"/>
              </a:rPr>
              <a:t>বি.এড, এম.এড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05587" y="4367212"/>
            <a:ext cx="4748212" cy="314325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E40AF"/>
                </a:solidFill>
                <a:latin typeface="Hind Siliguri"/>
              </a:rPr>
              <a:t>আর.আর.টেক্সটাইল মিলস্ উচ্চ বিদ্যালয়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3043" y="2986087"/>
            <a:ext cx="381000" cy="3048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2703" y="4405312"/>
            <a:ext cx="266700" cy="209550"/>
          </a:xfrm>
          <a:prstGeom prst="rect">
            <a:avLst/>
          </a:prstGeom>
        </p:spPr>
      </p:pic>
      <p:pic>
        <p:nvPicPr>
          <p:cNvPr id="18" name="Picture 17" descr="miza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6664" y="1680833"/>
            <a:ext cx="3472423" cy="3790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633662"/>
            <a:ext cx="11106150" cy="23241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1584" y="447675"/>
            <a:ext cx="11169364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দলীয়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576262"/>
            <a:ext cx="325784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0362" y="6334125"/>
            <a:ext cx="938212" cy="257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47775" y="2938462"/>
            <a:ext cx="10601325" cy="4286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1" i="0" u="none">
                <a:solidFill>
                  <a:srgbClr val="15803D"/>
                </a:solidFill>
                <a:latin typeface="Hind Siliguri"/>
              </a:rPr>
              <a:t>সুবিধাসমূহের সংক্ষিপ্ত তালিকা: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3019425"/>
            <a:ext cx="304800" cy="2667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33475" y="3509962"/>
            <a:ext cx="48196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14532D"/>
                </a:solidFill>
                <a:latin typeface="Hind Siliguri"/>
              </a:rPr>
              <a:t>পরিপূর্ণ ও নির্ভুল হিসাব সংরক্ষণ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33475" y="3890962"/>
            <a:ext cx="48196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14532D"/>
                </a:solidFill>
                <a:latin typeface="Hind Siliguri"/>
              </a:rPr>
              <a:t>সঠিক নিট লাভ বা ক্ষতি নিরূপণ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475" y="4271962"/>
            <a:ext cx="48196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14532D"/>
                </a:solidFill>
                <a:latin typeface="Hind Siliguri"/>
              </a:rPr>
              <a:t>রেওয়ামিলের মাধ্যমে গাণিতিক শুদ্ধতা যাচাই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57950" y="3509962"/>
            <a:ext cx="6667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4532D"/>
                </a:solidFill>
                <a:latin typeface="Hind Siliguri"/>
              </a:rPr>
              <a:t>▪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24625" y="3509962"/>
            <a:ext cx="4819650" cy="285750"/>
          </a:xfrm>
          <a:prstGeom prst="rect">
            <a:avLst/>
          </a:prstGeom>
          <a:noFill/>
        </p:spPr>
        <p:txBody>
          <a:bodyPr wrap="square" lIns="66675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14532D"/>
                </a:solidFill>
                <a:latin typeface="Hind Siliguri"/>
              </a:rPr>
              <a:t>আর্থিক অবস্থার বিবরণী প্রস্তুত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57950" y="3890962"/>
            <a:ext cx="6667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4532D"/>
                </a:solidFill>
                <a:latin typeface="Hind Siliguri"/>
              </a:rPr>
              <a:t>▪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24625" y="3890962"/>
            <a:ext cx="4819650" cy="285750"/>
          </a:xfrm>
          <a:prstGeom prst="rect">
            <a:avLst/>
          </a:prstGeom>
          <a:noFill/>
        </p:spPr>
        <p:txBody>
          <a:bodyPr wrap="square" lIns="66675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14532D"/>
                </a:solidFill>
                <a:latin typeface="Hind Siliguri"/>
              </a:rPr>
              <a:t>ব্যয় নিয়ন্ত্রণ ও জালিয়াতি প্রতিরোধ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57950" y="4271962"/>
            <a:ext cx="6667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4532D"/>
                </a:solidFill>
                <a:latin typeface="Hind Siliguri"/>
              </a:rPr>
              <a:t>▪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24625" y="4271962"/>
            <a:ext cx="4819650" cy="285750"/>
          </a:xfrm>
          <a:prstGeom prst="rect">
            <a:avLst/>
          </a:prstGeom>
          <a:noFill/>
        </p:spPr>
        <p:txBody>
          <a:bodyPr wrap="square" lIns="66675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14532D"/>
                </a:solidFill>
                <a:latin typeface="Hind Siliguri"/>
              </a:rPr>
              <a:t>ন্যায্য কর ও শুল্ক নির্ধারণ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3176587"/>
            <a:ext cx="5410200" cy="6096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3900487"/>
            <a:ext cx="5410200" cy="6096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4624387"/>
            <a:ext cx="5410200" cy="6096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3176587"/>
            <a:ext cx="5410200" cy="6096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875" y="3900487"/>
            <a:ext cx="5410200" cy="6096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4624387"/>
            <a:ext cx="5410200" cy="6096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35384" y="447675"/>
            <a:ext cx="11249374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মূল্যায়ন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925" y="576262"/>
            <a:ext cx="249584" cy="3238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42925" y="2243137"/>
            <a:ext cx="111061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সঠিক উত্তরটি খাতায় লেখ: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29887" y="6334125"/>
            <a:ext cx="928687" cy="2571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42925" y="2776537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Hind Siliguri"/>
              </a:rPr>
              <a:t>১. দুতরফা দাখিলা পদ্ধতিতে প্রতিটি লেনদেনে কয়টি পক্ষ থাকে?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38875" y="2776537"/>
            <a:ext cx="54102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Hind Siliguri"/>
              </a:rPr>
              <a:t>২. গাণিতিক শুদ্ধতা যাচাই করার জন্য কোনটি তৈরি করা হয়?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2475" y="3328987"/>
            <a:ext cx="304800" cy="3048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475" y="4052887"/>
            <a:ext cx="304800" cy="3048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2475" y="4776787"/>
            <a:ext cx="304800" cy="3048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8425" y="3328987"/>
            <a:ext cx="304800" cy="3048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8425" y="4052887"/>
            <a:ext cx="304800" cy="30480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8425" y="4776787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747962"/>
            <a:ext cx="11106150" cy="2095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1584" y="447675"/>
            <a:ext cx="11169364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মূল্যায়নের উত্তরমালা</a:t>
            </a:r>
          </a:p>
        </p:txBody>
      </p:sp>
      <p:sp>
        <p:nvSpPr>
          <p:cNvPr id="6" name="Rectangle 5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576262"/>
            <a:ext cx="325784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9887" y="6334125"/>
            <a:ext cx="928687" cy="257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09675" y="3052762"/>
            <a:ext cx="10641330" cy="4286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1" i="0" u="none">
                <a:solidFill>
                  <a:srgbClr val="15803D"/>
                </a:solidFill>
                <a:latin typeface="Hind Siliguri"/>
              </a:rPr>
              <a:t>সঠিক উত্তরসমূহ: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3133725"/>
            <a:ext cx="266700" cy="2667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47725" y="3624262"/>
            <a:ext cx="104965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1800" b="0" i="0" u="none">
                <a:solidFill>
                  <a:srgbClr val="14532D"/>
                </a:solidFill>
                <a:latin typeface="Hind Siliguri Black"/>
              </a:rPr>
              <a:t>১ নম্বর প্রশ্নের উত্তর:</a:t>
            </a:r>
            <a:r>
              <a:rPr sz="1800" b="1" i="0" u="none">
                <a:solidFill>
                  <a:srgbClr val="14532D"/>
                </a:solidFill>
                <a:latin typeface="Hind Siliguri"/>
              </a:rPr>
              <a:t> (খ) ২টি (দ্বৈত সত্তা)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7725" y="4081462"/>
            <a:ext cx="104965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sz="1800" b="0" i="0" u="none">
                <a:solidFill>
                  <a:srgbClr val="14532D"/>
                </a:solidFill>
                <a:latin typeface="Hind Siliguri Black"/>
              </a:rPr>
              <a:t>২ নম্বর প্রশ্নের উত্তর:</a:t>
            </a:r>
            <a:r>
              <a:rPr sz="1800" b="1" i="0" u="none">
                <a:solidFill>
                  <a:srgbClr val="14532D"/>
                </a:solidFill>
                <a:latin typeface="Hind Siliguri"/>
              </a:rPr>
              <a:t> (গ) রেওয়ামিল</a:t>
            </a:r>
          </a:p>
        </p:txBody>
      </p:sp>
    </p:spTree>
  </p:cSld>
  <p:clrMapOvr>
    <a:masterClrMapping/>
  </p:clrMapOvr>
  <p:transition>
    <p:comb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800350"/>
            <a:ext cx="11106150" cy="1990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5384" y="447675"/>
            <a:ext cx="11249374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পাঠের সারসংক্ষেপ</a:t>
            </a:r>
          </a:p>
        </p:txBody>
      </p:sp>
      <p:sp>
        <p:nvSpPr>
          <p:cNvPr id="6" name="Rectangle 5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576262"/>
            <a:ext cx="249584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01312" y="6334125"/>
            <a:ext cx="957262" cy="257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66825" y="3095625"/>
            <a:ext cx="100869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দুতরফা দাখিলা পদ্ধতি একটি পূর্ণাঙ্গ ও বিজ্ঞানসম্মত হিসাব সংরক্ষণ পদ্ধতি।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66825" y="3562350"/>
            <a:ext cx="100869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এর প্রধান বৈশিষ্ট্য হলো দ্বৈত সত্তা, দাতা-গ্রহীতা, এবং সমপরিমাণ ডেবিট-ক্রেডিট লিপিবদ্ধকরণ।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66825" y="4029075"/>
            <a:ext cx="100869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এ পদ্ধতির প্রধান সুবিধাসমূহ হলো নিট লাভ নির্ণয়, গাণিতিক শুদ্ধতা যাচাই, জালিয়াতি প্রতিরোধ ও সঠিক কর নির্ধারণ।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825" y="3114675"/>
            <a:ext cx="180975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825" y="3581400"/>
            <a:ext cx="180975" cy="2190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825" y="4048125"/>
            <a:ext cx="180975" cy="219075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362" y="2085975"/>
            <a:ext cx="2466463" cy="5810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40562" y="3251373"/>
            <a:ext cx="7317800" cy="6924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500" b="1" i="0" u="none">
                <a:solidFill>
                  <a:srgbClr val="FFFFFF"/>
                </a:solidFill>
                <a:latin typeface="Hind Siliguri"/>
              </a:rPr>
              <a:t>তোমাদের কোন প্রশ্ন আছে কি?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3637" y="4210050"/>
            <a:ext cx="73247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25"/>
              </a:lnSpc>
            </a:pPr>
            <a:r>
              <a:rPr sz="1950" b="0" i="0" u="none">
                <a:solidFill>
                  <a:srgbClr val="E0F2FE"/>
                </a:solidFill>
                <a:latin typeface="Hind Siliguri"/>
              </a:rPr>
              <a:t>আজকের পাঠ সংক্রান্ত যেকোনো অস্পষ্টতা বা প্রশ্ন থাকলে নির্দ্বিধায় জিজ্ঞাসা কর।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1468" y="2247900"/>
            <a:ext cx="285750" cy="228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9887" y="6334125"/>
            <a:ext cx="928687" cy="257175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377380"/>
            <a:ext cx="11106150" cy="264601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309" y="447675"/>
            <a:ext cx="11079353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বাড়ির কাজ (সহায়ক সংকেত সহ)</a:t>
            </a:r>
          </a:p>
        </p:txBody>
      </p:sp>
      <p:sp>
        <p:nvSpPr>
          <p:cNvPr id="6" name="Rectangle 5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576262"/>
            <a:ext cx="411509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0362" y="6334125"/>
            <a:ext cx="938212" cy="257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3000" y="2625030"/>
            <a:ext cx="10771346" cy="3714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 i="0" u="none">
                <a:solidFill>
                  <a:srgbClr val="1E40AF"/>
                </a:solidFill>
                <a:latin typeface="Hind Siliguri"/>
              </a:rPr>
              <a:t>নিচের প্রশ্নগুলোর উত্তর বাড়ি থেকে লিখে আনবে: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0575" y="4501455"/>
            <a:ext cx="10610850" cy="274290"/>
          </a:xfrm>
          <a:prstGeom prst="rect">
            <a:avLst/>
          </a:prstGeom>
          <a:noFill/>
        </p:spPr>
        <p:txBody>
          <a:bodyPr wrap="square" lIns="13335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0284C7"/>
                </a:solidFill>
                <a:latin typeface="Hind Siliguri"/>
              </a:rPr>
              <a:t>সহায়ক সংকেত: পাঠ্যবইয়ের ২য় অধ্যায়ের ২৯ ও ৩০ নম্বর পৃষ্ঠা ভালোভাবে রিডিং পড়লেই সহজে উত্তর তৈরি করতে পারবে।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75" y="2696467"/>
            <a:ext cx="257175" cy="228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04875" y="3139380"/>
            <a:ext cx="1238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E293B"/>
                </a:solidFill>
                <a:latin typeface="Hind Siliguri"/>
              </a:rPr>
              <a:t>1.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8700" y="3139380"/>
            <a:ext cx="10372725" cy="304800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1E293B"/>
                </a:solidFill>
                <a:latin typeface="Hind Siliguri"/>
              </a:rPr>
              <a:t>দুতরফা দাখিলা পদ্ধতি কাকে বলে?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825" y="3444180"/>
            <a:ext cx="1428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E293B"/>
                </a:solidFill>
                <a:latin typeface="Hind Siliguri"/>
              </a:rPr>
              <a:t>2.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8700" y="3444180"/>
            <a:ext cx="10372725" cy="304800"/>
          </a:xfrm>
          <a:prstGeom prst="rect">
            <a:avLst/>
          </a:prstGeom>
          <a:noFill/>
        </p:spPr>
        <p:txBody>
          <a:bodyPr wrap="square" lIns="14287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1E293B"/>
                </a:solidFill>
                <a:latin typeface="Hind Siliguri"/>
              </a:rPr>
              <a:t>দুতরফা দাখিলা পদ্ধতির ৪টি প্রধান বৈশিষ্ট্য উল্লেখ কর।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5825" y="3748980"/>
            <a:ext cx="14287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E293B"/>
                </a:solidFill>
                <a:latin typeface="Hind Siliguri"/>
              </a:rPr>
              <a:t>3.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8700" y="3748980"/>
            <a:ext cx="10372725" cy="304800"/>
          </a:xfrm>
          <a:prstGeom prst="rect">
            <a:avLst/>
          </a:prstGeom>
          <a:noFill/>
        </p:spPr>
        <p:txBody>
          <a:bodyPr wrap="square" lIns="14287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1E293B"/>
                </a:solidFill>
                <a:latin typeface="Hind Siliguri"/>
              </a:rPr>
              <a:t>ব্যবসায় প্রতিষ্ঠানের জন্য দুতরফা দাখিলা পদ্ধতির ৫টি সুবিধা সংক্ষেপে আলোচনা কর।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6300" y="4053780"/>
            <a:ext cx="1524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1E293B"/>
                </a:solidFill>
                <a:latin typeface="Hind Siliguri"/>
              </a:rPr>
              <a:t>4.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8700" y="4053780"/>
            <a:ext cx="10372725" cy="304800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1E293B"/>
                </a:solidFill>
                <a:latin typeface="Hind Siliguri"/>
              </a:rPr>
              <a:t>রেওয়ামিলের মাধ্যমে কীভাবে গাণিতিক শুদ্ধতা যাচাই করা যায়?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167" y="4539555"/>
            <a:ext cx="133350" cy="171450"/>
          </a:xfrm>
          <a:prstGeom prst="rect">
            <a:avLst/>
          </a:prstGeom>
        </p:spPr>
      </p:pic>
    </p:spTree>
  </p:cSld>
  <p:clrMapOvr>
    <a:masterClrMapping/>
  </p:clrMapOvr>
  <p:transition>
    <p:comb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31570" y="2838450"/>
            <a:ext cx="5399888" cy="8079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5250" b="1" i="0" u="none">
                <a:solidFill>
                  <a:srgbClr val="FFFFFF"/>
                </a:solidFill>
                <a:latin typeface="Hind Siliguri"/>
              </a:rPr>
              <a:t>ধন্যবাদ সবাইকে!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85975" y="4248150"/>
            <a:ext cx="802005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100" b="0" i="0" u="none">
                <a:solidFill>
                  <a:srgbClr val="93C5FD"/>
                </a:solidFill>
                <a:latin typeface="Hind Siliguri"/>
              </a:rPr>
              <a:t>মনোযোগ দিয়ে আজকের ক্লাসে অংশগ্রহণ করার জন্য। সকলে ভালো ও সুস্থ থেকো।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0837" y="6334125"/>
            <a:ext cx="947737" cy="257175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3557" y="2056608"/>
          <a:ext cx="8378092" cy="3711145"/>
        </p:xfrm>
        <a:graphic>
          <a:graphicData uri="http://schemas.openxmlformats.org/drawingml/2006/table">
            <a:tbl>
              <a:tblPr/>
              <a:tblGrid>
                <a:gridCol w="4189046"/>
                <a:gridCol w="4189046"/>
              </a:tblGrid>
              <a:tr h="564225">
                <a:tc>
                  <a:txBody>
                    <a:bodyPr/>
                    <a:lstStyle/>
                    <a:p>
                      <a:pPr algn="l"/>
                      <a:r>
                        <a:rPr lang="as-IN" sz="2000" dirty="0">
                          <a:solidFill>
                            <a:srgbClr val="FFFFFF"/>
                          </a:solidFill>
                        </a:rPr>
                        <a:t>বিষয়বস্তু</a:t>
                      </a:r>
                    </a:p>
                  </a:txBody>
                  <a:tcPr marL="139417" marR="139417" marT="111533" marB="1115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as-IN" sz="2000">
                          <a:solidFill>
                            <a:srgbClr val="FFFFFF"/>
                          </a:solidFill>
                        </a:rPr>
                        <a:t>বিবরণ</a:t>
                      </a:r>
                    </a:p>
                  </a:txBody>
                  <a:tcPr marL="139417" marR="139417" marT="111533" marB="1115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</a:tr>
              <a:tr h="564225">
                <a:tc>
                  <a:txBody>
                    <a:bodyPr/>
                    <a:lstStyle/>
                    <a:p>
                      <a:r>
                        <a:rPr lang="as-IN" sz="2000" b="1" dirty="0">
                          <a:solidFill>
                            <a:srgbClr val="334155"/>
                          </a:solidFill>
                        </a:rPr>
                        <a:t> বিষয়</a:t>
                      </a:r>
                    </a:p>
                  </a:txBody>
                  <a:tcPr marL="139417" marR="139417" marT="111533" marB="1115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2000" b="1">
                          <a:solidFill>
                            <a:srgbClr val="334155"/>
                          </a:solidFill>
                        </a:rPr>
                        <a:t>হিসাববিজ্ঞান</a:t>
                      </a:r>
                    </a:p>
                  </a:txBody>
                  <a:tcPr marL="139417" marR="139417" marT="111533" marB="1115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4225">
                <a:tc>
                  <a:txBody>
                    <a:bodyPr/>
                    <a:lstStyle/>
                    <a:p>
                      <a:r>
                        <a:rPr lang="as-IN" sz="2000" b="1" dirty="0">
                          <a:solidFill>
                            <a:srgbClr val="334155"/>
                          </a:solidFill>
                        </a:rPr>
                        <a:t> শ্রেণি</a:t>
                      </a:r>
                    </a:p>
                  </a:txBody>
                  <a:tcPr marL="139417" marR="139417" marT="111533" marB="1115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2000" b="1">
                          <a:solidFill>
                            <a:srgbClr val="334155"/>
                          </a:solidFill>
                        </a:rPr>
                        <a:t>১০ম শ্রেণি</a:t>
                      </a:r>
                    </a:p>
                  </a:txBody>
                  <a:tcPr marL="139417" marR="139417" marT="111533" marB="1115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564225">
                <a:tc>
                  <a:txBody>
                    <a:bodyPr/>
                    <a:lstStyle/>
                    <a:p>
                      <a:r>
                        <a:rPr lang="as-IN" sz="2000" b="1" dirty="0">
                          <a:solidFill>
                            <a:srgbClr val="334155"/>
                          </a:solidFill>
                        </a:rPr>
                        <a:t> অধ্যায়</a:t>
                      </a:r>
                    </a:p>
                  </a:txBody>
                  <a:tcPr marL="139417" marR="139417" marT="111533" marB="1115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334155"/>
                          </a:solidFill>
                        </a:rPr>
                        <a:t>৩</a:t>
                      </a:r>
                      <a:r>
                        <a:rPr lang="as-IN" sz="2000" b="1" dirty="0" smtClean="0">
                          <a:solidFill>
                            <a:srgbClr val="334155"/>
                          </a:solidFill>
                        </a:rPr>
                        <a:t>য় </a:t>
                      </a:r>
                      <a:r>
                        <a:rPr lang="as-IN" sz="2000" b="1" dirty="0">
                          <a:solidFill>
                            <a:srgbClr val="334155"/>
                          </a:solidFill>
                        </a:rPr>
                        <a:t>অধ্যায় - দুতরফা দাখিলা পদ্ধতি</a:t>
                      </a:r>
                    </a:p>
                  </a:txBody>
                  <a:tcPr marL="139417" marR="139417" marT="111533" marB="1115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0020">
                <a:tc>
                  <a:txBody>
                    <a:bodyPr/>
                    <a:lstStyle/>
                    <a:p>
                      <a:r>
                        <a:rPr lang="as-IN" sz="2000" b="1">
                          <a:solidFill>
                            <a:srgbClr val="334155"/>
                          </a:solidFill>
                        </a:rPr>
                        <a:t> পাঠের বিষয়</a:t>
                      </a:r>
                    </a:p>
                  </a:txBody>
                  <a:tcPr marL="139417" marR="139417" marT="111533" marB="1115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2000" b="1" dirty="0">
                          <a:solidFill>
                            <a:srgbClr val="334155"/>
                          </a:solidFill>
                        </a:rPr>
                        <a:t>দুতরফা দাখিলা পদ্ধতির বৈশিষ্ট্য ও সুবিধাসমূহ</a:t>
                      </a:r>
                    </a:p>
                  </a:txBody>
                  <a:tcPr marL="139417" marR="139417" marT="111533" marB="1115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564225">
                <a:tc>
                  <a:txBody>
                    <a:bodyPr/>
                    <a:lstStyle/>
                    <a:p>
                      <a:r>
                        <a:rPr lang="as-IN" sz="2000" b="1">
                          <a:solidFill>
                            <a:srgbClr val="334155"/>
                          </a:solidFill>
                        </a:rPr>
                        <a:t> সময়</a:t>
                      </a:r>
                    </a:p>
                  </a:txBody>
                  <a:tcPr marL="139417" marR="139417" marT="111533" marB="1115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2000" b="1" dirty="0">
                          <a:solidFill>
                            <a:srgbClr val="334155"/>
                          </a:solidFill>
                        </a:rPr>
                        <a:t>৫০ মিনিট</a:t>
                      </a:r>
                    </a:p>
                  </a:txBody>
                  <a:tcPr marL="139417" marR="139417" marT="111533" marB="11153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23557" y="808892"/>
            <a:ext cx="11577711" cy="707886"/>
          </a:xfrm>
          <a:prstGeom prst="rect">
            <a:avLst/>
          </a:prstGeom>
          <a:solidFill>
            <a:srgbClr val="F3F4F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2800" b="1" i="0" u="none" strike="noStrike" cap="none" normalizeH="0" baseline="0" dirty="0" smtClean="0">
                <a:ln>
                  <a:noFill/>
                </a:ln>
                <a:solidFill>
                  <a:srgbClr val="1E3A8A"/>
                </a:solidFill>
                <a:effectLst/>
                <a:latin typeface="Hind Siliguri"/>
                <a:cs typeface="Vrinda" pitchFamily="34" charset="0"/>
              </a:rPr>
              <a:t>পাঠ পরিচিতি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1E3A8A"/>
              </a:solidFill>
              <a:effectLst/>
              <a:latin typeface="Hind Siliguri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8917" y="2056608"/>
            <a:ext cx="2990986" cy="3711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985962"/>
            <a:ext cx="5386387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9684" y="447675"/>
            <a:ext cx="11129359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ছবিগুলো লক্ষ্য করো (পাঠের ধারণা)</a:t>
            </a:r>
          </a:p>
        </p:txBody>
      </p:sp>
      <p:sp>
        <p:nvSpPr>
          <p:cNvPr id="6" name="Rectangle 5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576262"/>
            <a:ext cx="363884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01325" y="6334125"/>
            <a:ext cx="857250" cy="25717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0787" y="2024062"/>
            <a:ext cx="5310187" cy="3543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23925" y="2705100"/>
            <a:ext cx="5005387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ছবিটি ভালো করে পর্যবেক্ষণ করো এবং ভাবো।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3925" y="3171825"/>
            <a:ext cx="5005387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প্রতিটি আর্থিক লেনদেনে সমান মূল্যের আদান-প্রদান ঘটে।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3925" y="3638550"/>
            <a:ext cx="5005387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একপক্ষ সুবিধা গ্রহণ করে (ডেবিট) এবং অন্যপক্ষ সুবিধা প্রদান করে (ক্রেডিট)।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3925" y="4419600"/>
            <a:ext cx="5005387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এটিই দুতরফা দাখিলা পদ্ধতির মূল ভিত্তি।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925" y="2724150"/>
            <a:ext cx="180975" cy="2190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925" y="3190875"/>
            <a:ext cx="180975" cy="2190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925" y="3657600"/>
            <a:ext cx="180975" cy="21907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925" y="4438650"/>
            <a:ext cx="180975" cy="219075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412" y="1704975"/>
            <a:ext cx="2543175" cy="5810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08728" y="2815104"/>
            <a:ext cx="6209495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200" b="1" i="0" u="none">
                <a:solidFill>
                  <a:srgbClr val="FFFFFF"/>
                </a:solidFill>
                <a:latin typeface="Hind Siliguri"/>
              </a:rPr>
              <a:t>দুতরফা দাখিলা পদ্ধতির</a:t>
            </a:r>
            <a:r>
              <a:t>
</a:t>
            </a:r>
            <a:r>
              <a:rPr sz="4200" b="1" i="0" u="none">
                <a:solidFill>
                  <a:srgbClr val="38BDF8"/>
                </a:solidFill>
                <a:latin typeface="Hind Siliguri"/>
              </a:rPr>
              <a:t>বৈশিষ্ট্য ও সুবিধাসমূহ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1800" y="6334125"/>
            <a:ext cx="866775" cy="257175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3333750"/>
            <a:ext cx="3543300" cy="15335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4350" y="3333750"/>
            <a:ext cx="3543300" cy="15335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775" y="3333750"/>
            <a:ext cx="3543300" cy="15335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11584" y="447675"/>
            <a:ext cx="11169364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শিখনফল</a:t>
            </a:r>
          </a:p>
        </p:txBody>
      </p:sp>
      <p:sp>
        <p:nvSpPr>
          <p:cNvPr id="8" name="Rectangle 7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925" y="576262"/>
            <a:ext cx="325784" cy="3238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2925" y="2724150"/>
            <a:ext cx="111061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Hind Siliguri"/>
              </a:rPr>
              <a:t>এই পাঠ শেষে তোমরা 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82275" y="6334125"/>
            <a:ext cx="876300" cy="2571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8675" y="3571875"/>
            <a:ext cx="3170396" cy="371475"/>
          </a:xfrm>
          <a:prstGeom prst="rect">
            <a:avLst/>
          </a:prstGeom>
          <a:noFill/>
        </p:spPr>
        <p:txBody>
          <a:bodyPr wrap="square" lIns="17145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47857"/>
                </a:solidFill>
                <a:latin typeface="Hind Siliguri"/>
              </a:rPr>
              <a:t>১. ধারণা অর্জন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8675" y="4057650"/>
            <a:ext cx="3019425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দুতরফা দাখিলা পদ্ধতির মৌলিক ধারণা স্পষ্টভাবে ব্যাখ্যা করতে পারবে।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0100" y="3571875"/>
            <a:ext cx="3170396" cy="371475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D4ED8"/>
                </a:solidFill>
                <a:latin typeface="Hind Siliguri"/>
              </a:rPr>
              <a:t>২. বৈশিষ্ট্য চিহ্নিতকরণ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0100" y="4057650"/>
            <a:ext cx="3019425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দুতরফা দাখিলা পদ্ধতির প্রধান প্রধান বৈশিষ্ট্যসমূহ চিহ্নিত করতে পারবে।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91525" y="3571875"/>
            <a:ext cx="3170396" cy="371475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B45309"/>
                </a:solidFill>
                <a:latin typeface="Hind Siliguri"/>
              </a:rPr>
              <a:t>৩. সুবিধা বিশ্লেষণ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91525" y="4057650"/>
            <a:ext cx="3019425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ব্যবসায়ের ক্ষেত্রে এ পদ্ধতির বিভিন্ন সুবিধাসমূহ বিস্তারিত বর্ণনা করতে পারবে।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539" y="3629025"/>
            <a:ext cx="171450" cy="2286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10100" y="3629025"/>
            <a:ext cx="228600" cy="2286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91525" y="3629025"/>
            <a:ext cx="228600" cy="2286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464296"/>
            <a:ext cx="11106150" cy="247233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1584" y="447675"/>
            <a:ext cx="11169364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6" name="Rectangle 5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576262"/>
            <a:ext cx="325784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1800" y="6334125"/>
            <a:ext cx="866775" cy="257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76350" y="2769096"/>
            <a:ext cx="10571321" cy="4286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1" i="0" u="none">
                <a:solidFill>
                  <a:srgbClr val="1E40AF"/>
                </a:solidFill>
                <a:latin typeface="Hind Siliguri"/>
              </a:rPr>
              <a:t>নিচে দেওয়া প্রশ্নগুলোর উত্তর দাও: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2850058"/>
            <a:ext cx="333375" cy="2667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33475" y="3340596"/>
            <a:ext cx="10210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হিসাববিজ্ঞানে প্রতিটি লেনদেনে সর্বনিম্ন কয়টি পক্ষ থাকে?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33475" y="3818632"/>
            <a:ext cx="10210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সুবিধা গ্রহীতাকো কী বলা হয় এবং সুবিধা প্রদানকারীকে কী বলা হয়?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475" y="4296667"/>
            <a:ext cx="10210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ডেবিট ও ক্রেডিট বলতে তোমরা কী বোঝ?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1985962"/>
            <a:ext cx="5386387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3559373"/>
            <a:ext cx="5386387" cy="1333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11584" y="447675"/>
            <a:ext cx="11169364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দুতরফা দাখিলা পদ্ধতির ধারণা</a:t>
            </a:r>
          </a:p>
        </p:txBody>
      </p:sp>
      <p:sp>
        <p:nvSpPr>
          <p:cNvPr id="7" name="Rectangle 6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576262"/>
            <a:ext cx="325784" cy="323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72750" y="6334125"/>
            <a:ext cx="885825" cy="2571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42925" y="2698551"/>
            <a:ext cx="53863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হিসাববিজ্ঞানের সবচেয়ে নির্ভরযোগ্য, বিজ্ঞানসম্মত, পূর্ণাঙ্গ ও স্বয়ংসম্পূর্ণ হিসাব সংরক্ষণ পদ্ধতি হচ্ছে </a:t>
            </a:r>
            <a:r>
              <a:rPr sz="1650" b="0" i="0" u="none">
                <a:solidFill>
                  <a:srgbClr val="1E3A8A"/>
                </a:solidFill>
                <a:latin typeface="Hind Siliguri Black"/>
              </a:rPr>
              <a:t>দুতরফা দাখিলা পদ্ধতি</a:t>
            </a: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0787" y="2024062"/>
            <a:ext cx="5310187" cy="35433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8675" y="3797498"/>
            <a:ext cx="4862512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অর্থ বা আর্থিক মূল্যে পরিমাপযোগ্য প্রতিটি লেনদেনকে দ্বৈত সত্তায় প্রকাশ করা হয়। একটি হিসাব খাতকে প্রাপ্ত সুবিধার জন্য </a:t>
            </a:r>
            <a:r>
              <a:rPr sz="1500" b="0" i="0" u="none">
                <a:solidFill>
                  <a:srgbClr val="334155"/>
                </a:solidFill>
                <a:latin typeface="Hind Siliguri Black"/>
              </a:rPr>
              <a:t>ডেবিট</a:t>
            </a: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 এবং অপর খাতকে প্রদত্ত সুবিধার জন্য </a:t>
            </a:r>
            <a:r>
              <a:rPr sz="1500" b="0" i="0" u="none">
                <a:solidFill>
                  <a:srgbClr val="334155"/>
                </a:solidFill>
                <a:latin typeface="Hind Siliguri Black"/>
              </a:rPr>
              <a:t>ক্রেডিট</a:t>
            </a: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 করা হয়।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2743200"/>
            <a:ext cx="3543300" cy="21050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4350" y="2743200"/>
            <a:ext cx="3543300" cy="21050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775" y="2743200"/>
            <a:ext cx="3543300" cy="21050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6257925"/>
            <a:ext cx="11106150" cy="438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11584" y="447675"/>
            <a:ext cx="11169364" cy="609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দুতরফা দাখিলা পদ্ধতির বৈশিষ্ট্য (১-৩)</a:t>
            </a:r>
          </a:p>
        </p:txBody>
      </p:sp>
      <p:sp>
        <p:nvSpPr>
          <p:cNvPr id="8" name="Rectangle 7"/>
          <p:cNvSpPr/>
          <p:nvPr/>
        </p:nvSpPr>
        <p:spPr>
          <a:xfrm>
            <a:off x="542925" y="1104900"/>
            <a:ext cx="111061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925" y="576262"/>
            <a:ext cx="325784" cy="3238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3425" y="6338887"/>
            <a:ext cx="4214812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275" b="1" i="0" u="none">
                <a:solidFill>
                  <a:srgbClr val="FFFFFF"/>
                </a:solidFill>
                <a:latin typeface="Poppins"/>
              </a:rPr>
              <a:t>Mizanur Rahman ( R.R.Textile Mills High School)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82275" y="6334125"/>
            <a:ext cx="876300" cy="2571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28675" y="2981325"/>
            <a:ext cx="317039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Hind Siliguri"/>
              </a:rPr>
              <a:t>১. দ্বৈত সত্তা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8675" y="3467100"/>
            <a:ext cx="3019425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প্রতিটি লেনদেনে কমপক্ষে দুটি হিসাব খাত থাকে। লেনদেনের সাথে জড়িত পক্ষসমূহ চিহ্নিত করে শ্রেণির হিসাব নিরূপণ করতে হয়।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10100" y="2981325"/>
            <a:ext cx="317039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Hind Siliguri"/>
              </a:rPr>
              <a:t>২. দাতা ও গ্রহীতা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0100" y="3467100"/>
            <a:ext cx="3019425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প্রতিটি লেনদেনে সুবিধা গ্রহণকারী ব্যক্তি বা প্রতিষ্ঠান "গ্রহীতা" এবং সুবিধা প্রদানকারী ব্যক্তি বা প্রতিষ্ঠান "দাতা" হিসেবে কাজ করে।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91525" y="2981325"/>
            <a:ext cx="3170396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Hind Siliguri"/>
              </a:rPr>
              <a:t>৩. ডেবিট ও ক্রেডিট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91525" y="3467100"/>
            <a:ext cx="30194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সুবিধা গ্রহণকারী হিসাবকে ডেবিট (Debit) এবং সুবিধা প্রদানকারী হিসাবকে ক্রেডিট (Credit) করা হয়।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1276</Words>
  <Application>Microsoft Macintosh PowerPoint</Application>
  <PresentationFormat>Custom</PresentationFormat>
  <Paragraphs>163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25</cp:revision>
  <dcterms:created xsi:type="dcterms:W3CDTF">2013-01-27T09:14:16Z</dcterms:created>
  <dcterms:modified xsi:type="dcterms:W3CDTF">2026-08-15T19:19:25Z</dcterms:modified>
</cp:coreProperties>
</file>