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image" Target="../media/image-10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4_final_assets/bg_motion_day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4360" y="457200"/>
            <a:ext cx="1920240" cy="402336"/>
          </a:xfrm>
          <a:prstGeom prst="roundRect">
            <a:avLst>
              <a:gd name="adj" fmla="val 50000"/>
            </a:avLst>
          </a:prstGeom>
          <a:solidFill>
            <a:srgbClr val="F5B041"/>
          </a:solidFill>
          <a:ln/>
        </p:spPr>
      </p:sp>
      <p:sp>
        <p:nvSpPr>
          <p:cNvPr id="4" name="Text 1"/>
          <p:cNvSpPr/>
          <p:nvPr/>
        </p:nvSpPr>
        <p:spPr>
          <a:xfrm>
            <a:off x="594360" y="457200"/>
            <a:ext cx="1920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4070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● দিন ৪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621792" y="1170432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spc="100" kern="0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অধ্যায় ২  ▪  গতি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566928" y="1627632"/>
            <a:ext cx="8229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গতির সমীকরণ</a:t>
            </a:r>
            <a:endParaRPr lang="en-US" sz="4600" dirty="0"/>
          </a:p>
        </p:txBody>
      </p:sp>
      <p:sp>
        <p:nvSpPr>
          <p:cNvPr id="7" name="Text 4"/>
          <p:cNvSpPr/>
          <p:nvPr/>
        </p:nvSpPr>
        <p:spPr>
          <a:xfrm>
            <a:off x="621792" y="28346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নবম–দশম শ্রেণি  |  পদার্থবিজ্ঞান  |  NCTB পাঠ্যক্রম  |  দিন ৪</a:t>
            </a:r>
            <a:endParaRPr lang="en-US" sz="1600" dirty="0"/>
          </a:p>
        </p:txBody>
      </p:sp>
      <p:pic>
        <p:nvPicPr>
          <p:cNvPr id="8" name="Image 1" descr="/home/claude/day4_final_assets/hero_graph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640080"/>
            <a:ext cx="5029200" cy="502920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566928" y="5349240"/>
            <a:ext cx="7955280" cy="1143000"/>
          </a:xfrm>
          <a:prstGeom prst="roundRect">
            <a:avLst>
              <a:gd name="adj" fmla="val 11200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pic>
        <p:nvPicPr>
          <p:cNvPr id="10" name="Image 2" descr="/home/claude/day4_final_assets/teacher_circl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5522976"/>
            <a:ext cx="822960" cy="82296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783080" y="5486400"/>
            <a:ext cx="548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
</a:t>
            </a:r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বিএসসি অনার্স, এমএসসি (গণিত) | সহকারী শিক্ষক (গণিত ও পদার্থবিজ্ঞান)
</a:t>
            </a:r>
            <a:pPr indent="0" marL="0">
              <a:lnSpc>
                <a:spcPct val="125000"/>
              </a:lnSpc>
              <a:buNone/>
            </a:pPr>
            <a:r>
              <a:rPr lang="en-US" sz="1200" b="1" dirty="0">
                <a:solidFill>
                  <a:srgbClr val="F5B04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উইন আইডিয়াল স্কুল</a:t>
            </a:r>
            <a:endParaRPr lang="en-US" sz="1800" dirty="0"/>
          </a:p>
        </p:txBody>
      </p:sp>
      <p:pic>
        <p:nvPicPr>
          <p:cNvPr id="12" name="Image 3" descr="/home/claude/day4_final_assets/logo_transparen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8120" y="5577840"/>
            <a:ext cx="713232" cy="71323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4_final_assets/bg_motion_day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5B041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4070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10/১২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5B04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বাস্তব জীবনে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গতির সমীকরণের প্রয়োগ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427025" y="1600200"/>
            <a:ext cx="2724912" cy="4206240"/>
          </a:xfrm>
          <a:prstGeom prst="roundRect">
            <a:avLst>
              <a:gd name="adj" fmla="val 3356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pic>
        <p:nvPicPr>
          <p:cNvPr id="8" name="Image 1" descr="/home/claude/day4_final_assets/hero_rocke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553" y="1874520"/>
            <a:ext cx="1133856" cy="113385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64185" y="3200400"/>
            <a:ext cx="245059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রকেটের গতিপথ হিসাব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564185" y="3840480"/>
            <a:ext cx="2450592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22000"/>
              </a:lnSpc>
              <a:buNone/>
            </a:pPr>
            <a:r>
              <a:rPr lang="en-US" sz="1150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উৎক্ষেপণের সময় রকেটের বেগ ও উচ্চতা নির্ণয়ে এই সমীকরণ ব্যবহৃত হয়।</a:t>
            </a:r>
            <a:endParaRPr lang="en-US" sz="1150" dirty="0"/>
          </a:p>
        </p:txBody>
      </p:sp>
      <p:sp>
        <p:nvSpPr>
          <p:cNvPr id="11" name="Shape 7"/>
          <p:cNvSpPr/>
          <p:nvPr/>
        </p:nvSpPr>
        <p:spPr>
          <a:xfrm>
            <a:off x="3298241" y="1600200"/>
            <a:ext cx="2724912" cy="4206240"/>
          </a:xfrm>
          <a:prstGeom prst="roundRect">
            <a:avLst>
              <a:gd name="adj" fmla="val 3356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pic>
        <p:nvPicPr>
          <p:cNvPr id="12" name="Image 2" descr="/home/claude/day4_final_assets/hero_car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3769" y="1874520"/>
            <a:ext cx="1133856" cy="1133856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435401" y="3200400"/>
            <a:ext cx="245059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গাড়ির ব্রেকিং দূরত্ব</a:t>
            </a:r>
            <a:endParaRPr lang="en-US" sz="1400" dirty="0"/>
          </a:p>
        </p:txBody>
      </p:sp>
      <p:sp>
        <p:nvSpPr>
          <p:cNvPr id="14" name="Text 9"/>
          <p:cNvSpPr/>
          <p:nvPr/>
        </p:nvSpPr>
        <p:spPr>
          <a:xfrm>
            <a:off x="3435401" y="3840480"/>
            <a:ext cx="2450592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22000"/>
              </a:lnSpc>
              <a:buNone/>
            </a:pPr>
            <a:r>
              <a:rPr lang="en-US" sz="1150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ব্রেক করার পর গাড়ি থামতে কত দূরত্ব লাগবে তা নির্ণয় করা যায়।</a:t>
            </a:r>
            <a:endParaRPr lang="en-US" sz="1150" dirty="0"/>
          </a:p>
        </p:txBody>
      </p:sp>
      <p:sp>
        <p:nvSpPr>
          <p:cNvPr id="15" name="Shape 10"/>
          <p:cNvSpPr/>
          <p:nvPr/>
        </p:nvSpPr>
        <p:spPr>
          <a:xfrm>
            <a:off x="6169457" y="1600200"/>
            <a:ext cx="2724912" cy="4206240"/>
          </a:xfrm>
          <a:prstGeom prst="roundRect">
            <a:avLst>
              <a:gd name="adj" fmla="val 3356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pic>
        <p:nvPicPr>
          <p:cNvPr id="16" name="Image 3" descr="/home/claude/day4_final_assets/hero_satellit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4985" y="1874520"/>
            <a:ext cx="1133856" cy="1133856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306617" y="3200400"/>
            <a:ext cx="245059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স্যাটেলাইট কক্ষপথ</a:t>
            </a:r>
            <a:endParaRPr lang="en-US" sz="1400" dirty="0"/>
          </a:p>
        </p:txBody>
      </p:sp>
      <p:sp>
        <p:nvSpPr>
          <p:cNvPr id="18" name="Text 12"/>
          <p:cNvSpPr/>
          <p:nvPr/>
        </p:nvSpPr>
        <p:spPr>
          <a:xfrm>
            <a:off x="6306617" y="3840480"/>
            <a:ext cx="2450592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22000"/>
              </a:lnSpc>
              <a:buNone/>
            </a:pPr>
            <a:r>
              <a:rPr lang="en-US" sz="1150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কৃত্রিম উপগ্রহের গতিপথ পরিকল্পনায় এই সমীকরণ ব্যবহৃত হয়।</a:t>
            </a:r>
            <a:endParaRPr lang="en-US" sz="1150" dirty="0"/>
          </a:p>
        </p:txBody>
      </p:sp>
      <p:sp>
        <p:nvSpPr>
          <p:cNvPr id="19" name="Shape 13"/>
          <p:cNvSpPr/>
          <p:nvPr/>
        </p:nvSpPr>
        <p:spPr>
          <a:xfrm>
            <a:off x="9040673" y="1600200"/>
            <a:ext cx="2724912" cy="4206240"/>
          </a:xfrm>
          <a:prstGeom prst="roundRect">
            <a:avLst>
              <a:gd name="adj" fmla="val 3356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pic>
        <p:nvPicPr>
          <p:cNvPr id="20" name="Image 4" descr="/home/claude/day4_final_assets/hero_appl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6201" y="1874520"/>
            <a:ext cx="1133856" cy="1133856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9177833" y="3200400"/>
            <a:ext cx="245059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মুক্তভাবে পতনশীল বস্তু</a:t>
            </a:r>
            <a:endParaRPr lang="en-US" sz="1400" dirty="0"/>
          </a:p>
        </p:txBody>
      </p:sp>
      <p:sp>
        <p:nvSpPr>
          <p:cNvPr id="22" name="Text 15"/>
          <p:cNvSpPr/>
          <p:nvPr/>
        </p:nvSpPr>
        <p:spPr>
          <a:xfrm>
            <a:off x="9177833" y="3840480"/>
            <a:ext cx="2450592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22000"/>
              </a:lnSpc>
              <a:buNone/>
            </a:pPr>
            <a:r>
              <a:rPr lang="en-US" sz="1150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কত সময়ে ও কত বেগে বস্তুটি মাটিতে পড়বে তা নির্ণয় করা যায়।</a:t>
            </a:r>
            <a:endParaRPr lang="en-US" sz="1150" dirty="0"/>
          </a:p>
        </p:txBody>
      </p:sp>
      <p:sp>
        <p:nvSpPr>
          <p:cNvPr id="23" name="Text 16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indent="0" marL="0">
              <a:buNone/>
            </a:pPr>
            <a:r>
              <a:rPr lang="en-US" sz="1050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24" name="Image 5" descr="/home/claude/day4_final_assets/logo_transparent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4_final_assets/bg_motion_day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5B041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4070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11/১২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5B04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জানো কি?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গতির সমীকরণের মজার তথ্য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548640" y="1691640"/>
            <a:ext cx="3429000" cy="3931920"/>
          </a:xfrm>
          <a:prstGeom prst="roundRect">
            <a:avLst>
              <a:gd name="adj" fmla="val 2667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pic>
        <p:nvPicPr>
          <p:cNvPr id="8" name="Image 1" descr="/home/claude/day4_final_assets/hero_targe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780" y="1920240"/>
            <a:ext cx="1188720" cy="11887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22960" y="3291840"/>
            <a:ext cx="288036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গ্যালিলিও সর্বপ্রথম লক্ষ করেন যে মুক্তভাবে পতনশীল বস্তুর ত্বরণ তার ভরের উপর নির্ভর করে না — সব বস্তু একই হারে পড়ে।</a:t>
            </a:r>
            <a:endParaRPr lang="en-US" sz="1300" dirty="0"/>
          </a:p>
        </p:txBody>
      </p:sp>
      <p:sp>
        <p:nvSpPr>
          <p:cNvPr id="10" name="Shape 6"/>
          <p:cNvSpPr/>
          <p:nvPr/>
        </p:nvSpPr>
        <p:spPr>
          <a:xfrm>
            <a:off x="4233672" y="1691640"/>
            <a:ext cx="3429000" cy="3931920"/>
          </a:xfrm>
          <a:prstGeom prst="roundRect">
            <a:avLst>
              <a:gd name="adj" fmla="val 2667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pic>
        <p:nvPicPr>
          <p:cNvPr id="11" name="Image 2" descr="/home/claude/day4_final_assets/hero_graph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3812" y="1920240"/>
            <a:ext cx="1188720" cy="118872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4507992" y="3291840"/>
            <a:ext cx="288036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বেগ–সময় (v-t) লেখচিত্রের নিচের ক্ষেত্রফল সবসময় সরণের সমান — এটিই দ্বিতীয় সমীকরণের ভিত্তি।</a:t>
            </a:r>
            <a:endParaRPr lang="en-US" sz="1300" dirty="0"/>
          </a:p>
        </p:txBody>
      </p:sp>
      <p:sp>
        <p:nvSpPr>
          <p:cNvPr id="13" name="Shape 8"/>
          <p:cNvSpPr/>
          <p:nvPr/>
        </p:nvSpPr>
        <p:spPr>
          <a:xfrm>
            <a:off x="7918704" y="1691640"/>
            <a:ext cx="3429000" cy="3931920"/>
          </a:xfrm>
          <a:prstGeom prst="roundRect">
            <a:avLst>
              <a:gd name="adj" fmla="val 2667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pic>
        <p:nvPicPr>
          <p:cNvPr id="14" name="Image 3" descr="/home/claude/day4_final_assets/hero_calculator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8844" y="1920240"/>
            <a:ext cx="1188720" cy="118872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8193024" y="3291840"/>
            <a:ext cx="288036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নিজেকে যাচাই করো: একটি বস্তু ২০ m/s বেগে চলা শুরু করে ৪ m/s² ত্বরণে ১০ সেকেন্ড পর তার বেগ কত? (উত্তর: ৬০ m/s)</a:t>
            </a:r>
            <a:endParaRPr lang="en-US" sz="1300" dirty="0"/>
          </a:p>
        </p:txBody>
      </p:sp>
      <p:sp>
        <p:nvSpPr>
          <p:cNvPr id="16" name="Text 10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indent="0" marL="0">
              <a:buNone/>
            </a:pPr>
            <a:r>
              <a:rPr lang="en-US" sz="1050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17" name="Image 4" descr="/home/claude/day4_final_assets/logo_transparen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4_final_assets/bg_motion_day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5B041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4070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12/১২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5B04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শেষ কথা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আজকের সারসংক্ষেপ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548640" y="1481328"/>
            <a:ext cx="310896" cy="310896"/>
          </a:xfrm>
          <a:prstGeom prst="ellipse">
            <a:avLst/>
          </a:prstGeom>
          <a:solidFill>
            <a:srgbClr val="E8930C"/>
          </a:solidFill>
          <a:ln/>
        </p:spPr>
      </p:sp>
      <p:sp>
        <p:nvSpPr>
          <p:cNvPr id="8" name="Text 5"/>
          <p:cNvSpPr/>
          <p:nvPr/>
        </p:nvSpPr>
        <p:spPr>
          <a:xfrm>
            <a:off x="548640" y="148132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1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051560" y="1463040"/>
            <a:ext cx="9418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v = u + at — সময় জানা থাকলে শেষ বেগ (v) নির্ণয়ে ব্যবহৃত হয়।</a:t>
            </a:r>
            <a:endParaRPr lang="en-US" sz="1450" dirty="0"/>
          </a:p>
        </p:txBody>
      </p:sp>
      <p:sp>
        <p:nvSpPr>
          <p:cNvPr id="10" name="Shape 7"/>
          <p:cNvSpPr/>
          <p:nvPr/>
        </p:nvSpPr>
        <p:spPr>
          <a:xfrm>
            <a:off x="548640" y="2194560"/>
            <a:ext cx="310896" cy="310896"/>
          </a:xfrm>
          <a:prstGeom prst="ellipse">
            <a:avLst/>
          </a:prstGeom>
          <a:solidFill>
            <a:srgbClr val="E8930C"/>
          </a:solidFill>
          <a:ln/>
        </p:spPr>
      </p:sp>
      <p:sp>
        <p:nvSpPr>
          <p:cNvPr id="11" name="Text 8"/>
          <p:cNvSpPr/>
          <p:nvPr/>
        </p:nvSpPr>
        <p:spPr>
          <a:xfrm>
            <a:off x="548640" y="219456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1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051560" y="2176272"/>
            <a:ext cx="9418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s = ut + ½at² — নির্দিষ্ট সময়ে অতিক্রান্ত সরণ (s) নির্ণয়ে ব্যবহৃত হয়।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548640" y="2907792"/>
            <a:ext cx="310896" cy="310896"/>
          </a:xfrm>
          <a:prstGeom prst="ellipse">
            <a:avLst/>
          </a:prstGeom>
          <a:solidFill>
            <a:srgbClr val="E8930C"/>
          </a:solidFill>
          <a:ln/>
        </p:spPr>
      </p:sp>
      <p:sp>
        <p:nvSpPr>
          <p:cNvPr id="14" name="Text 11"/>
          <p:cNvSpPr/>
          <p:nvPr/>
        </p:nvSpPr>
        <p:spPr>
          <a:xfrm>
            <a:off x="548640" y="290779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1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1051560" y="2889504"/>
            <a:ext cx="9418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v² = u² + 2as — সময় ছাড়াই বেগ ও সরণের সম্পর্ক দেয়।</a:t>
            </a:r>
            <a:endParaRPr lang="en-US" sz="1450" dirty="0"/>
          </a:p>
        </p:txBody>
      </p:sp>
      <p:sp>
        <p:nvSpPr>
          <p:cNvPr id="16" name="Shape 13"/>
          <p:cNvSpPr/>
          <p:nvPr/>
        </p:nvSpPr>
        <p:spPr>
          <a:xfrm>
            <a:off x="548640" y="3621024"/>
            <a:ext cx="310896" cy="310896"/>
          </a:xfrm>
          <a:prstGeom prst="ellipse">
            <a:avLst/>
          </a:prstGeom>
          <a:solidFill>
            <a:srgbClr val="E8930C"/>
          </a:solidFill>
          <a:ln/>
        </p:spPr>
      </p:sp>
      <p:sp>
        <p:nvSpPr>
          <p:cNvPr id="17" name="Text 14"/>
          <p:cNvSpPr/>
          <p:nvPr/>
        </p:nvSpPr>
        <p:spPr>
          <a:xfrm>
            <a:off x="548640" y="362102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1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1051560" y="3602736"/>
            <a:ext cx="9418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s = (u+v)t ÷ 2 — ত্বরণ (a) ছাড়াই সরণ নির্ণয়ে ব্যবহৃত হয়। মোট সমীকরণ ৪টি।</a:t>
            </a:r>
            <a:endParaRPr lang="en-US" sz="1450" dirty="0"/>
          </a:p>
        </p:txBody>
      </p:sp>
      <p:sp>
        <p:nvSpPr>
          <p:cNvPr id="19" name="Shape 16"/>
          <p:cNvSpPr/>
          <p:nvPr/>
        </p:nvSpPr>
        <p:spPr>
          <a:xfrm>
            <a:off x="548640" y="4334256"/>
            <a:ext cx="310896" cy="310896"/>
          </a:xfrm>
          <a:prstGeom prst="ellipse">
            <a:avLst/>
          </a:prstGeom>
          <a:solidFill>
            <a:srgbClr val="E8930C"/>
          </a:solidFill>
          <a:ln/>
        </p:spPr>
      </p:sp>
      <p:sp>
        <p:nvSpPr>
          <p:cNvPr id="20" name="Text 17"/>
          <p:cNvSpPr/>
          <p:nvPr/>
        </p:nvSpPr>
        <p:spPr>
          <a:xfrm>
            <a:off x="548640" y="433425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1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1051560" y="4315968"/>
            <a:ext cx="9418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আগামীকাল · দিন ৫: গতির লেখচিত্র (Graphs of Motion) নিয়ে আলোচনা।</a:t>
            </a:r>
            <a:endParaRPr lang="en-US" sz="1450" dirty="0"/>
          </a:p>
        </p:txBody>
      </p:sp>
      <p:pic>
        <p:nvPicPr>
          <p:cNvPr id="22" name="Image 1" descr="/home/claude/day4_final_assets/teacher_circl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5989320"/>
            <a:ext cx="640080" cy="640080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1371600" y="5989320"/>
            <a:ext cx="8686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
</a:t>
            </a:r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বিএসসি অনার্স, এমএসসি (গণিত) | সহকারী শিক্ষক (গণিত ও পদার্থবিজ্ঞান) | উইন আইডিয়াল স্কুল</a:t>
            </a:r>
            <a:endParaRPr lang="en-US" sz="1400" dirty="0"/>
          </a:p>
        </p:txBody>
      </p:sp>
      <p:pic>
        <p:nvPicPr>
          <p:cNvPr id="24" name="Image 2" descr="/home/claude/day4_final_assets/logo_transparen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0" y="6035040"/>
            <a:ext cx="548640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4_final_assets/bg_motion_day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5B041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4070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2/১২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5B04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পুনরালোচনা (দিন ৩)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ত্বরণ (Acceleration) কী ছিল?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548640" y="1600200"/>
            <a:ext cx="685800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3200" dist="50800" dir="5400000">
              <a:srgbClr val="000000">
                <a:alpha val="25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49808" y="157276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E8930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</a:t>
            </a:r>
            <a:endParaRPr lang="en-US" sz="4400" dirty="0"/>
          </a:p>
        </p:txBody>
      </p:sp>
      <p:sp>
        <p:nvSpPr>
          <p:cNvPr id="9" name="Text 6"/>
          <p:cNvSpPr/>
          <p:nvPr/>
        </p:nvSpPr>
        <p:spPr>
          <a:xfrm>
            <a:off x="1005840" y="1828800"/>
            <a:ext cx="60350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650" dirty="0">
                <a:solidFill>
                  <a:srgbClr val="0F1D3D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গতকাল আমরা শিখেছি, সময়ের সাথে বেগের পরিবর্তনের হারকে ত্বরণ বলে: a = (v − u) ÷ t। আজ আমরা এই সম্পর্ক থেকে গতির তিনটি গুরুত্বপূর্ণ সমীকরণ (Equations of Motion) শিখব, যা দিয়ে বেগ, সরণ ও সময়ের মধ্যে সম্পর্ক বের করা যায়।</a:t>
            </a:r>
            <a:endParaRPr lang="en-US" sz="1650" dirty="0"/>
          </a:p>
        </p:txBody>
      </p:sp>
      <p:pic>
        <p:nvPicPr>
          <p:cNvPr id="10" name="Image 1" descr="/home/claude/day4_final_assets/hero_accel_gau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0" y="1783080"/>
            <a:ext cx="3566160" cy="3566160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548640" y="3977640"/>
            <a:ext cx="3291840" cy="1691640"/>
          </a:xfrm>
          <a:prstGeom prst="roundRect">
            <a:avLst>
              <a:gd name="adj" fmla="val 4865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777240" y="4123944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5B04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স্মরণ করি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777240" y="4480560"/>
            <a:ext cx="2834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ত্বরণ a = (v − u) ÷ t, একক m/s², ভেক্টর রাশি।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4023360" y="3977640"/>
            <a:ext cx="3291840" cy="1691640"/>
          </a:xfrm>
          <a:prstGeom prst="roundRect">
            <a:avLst>
              <a:gd name="adj" fmla="val 4865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4251960" y="4123944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5B04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আজকের বিষয়</a:t>
            </a:r>
            <a:endParaRPr lang="en-US" sz="1400" dirty="0"/>
          </a:p>
        </p:txBody>
      </p:sp>
      <p:sp>
        <p:nvSpPr>
          <p:cNvPr id="16" name="Text 12"/>
          <p:cNvSpPr/>
          <p:nvPr/>
        </p:nvSpPr>
        <p:spPr>
          <a:xfrm>
            <a:off x="4251960" y="4480560"/>
            <a:ext cx="2834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v = u+at, s = ut+½at², v² = u²+2as — তিনটি সমীকরণ শিখব।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indent="0" marL="0">
              <a:buNone/>
            </a:pPr>
            <a:r>
              <a:rPr lang="en-US" sz="1050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18" name="Image 2" descr="/home/claude/day4_final_assets/logo_transparen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4_final_assets/bg_motion_day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5B041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4070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3/১২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5B04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প্রথম সমীকরণ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v = u + at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548640" y="1600200"/>
            <a:ext cx="685800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3200" dist="50800" dir="5400000">
              <a:srgbClr val="000000">
                <a:alpha val="25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49808" y="157276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E8930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</a:t>
            </a:r>
            <a:endParaRPr lang="en-US" sz="4400" dirty="0"/>
          </a:p>
        </p:txBody>
      </p:sp>
      <p:sp>
        <p:nvSpPr>
          <p:cNvPr id="9" name="Text 6"/>
          <p:cNvSpPr/>
          <p:nvPr/>
        </p:nvSpPr>
        <p:spPr>
          <a:xfrm>
            <a:off x="1005840" y="1828800"/>
            <a:ext cx="60350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650" dirty="0">
                <a:solidFill>
                  <a:srgbClr val="0F1D3D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ত্বরণের সংজ্ঞা a = (v − u) ÷ t থেকে উভয়পক্ষকে t দিয়ে গুণ করে u যোগ করলে পাওয়া যায়: v = u + at। এই সমীকরণ দিয়ে সময় t পরে বস্তুর শেষ বেগ (v) নির্ণয় করা যায়, যদি প্রাথমিক বেগ (u) ও ত্বরণ (a) জানা থাকে।</a:t>
            </a:r>
            <a:endParaRPr lang="en-US" sz="1650" dirty="0"/>
          </a:p>
        </p:txBody>
      </p:sp>
      <p:pic>
        <p:nvPicPr>
          <p:cNvPr id="10" name="Image 1" descr="/home/claude/day4_final_assets/hero_formula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0" y="1783080"/>
            <a:ext cx="3566160" cy="3566160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548640" y="3977640"/>
            <a:ext cx="3291840" cy="1691640"/>
          </a:xfrm>
          <a:prstGeom prst="roundRect">
            <a:avLst>
              <a:gd name="adj" fmla="val 4865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777240" y="4123944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5B04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কোথায় ব্যবহার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777240" y="4480560"/>
            <a:ext cx="2834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u, a, t জানা থাকলে শেষ বেগ (v) নির্ণয়ে ব্যবহৃত হয়।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4023360" y="3977640"/>
            <a:ext cx="3291840" cy="1691640"/>
          </a:xfrm>
          <a:prstGeom prst="roundRect">
            <a:avLst>
              <a:gd name="adj" fmla="val 4865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4251960" y="4123944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5B04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মনে রাখো</a:t>
            </a:r>
            <a:endParaRPr lang="en-US" sz="1400" dirty="0"/>
          </a:p>
        </p:txBody>
      </p:sp>
      <p:sp>
        <p:nvSpPr>
          <p:cNvPr id="16" name="Text 12"/>
          <p:cNvSpPr/>
          <p:nvPr/>
        </p:nvSpPr>
        <p:spPr>
          <a:xfrm>
            <a:off x="4251960" y="4480560"/>
            <a:ext cx="2834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এটি বেগ-সময় লেখচিত্রের সরলরৈখিক সমীকরণ (y = mx + c আকৃতির)।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indent="0" marL="0">
              <a:buNone/>
            </a:pPr>
            <a:r>
              <a:rPr lang="en-US" sz="1050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18" name="Image 2" descr="/home/claude/day4_final_assets/logo_transparen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4_final_assets/bg_motion_day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5B041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4070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4/১২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5B04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দ্বিতীয় সমীকরণ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s = ut + ½at²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548640" y="1600200"/>
            <a:ext cx="685800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3200" dist="50800" dir="5400000">
              <a:srgbClr val="000000">
                <a:alpha val="25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49808" y="157276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E8930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</a:t>
            </a:r>
            <a:endParaRPr lang="en-US" sz="4400" dirty="0"/>
          </a:p>
        </p:txBody>
      </p:sp>
      <p:sp>
        <p:nvSpPr>
          <p:cNvPr id="9" name="Text 6"/>
          <p:cNvSpPr/>
          <p:nvPr/>
        </p:nvSpPr>
        <p:spPr>
          <a:xfrm>
            <a:off x="1005840" y="1828800"/>
            <a:ext cx="60350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650" dirty="0">
                <a:solidFill>
                  <a:srgbClr val="0F1D3D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সরণ (s) নির্ণয়ের জন্য ব্যবহৃত হয় এই সমীকরণ: s = ut + ½at²। এখানে s = সরণ, u = প্রাথমিক বেগ, t = সময়, a = ত্বরণ। এটি বেগ–সময় লেখচিত্রের নিচের ক্ষেত্রফল থেকে প্রতিপাদন করা যায়।</a:t>
            </a:r>
            <a:endParaRPr lang="en-US" sz="1650" dirty="0"/>
          </a:p>
        </p:txBody>
      </p:sp>
      <p:pic>
        <p:nvPicPr>
          <p:cNvPr id="10" name="Image 1" descr="/home/claude/day4_final_assets/hero_graph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0" y="1783080"/>
            <a:ext cx="3566160" cy="3566160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548640" y="3977640"/>
            <a:ext cx="3291840" cy="1691640"/>
          </a:xfrm>
          <a:prstGeom prst="roundRect">
            <a:avLst>
              <a:gd name="adj" fmla="val 4865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777240" y="4123944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5B04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কোথায় ব্যবহার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777240" y="4480560"/>
            <a:ext cx="2834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u, a, t জানা থাকলে অতিক্রান্ত সরণ (দূরত্ব) নির্ণয়ে ব্যবহৃত হয়।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4023360" y="3977640"/>
            <a:ext cx="3291840" cy="1691640"/>
          </a:xfrm>
          <a:prstGeom prst="roundRect">
            <a:avLst>
              <a:gd name="adj" fmla="val 4865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4251960" y="4123944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5B04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মনে রাখো</a:t>
            </a:r>
            <a:endParaRPr lang="en-US" sz="1400" dirty="0"/>
          </a:p>
        </p:txBody>
      </p:sp>
      <p:sp>
        <p:nvSpPr>
          <p:cNvPr id="16" name="Text 12"/>
          <p:cNvSpPr/>
          <p:nvPr/>
        </p:nvSpPr>
        <p:spPr>
          <a:xfrm>
            <a:off x="4251960" y="4480560"/>
            <a:ext cx="2834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প্রাথমিক বেগ u = 0 হলে সমীকরণটি সরল হয়: s = ½at²।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indent="0" marL="0">
              <a:buNone/>
            </a:pPr>
            <a:r>
              <a:rPr lang="en-US" sz="1050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18" name="Image 2" descr="/home/claude/day4_final_assets/logo_transparen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4_final_assets/bg_motion_day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5B041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4070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5/১২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5B04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তৃতীয় সমীকরণ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v² = u² + 2as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548640" y="1600200"/>
            <a:ext cx="685800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3200" dist="50800" dir="5400000">
              <a:srgbClr val="000000">
                <a:alpha val="25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49808" y="157276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E8930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</a:t>
            </a:r>
            <a:endParaRPr lang="en-US" sz="4400" dirty="0"/>
          </a:p>
        </p:txBody>
      </p:sp>
      <p:sp>
        <p:nvSpPr>
          <p:cNvPr id="9" name="Text 6"/>
          <p:cNvSpPr/>
          <p:nvPr/>
        </p:nvSpPr>
        <p:spPr>
          <a:xfrm>
            <a:off x="1005840" y="1828800"/>
            <a:ext cx="60350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650" dirty="0">
                <a:solidFill>
                  <a:srgbClr val="0F1D3D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সময় (t) জানা না থাকলে এই সমীকরণ ব্যবহার করে সরাসরি বেগ ও সরণের সম্পর্ক বের করা যায়: v² = u² + 2as। এটি প্রথম দুই সমীকরণ থেকে t বাদ দিয়ে পাওয়া যায়।</a:t>
            </a:r>
            <a:endParaRPr lang="en-US" sz="1650" dirty="0"/>
          </a:p>
        </p:txBody>
      </p:sp>
      <p:pic>
        <p:nvPicPr>
          <p:cNvPr id="10" name="Image 1" descr="/home/claude/day4_final_assets/hero_targe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0" y="1783080"/>
            <a:ext cx="3566160" cy="3566160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548640" y="3977640"/>
            <a:ext cx="3291840" cy="1691640"/>
          </a:xfrm>
          <a:prstGeom prst="roundRect">
            <a:avLst>
              <a:gd name="adj" fmla="val 4865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777240" y="4123944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5B04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কোথায় ব্যবহার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777240" y="4480560"/>
            <a:ext cx="2834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সময় অজানা থাকলে, u, a, s জানা থাকলে v নির্ণয়ে ব্যবহৃত হয়।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4023360" y="3977640"/>
            <a:ext cx="3291840" cy="1691640"/>
          </a:xfrm>
          <a:prstGeom prst="roundRect">
            <a:avLst>
              <a:gd name="adj" fmla="val 4865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4251960" y="4123944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5B04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মনে রাখো</a:t>
            </a:r>
            <a:endParaRPr lang="en-US" sz="1400" dirty="0"/>
          </a:p>
        </p:txBody>
      </p:sp>
      <p:sp>
        <p:nvSpPr>
          <p:cNvPr id="16" name="Text 12"/>
          <p:cNvSpPr/>
          <p:nvPr/>
        </p:nvSpPr>
        <p:spPr>
          <a:xfrm>
            <a:off x="4251960" y="4480560"/>
            <a:ext cx="2834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এই সমীকরণে সময় (t) নেই — শুধু বেগ ও সরণের সম্পর্ক।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indent="0" marL="0">
              <a:buNone/>
            </a:pPr>
            <a:r>
              <a:rPr lang="en-US" sz="1050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18" name="Image 2" descr="/home/claude/day4_final_assets/logo_transparen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4_final_assets/bg_motion_day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5B041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4070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6/১২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5B04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চতুর্থ সমীকরণ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s = (u + v)t ÷ 2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548640" y="1600200"/>
            <a:ext cx="685800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3200" dist="50800" dir="5400000">
              <a:srgbClr val="000000">
                <a:alpha val="25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49808" y="157276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E8930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</a:t>
            </a:r>
            <a:endParaRPr lang="en-US" sz="4400" dirty="0"/>
          </a:p>
        </p:txBody>
      </p:sp>
      <p:sp>
        <p:nvSpPr>
          <p:cNvPr id="9" name="Text 6"/>
          <p:cNvSpPr/>
          <p:nvPr/>
        </p:nvSpPr>
        <p:spPr>
          <a:xfrm>
            <a:off x="1005840" y="1828800"/>
            <a:ext cx="60350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650" dirty="0">
                <a:solidFill>
                  <a:srgbClr val="0F1D3D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গড় বেগের সংজ্ঞা থেকে এই সমীকরণ পাওয়া যায়: সরণ = গড় বেগ × সময়। যেহেতু সুষম ত্বরণে গড় বেগ = (u + v) ÷ 2, তাই s = (u + v)t ÷ 2। লক্ষণীয়, এই সমীকরণে ত্বরণ (a) নেই — শুধু আদিবেগ, শেষবেগ ও সময় দিয়েই সরণ বের করা যায়।</a:t>
            </a:r>
            <a:endParaRPr lang="en-US" sz="1650" dirty="0"/>
          </a:p>
        </p:txBody>
      </p:sp>
      <p:pic>
        <p:nvPicPr>
          <p:cNvPr id="10" name="Image 1" descr="/home/claude/day4_final_assets/hero_vecto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0" y="1783080"/>
            <a:ext cx="3566160" cy="3566160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548640" y="3977640"/>
            <a:ext cx="3291840" cy="1691640"/>
          </a:xfrm>
          <a:prstGeom prst="roundRect">
            <a:avLst>
              <a:gd name="adj" fmla="val 4865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777240" y="4123944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5B04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কোথায় ব্যবহার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777240" y="4480560"/>
            <a:ext cx="2834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ত্বরণ (a) জানা না থাকলেও u, v, t দিয়ে সরণ নির্ণয়ে ব্যবহৃত হয়।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4023360" y="3977640"/>
            <a:ext cx="3291840" cy="1691640"/>
          </a:xfrm>
          <a:prstGeom prst="roundRect">
            <a:avLst>
              <a:gd name="adj" fmla="val 4865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4251960" y="4123944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5B04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মনে রাখো</a:t>
            </a:r>
            <a:endParaRPr lang="en-US" sz="1400" dirty="0"/>
          </a:p>
        </p:txBody>
      </p:sp>
      <p:sp>
        <p:nvSpPr>
          <p:cNvPr id="16" name="Text 12"/>
          <p:cNvSpPr/>
          <p:nvPr/>
        </p:nvSpPr>
        <p:spPr>
          <a:xfrm>
            <a:off x="4251960" y="4480560"/>
            <a:ext cx="2834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SSC বোর্ড পরীক্ষায় গতির সমীকরণ মোট চারটি ধরা হয় — এটি তার একটি।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indent="0" marL="0">
              <a:buNone/>
            </a:pPr>
            <a:r>
              <a:rPr lang="en-US" sz="1050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18" name="Image 2" descr="/home/claude/day4_final_assets/logo_transparen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4_final_assets/bg_motion_day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5B041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4070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7/১২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5B04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একনজরে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চারটি সমীকরণের তুলনা</a:t>
            </a:r>
            <a:endParaRPr lang="en-US" sz="30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600200"/>
          <a:ext cx="11109960" cy="4572000"/>
        </p:xfrm>
        <a:graphic>
          <a:graphicData uri="http://schemas.openxmlformats.org/drawingml/2006/table">
            <a:tbl>
              <a:tblPr/>
              <a:tblGrid>
                <a:gridCol w="3703320"/>
                <a:gridCol w="3703320"/>
                <a:gridCol w="3703320"/>
              </a:tblGrid>
              <a:tr h="9144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সমীকরণ</a:t>
                      </a:r>
                      <a:endParaRPr lang="en-US" sz="140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930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কী নির্ণয় করে</a:t>
                      </a:r>
                      <a:endParaRPr lang="en-US" sz="140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930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কোন রাশি লাগে না</a:t>
                      </a:r>
                      <a:endParaRPr lang="en-US" sz="140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930C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F1D3D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v = u + at</a:t>
                      </a:r>
                      <a:endParaRPr lang="en-US" sz="140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F1D3D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শেষ বেগ (v)</a:t>
                      </a:r>
                      <a:endParaRPr lang="en-US" sz="140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F1D3D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সরণ (s) লাগে না</a:t>
                      </a:r>
                      <a:endParaRPr lang="en-US" sz="140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F1D3D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s = ut + ½at²</a:t>
                      </a:r>
                      <a:endParaRPr lang="en-US" sz="140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F1D3D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সরণ (s)</a:t>
                      </a:r>
                      <a:endParaRPr lang="en-US" sz="140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F1D3D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শেষ বেগ (v) লাগে না</a:t>
                      </a:r>
                      <a:endParaRPr lang="en-US" sz="140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C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F1D3D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v² = u² + 2as</a:t>
                      </a:r>
                      <a:endParaRPr lang="en-US" sz="140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F1D3D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শেষ বেগ (v), সরণ থেকে</a:t>
                      </a:r>
                      <a:endParaRPr lang="en-US" sz="140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F1D3D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সময় (t) লাগে না</a:t>
                      </a:r>
                      <a:endParaRPr lang="en-US" sz="140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F1D3D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s = (u+v)t ÷ 2</a:t>
                      </a:r>
                      <a:endParaRPr lang="en-US" sz="140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F1D3D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সরণ (s)</a:t>
                      </a:r>
                      <a:endParaRPr lang="en-US" sz="140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F1D3D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ত্বরণ (a) লাগে না</a:t>
                      </a:r>
                      <a:endParaRPr lang="en-US" sz="140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C"/>
                    </a:solidFill>
                  </a:tcPr>
                </a:tc>
              </a:tr>
            </a:tbl>
          </a:graphicData>
        </a:graphic>
      </p:graphicFrame>
      <p:sp>
        <p:nvSpPr>
          <p:cNvPr id="8" name="Text 4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indent="0" marL="0">
              <a:buNone/>
            </a:pPr>
            <a:r>
              <a:rPr lang="en-US" sz="1050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9" name="Image 1" descr="/home/claude/day4_final_assets/logo_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4_final_assets/bg_motion_day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5B041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4070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8/১২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5B04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ব্যবহারিক অনুশীলন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উদাহরণ ১: শেষ বেগ নির্ণয়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548640" y="1645920"/>
            <a:ext cx="11109960" cy="914400"/>
          </a:xfrm>
          <a:prstGeom prst="roundRect">
            <a:avLst>
              <a:gd name="adj" fmla="val 10000"/>
            </a:avLst>
          </a:prstGeom>
          <a:solidFill>
            <a:srgbClr val="F5B041">
              <a:alpha val="94000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868680" y="164592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b="1" dirty="0">
                <a:solidFill>
                  <a:srgbClr val="04070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প্রশ্ন: একটি বস্তুর প্রাথমিক বেগ ৫ m/s এবং ত্বরণ ২ m/s²। ৪ সেকেন্ড পর তার বেগ কত হবে?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548640" y="2743200"/>
            <a:ext cx="11109960" cy="3200400"/>
          </a:xfrm>
          <a:prstGeom prst="roundRect">
            <a:avLst>
              <a:gd name="adj" fmla="val 114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38100" dir="5400000">
              <a:srgbClr val="000000">
                <a:alpha val="2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868680" y="3063240"/>
            <a:ext cx="329184" cy="329184"/>
          </a:xfrm>
          <a:prstGeom prst="ellipse">
            <a:avLst/>
          </a:prstGeom>
          <a:solidFill>
            <a:srgbClr val="E8930C"/>
          </a:solidFill>
          <a:ln/>
        </p:spPr>
      </p:sp>
      <p:sp>
        <p:nvSpPr>
          <p:cNvPr id="11" name="Text 8"/>
          <p:cNvSpPr/>
          <p:nvPr/>
        </p:nvSpPr>
        <p:spPr>
          <a:xfrm>
            <a:off x="868680" y="306324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F1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1371600" y="3017520"/>
            <a:ext cx="10058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0F1D3D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সূত্র লিখি: v = u + at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868680" y="3726180"/>
            <a:ext cx="329184" cy="329184"/>
          </a:xfrm>
          <a:prstGeom prst="ellipse">
            <a:avLst/>
          </a:prstGeom>
          <a:solidFill>
            <a:srgbClr val="E8930C"/>
          </a:solidFill>
          <a:ln/>
        </p:spPr>
      </p:sp>
      <p:sp>
        <p:nvSpPr>
          <p:cNvPr id="14" name="Text 11"/>
          <p:cNvSpPr/>
          <p:nvPr/>
        </p:nvSpPr>
        <p:spPr>
          <a:xfrm>
            <a:off x="868680" y="372618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F1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371600" y="3680460"/>
            <a:ext cx="10058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0F1D3D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মান বসাই: v = ৫ + (২ × ৪)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868680" y="4389120"/>
            <a:ext cx="329184" cy="329184"/>
          </a:xfrm>
          <a:prstGeom prst="ellipse">
            <a:avLst/>
          </a:prstGeom>
          <a:solidFill>
            <a:srgbClr val="E8930C"/>
          </a:solidFill>
          <a:ln/>
        </p:spPr>
      </p:sp>
      <p:sp>
        <p:nvSpPr>
          <p:cNvPr id="17" name="Text 14"/>
          <p:cNvSpPr/>
          <p:nvPr/>
        </p:nvSpPr>
        <p:spPr>
          <a:xfrm>
            <a:off x="868680" y="438912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F1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1371600" y="4343400"/>
            <a:ext cx="10058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0F1D3D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হিসাব করি: v = ৫ + ৮ = ১৩</a:t>
            </a:r>
            <a:endParaRPr lang="en-US" sz="1500" dirty="0"/>
          </a:p>
        </p:txBody>
      </p:sp>
      <p:sp>
        <p:nvSpPr>
          <p:cNvPr id="19" name="Shape 16"/>
          <p:cNvSpPr/>
          <p:nvPr/>
        </p:nvSpPr>
        <p:spPr>
          <a:xfrm>
            <a:off x="868680" y="5052060"/>
            <a:ext cx="329184" cy="329184"/>
          </a:xfrm>
          <a:prstGeom prst="ellipse">
            <a:avLst/>
          </a:prstGeom>
          <a:solidFill>
            <a:srgbClr val="E8930C"/>
          </a:solidFill>
          <a:ln/>
        </p:spPr>
      </p:sp>
      <p:sp>
        <p:nvSpPr>
          <p:cNvPr id="20" name="Text 17"/>
          <p:cNvSpPr/>
          <p:nvPr/>
        </p:nvSpPr>
        <p:spPr>
          <a:xfrm>
            <a:off x="868680" y="505206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F1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1371600" y="5006340"/>
            <a:ext cx="10058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0F1D3D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উত্তর: ৪ সেকেন্ড পর বস্তুর বেগ = ১৩ m/s।</a:t>
            </a:r>
            <a:endParaRPr lang="en-US" sz="1500" dirty="0"/>
          </a:p>
        </p:txBody>
      </p:sp>
      <p:sp>
        <p:nvSpPr>
          <p:cNvPr id="22" name="Text 19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indent="0" marL="0">
              <a:buNone/>
            </a:pPr>
            <a:r>
              <a:rPr lang="en-US" sz="1050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23" name="Image 1" descr="/home/claude/day4_final_assets/logo_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4_final_assets/bg_motion_day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5B041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4070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9/১২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5B04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ব্যবহারিক অনুশীলন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উদাহরণ ২: সরণ নির্ণয়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548640" y="1645920"/>
            <a:ext cx="11109960" cy="914400"/>
          </a:xfrm>
          <a:prstGeom prst="roundRect">
            <a:avLst>
              <a:gd name="adj" fmla="val 10000"/>
            </a:avLst>
          </a:prstGeom>
          <a:solidFill>
            <a:srgbClr val="F5B041">
              <a:alpha val="94000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868680" y="164592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b="1" dirty="0">
                <a:solidFill>
                  <a:srgbClr val="04070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প্রশ্ন: একটি গাড়ি ১০ m/s বেগে ৩ m/s² ত্বরণে ৫ সেকেন্ড চললে কত দূরত্ব অতিক্রম করবে?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548640" y="2743200"/>
            <a:ext cx="11109960" cy="3200400"/>
          </a:xfrm>
          <a:prstGeom prst="roundRect">
            <a:avLst>
              <a:gd name="adj" fmla="val 114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38100" dir="5400000">
              <a:srgbClr val="000000">
                <a:alpha val="2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868680" y="3063240"/>
            <a:ext cx="329184" cy="329184"/>
          </a:xfrm>
          <a:prstGeom prst="ellipse">
            <a:avLst/>
          </a:prstGeom>
          <a:solidFill>
            <a:srgbClr val="E8930C"/>
          </a:solidFill>
          <a:ln/>
        </p:spPr>
      </p:sp>
      <p:sp>
        <p:nvSpPr>
          <p:cNvPr id="11" name="Text 8"/>
          <p:cNvSpPr/>
          <p:nvPr/>
        </p:nvSpPr>
        <p:spPr>
          <a:xfrm>
            <a:off x="868680" y="306324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F1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1371600" y="3017520"/>
            <a:ext cx="10058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0F1D3D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সূত্র লিখি: s = ut + ½at²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868680" y="3726180"/>
            <a:ext cx="329184" cy="329184"/>
          </a:xfrm>
          <a:prstGeom prst="ellipse">
            <a:avLst/>
          </a:prstGeom>
          <a:solidFill>
            <a:srgbClr val="E8930C"/>
          </a:solidFill>
          <a:ln/>
        </p:spPr>
      </p:sp>
      <p:sp>
        <p:nvSpPr>
          <p:cNvPr id="14" name="Text 11"/>
          <p:cNvSpPr/>
          <p:nvPr/>
        </p:nvSpPr>
        <p:spPr>
          <a:xfrm>
            <a:off x="868680" y="372618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F1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371600" y="3680460"/>
            <a:ext cx="10058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0F1D3D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মান বসাই: s = (১০ × ৫) + ½ × ৩ × ৫²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868680" y="4389120"/>
            <a:ext cx="329184" cy="329184"/>
          </a:xfrm>
          <a:prstGeom prst="ellipse">
            <a:avLst/>
          </a:prstGeom>
          <a:solidFill>
            <a:srgbClr val="E8930C"/>
          </a:solidFill>
          <a:ln/>
        </p:spPr>
      </p:sp>
      <p:sp>
        <p:nvSpPr>
          <p:cNvPr id="17" name="Text 14"/>
          <p:cNvSpPr/>
          <p:nvPr/>
        </p:nvSpPr>
        <p:spPr>
          <a:xfrm>
            <a:off x="868680" y="438912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F1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1371600" y="4343400"/>
            <a:ext cx="10058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0F1D3D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হিসাব করি: s = ৫০ + ৩৭.৫ = ৮৭.৫</a:t>
            </a:r>
            <a:endParaRPr lang="en-US" sz="1500" dirty="0"/>
          </a:p>
        </p:txBody>
      </p:sp>
      <p:sp>
        <p:nvSpPr>
          <p:cNvPr id="19" name="Shape 16"/>
          <p:cNvSpPr/>
          <p:nvPr/>
        </p:nvSpPr>
        <p:spPr>
          <a:xfrm>
            <a:off x="868680" y="5052060"/>
            <a:ext cx="329184" cy="329184"/>
          </a:xfrm>
          <a:prstGeom prst="ellipse">
            <a:avLst/>
          </a:prstGeom>
          <a:solidFill>
            <a:srgbClr val="E8930C"/>
          </a:solidFill>
          <a:ln/>
        </p:spPr>
      </p:sp>
      <p:sp>
        <p:nvSpPr>
          <p:cNvPr id="20" name="Text 17"/>
          <p:cNvSpPr/>
          <p:nvPr/>
        </p:nvSpPr>
        <p:spPr>
          <a:xfrm>
            <a:off x="868680" y="505206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F1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1371600" y="5006340"/>
            <a:ext cx="10058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0F1D3D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উত্তর: গাড়িটি ৮৭.৫ মিটার দূরত্ব অতিক্রম করবে।</a:t>
            </a:r>
            <a:endParaRPr lang="en-US" sz="1500" dirty="0"/>
          </a:p>
        </p:txBody>
      </p:sp>
      <p:sp>
        <p:nvSpPr>
          <p:cNvPr id="22" name="Text 19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indent="0" marL="0">
              <a:buNone/>
            </a:pPr>
            <a:r>
              <a:rPr lang="en-US" sz="1050" dirty="0">
                <a:solidFill>
                  <a:srgbClr val="CFE3F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23" name="Image 1" descr="/home/claude/day4_final_assets/logo_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2026-08-24T00:28:45Z</dcterms:created>
  <dcterms:modified xsi:type="dcterms:W3CDTF">2026-08-24T00:28:45Z</dcterms:modified>
</cp:coreProperties>
</file>