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29"/>
  </p:notesMasterIdLst>
  <p:sldIdLst>
    <p:sldId id="256" r:id="rId2"/>
    <p:sldId id="257" r:id="rId3"/>
    <p:sldId id="275" r:id="rId4"/>
    <p:sldId id="284" r:id="rId5"/>
    <p:sldId id="273" r:id="rId6"/>
    <p:sldId id="274" r:id="rId7"/>
    <p:sldId id="285" r:id="rId8"/>
    <p:sldId id="283" r:id="rId9"/>
    <p:sldId id="276" r:id="rId10"/>
    <p:sldId id="259" r:id="rId11"/>
    <p:sldId id="272" r:id="rId12"/>
    <p:sldId id="277" r:id="rId13"/>
    <p:sldId id="280" r:id="rId14"/>
    <p:sldId id="260" r:id="rId15"/>
    <p:sldId id="270" r:id="rId16"/>
    <p:sldId id="278" r:id="rId17"/>
    <p:sldId id="271" r:id="rId18"/>
    <p:sldId id="279" r:id="rId19"/>
    <p:sldId id="262" r:id="rId20"/>
    <p:sldId id="263" r:id="rId21"/>
    <p:sldId id="281" r:id="rId22"/>
    <p:sldId id="264" r:id="rId23"/>
    <p:sldId id="269" r:id="rId24"/>
    <p:sldId id="265" r:id="rId25"/>
    <p:sldId id="267" r:id="rId26"/>
    <p:sldId id="268" r:id="rId27"/>
    <p:sldId id="266" r:id="rId28"/>
  </p:sldIdLst>
  <p:sldSz cx="12192000" cy="6858000"/>
  <p:notesSz cx="6858000" cy="12192000"/>
  <p:embeddedFontLst>
    <p:embeddedFont>
      <p:font typeface="Host Grotesk Medium" charset="0"/>
      <p:regular r:id="rId30"/>
    </p:embeddedFont>
    <p:embeddedFont>
      <p:font typeface="Perpetua" pitchFamily="18" charset="0"/>
      <p:regular r:id="rId31"/>
      <p:bold r:id="rId32"/>
      <p:italic r:id="rId33"/>
      <p:boldItalic r:id="rId34"/>
    </p:embeddedFont>
    <p:embeddedFont>
      <p:font typeface="Roboto" charset="0"/>
      <p:regular r:id="rId35"/>
    </p:embeddedFont>
    <p:embeddedFont>
      <p:font typeface="Roboto Bold" charset="0"/>
      <p:regular r:id="rId36"/>
    </p:embeddedFont>
    <p:embeddedFont>
      <p:font typeface="Vrinda" charset="0"/>
      <p:regular r:id="rId37"/>
      <p:bold r:id="rId38"/>
    </p:embeddedFont>
    <p:embeddedFont>
      <p:font typeface="Calibri" pitchFamily="34" charset="0"/>
      <p:regular r:id="rId39"/>
      <p:bold r:id="rId40"/>
      <p:italic r:id="rId41"/>
      <p:boldItalic r:id="rId42"/>
    </p:embeddedFont>
    <p:embeddedFont>
      <p:font typeface="Wingdings 2" pitchFamily="18" charset="2"/>
      <p:regular r:id="rId43"/>
    </p:embeddedFont>
    <p:embeddedFont>
      <p:font typeface="Franklin Gothic Book" pitchFamily="34" charset="0"/>
      <p:regular r:id="rId44"/>
      <p:italic r:id="rId4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-120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8/23/2026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4-4.svg"/><Relationship Id="rId5" Type="http://schemas.openxmlformats.org/officeDocument/2006/relationships/image" Target="../media/image13.png"/><Relationship Id="rId4" Type="http://schemas.openxmlformats.org/officeDocument/2006/relationships/image" Target="../media/image-4-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-4-6.svg"/><Relationship Id="rId3" Type="http://schemas.openxmlformats.org/officeDocument/2006/relationships/image" Target="../media/image14.png"/><Relationship Id="rId12" Type="http://schemas.openxmlformats.org/officeDocument/2006/relationships/image" Target="../media/image-4-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16.png"/><Relationship Id="rId10" Type="http://schemas.openxmlformats.org/officeDocument/2006/relationships/image" Target="../media/image-4-8.sv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-5-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5-3.svg"/><Relationship Id="rId5" Type="http://schemas.openxmlformats.org/officeDocument/2006/relationships/image" Target="../media/image-5-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04799" y="3946712"/>
            <a:ext cx="6502402" cy="7126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বয়ঃসন্ধিকালীন বিবাহ ও গর্ভধারণ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661475" y="4913015"/>
            <a:ext cx="5430043" cy="4431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৯ম–১০ম শ্রেণি • বিজ্ঞান • ৪র্থ অধ্যায়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457201" y="1320800"/>
            <a:ext cx="5634317" cy="1828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b="1" dirty="0" err="1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মোছাঃ</a:t>
            </a:r>
            <a:r>
              <a:rPr lang="en-US" sz="2400" b="1" dirty="0" smtClean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r>
              <a:rPr lang="en-US" sz="2400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নাসরিন নাহার</a:t>
            </a:r>
            <a:endParaRPr lang="en-US" sz="24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সহকারী শিক্ষক (ICT)</a:t>
            </a:r>
            <a:endParaRPr lang="en-US" sz="24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মকিমপুর মাধ্যমিক বিদ্যালয়, </a:t>
            </a:r>
            <a:r>
              <a:rPr lang="en-US" sz="24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হরিণাকু</a:t>
            </a:r>
            <a:r>
              <a:rPr lang="bn-IN" sz="24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ন্ড</a:t>
            </a:r>
            <a:r>
              <a:rPr lang="en-US" sz="24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2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ঝিনাইদহ</a:t>
            </a:r>
            <a:endParaRPr lang="en-US" sz="2400" dirty="0"/>
          </a:p>
        </p:txBody>
      </p:sp>
      <p:pic>
        <p:nvPicPr>
          <p:cNvPr id="9" name="Picture 8" descr="drgtghgmk,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591671"/>
            <a:ext cx="4871289" cy="5634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05100" y="317500"/>
            <a:ext cx="7378700" cy="5906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বয়ঃসন্ধিকালে গুরুত্বপূর্ণ পরিবর্তন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4" y="908149"/>
            <a:ext cx="1053025" cy="10476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2217142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শারীরিক বৃদ্ধি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661474" y="2873871"/>
            <a:ext cx="9422326" cy="56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দ্রুত শারীরিক বৃদ্ধি ও শরীরের গঠনগত পরিবর্তন ঘটে</a:t>
            </a:r>
            <a:endParaRPr lang="en-US" sz="3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0482" y="3724275"/>
            <a:ext cx="1079918" cy="8223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61474" y="4953000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প্রজনন অঙ্গের পরিপক্বতা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661475" y="5473700"/>
            <a:ext cx="6120325" cy="639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প্রজনন অঙ্গের ধীরে ধীরে পরিপক্বতা আসে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9029" y="1077814"/>
            <a:ext cx="949514" cy="99228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394188" y="1331259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হরমোনের পরিবর্তন</a:t>
            </a:r>
            <a:endParaRPr lang="en-US" sz="3200" dirty="0"/>
          </a:p>
        </p:txBody>
      </p:sp>
      <p:sp>
        <p:nvSpPr>
          <p:cNvPr id="11" name="Text 6"/>
          <p:cNvSpPr/>
          <p:nvPr/>
        </p:nvSpPr>
        <p:spPr>
          <a:xfrm>
            <a:off x="2273300" y="2023466"/>
            <a:ext cx="7765812" cy="11231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হরমোনের কার্যক্রমে উল্লেখযোগ্য পরিবর্তন দেখা যায়</a:t>
            </a:r>
            <a:endParaRPr lang="en-US" sz="3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9029" y="3350816"/>
            <a:ext cx="895588" cy="75148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273300" y="3511748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আবেগ ও চিন্তা</a:t>
            </a:r>
            <a:endParaRPr lang="en-US" sz="3200" dirty="0"/>
          </a:p>
        </p:txBody>
      </p:sp>
      <p:sp>
        <p:nvSpPr>
          <p:cNvPr id="14" name="Text 8"/>
          <p:cNvSpPr/>
          <p:nvPr/>
        </p:nvSpPr>
        <p:spPr>
          <a:xfrm>
            <a:off x="2120900" y="4102298"/>
            <a:ext cx="6753106" cy="659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আবেগ, চিন্তাভাবনা ও ব্যক্তিত্বে পরিবর্তন আসে</a:t>
            </a:r>
            <a:endParaRPr lang="en-US" sz="32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0806" y="5092700"/>
            <a:ext cx="895588" cy="97750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273300" y="5281711"/>
            <a:ext cx="2705100" cy="525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স্বাস্থ্যসচেতনতা</a:t>
            </a:r>
            <a:endParaRPr lang="en-US" sz="3200" dirty="0"/>
          </a:p>
        </p:txBody>
      </p:sp>
      <p:sp>
        <p:nvSpPr>
          <p:cNvPr id="17" name="Text 10"/>
          <p:cNvSpPr/>
          <p:nvPr/>
        </p:nvSpPr>
        <p:spPr>
          <a:xfrm>
            <a:off x="1946394" y="5807372"/>
            <a:ext cx="9819782" cy="56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ব্যক্তিগত পরিচ্ছন্নতা ও স্বাস্থ্যসচেতনতার প্রয়োজন বাড়ে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হগহপগকহপ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508000"/>
            <a:ext cx="10299700" cy="572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তদগরতদগ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9359900" cy="5435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073400" y="342901"/>
            <a:ext cx="5461000" cy="5177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বয়ঃসন্ধিকালীন / বাল্যবিবাহ</a:t>
            </a:r>
            <a:endParaRPr lang="en-US" sz="3500" dirty="0"/>
          </a:p>
        </p:txBody>
      </p:sp>
      <p:sp>
        <p:nvSpPr>
          <p:cNvPr id="5" name="Text 3"/>
          <p:cNvSpPr/>
          <p:nvPr/>
        </p:nvSpPr>
        <p:spPr>
          <a:xfrm>
            <a:off x="1207600" y="1073150"/>
            <a:ext cx="10663268" cy="791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প্রাপ্তবয়স্ক হওয়ার আগেই বিবাহ হলে তা </a:t>
            </a:r>
            <a:r>
              <a:rPr lang="en-US" sz="2800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বাল্যবিবাহের</a:t>
            </a: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আওতায় পড়ে। এটি একটি গুরুতর সামাজিক ও স্বাস্থ্য সমস্যা।</a:t>
            </a:r>
            <a:endParaRPr lang="en-US" sz="28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600" y="2131120"/>
            <a:ext cx="10184300" cy="13232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21100" y="2324100"/>
            <a:ext cx="2995934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2247900" y="2324100"/>
            <a:ext cx="7340600" cy="809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22000"/>
              </a:lnSpc>
            </a:pPr>
            <a:r>
              <a:rPr lang="en-US" sz="28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শিক্ষাজীবনে</a:t>
            </a:r>
            <a:r>
              <a:rPr lang="en-US" sz="2800" dirty="0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2800" dirty="0" err="1" smtClean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বাধা</a:t>
            </a:r>
            <a:endParaRPr lang="en-US" sz="2800" dirty="0" smtClean="0"/>
          </a:p>
          <a:p>
            <a:pPr>
              <a:lnSpc>
                <a:spcPct val="122000"/>
              </a:lnSpc>
            </a:pPr>
            <a:r>
              <a:rPr lang="en-US" sz="28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পড়াশোনা</a:t>
            </a:r>
            <a:r>
              <a:rPr lang="en-US" sz="28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ও দক্ষতা অর্জনের সুযোগ হ্রাস পায়</a:t>
            </a:r>
            <a:endParaRPr lang="en-US" sz="28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7600" y="3454400"/>
            <a:ext cx="10184300" cy="13232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247900" y="3567658"/>
            <a:ext cx="2995934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স্বাস্থ্যঝুঁকি</a:t>
            </a:r>
            <a:endParaRPr lang="en-US" sz="2800" dirty="0"/>
          </a:p>
        </p:txBody>
      </p:sp>
      <p:sp>
        <p:nvSpPr>
          <p:cNvPr id="12" name="Text 7"/>
          <p:cNvSpPr/>
          <p:nvPr/>
        </p:nvSpPr>
        <p:spPr>
          <a:xfrm>
            <a:off x="2057400" y="3989884"/>
            <a:ext cx="8740588" cy="5278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শারীরিক ও মানসিক স্বাস্থ্যে নেতিবাচক প্রভাব পড়ে</a:t>
            </a:r>
            <a:endParaRPr lang="en-US" sz="28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7600" y="5220990"/>
            <a:ext cx="10184300" cy="13232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057400" y="5464721"/>
            <a:ext cx="2995934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অধিকার হানি</a:t>
            </a:r>
            <a:endParaRPr lang="en-US" sz="2800" dirty="0"/>
          </a:p>
        </p:txBody>
      </p:sp>
      <p:sp>
        <p:nvSpPr>
          <p:cNvPr id="15" name="Text 9"/>
          <p:cNvSpPr/>
          <p:nvPr/>
        </p:nvSpPr>
        <p:spPr>
          <a:xfrm>
            <a:off x="1892300" y="5869385"/>
            <a:ext cx="8229600" cy="5278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শিশুর অধিকার ও ভবিষ্যৎ বিকাশ বাধাগ্রস্ত হয়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6377"/>
            <a:ext cx="5349360" cy="5906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অল্প বয়সে বিবাহের ঝুঁকি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661474" y="1295400"/>
            <a:ext cx="10868745" cy="2048569"/>
          </a:xfrm>
          <a:prstGeom prst="roundRect">
            <a:avLst>
              <a:gd name="adj" fmla="val 4317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6832" y="1700411"/>
            <a:ext cx="567021" cy="567035"/>
          </a:xfrm>
          <a:prstGeom prst="ellipse">
            <a:avLst/>
          </a:prstGeom>
          <a:solidFill>
            <a:srgbClr val="C7E0E7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1012800" y="1856284"/>
            <a:ext cx="255085" cy="25509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17700" y="1856284"/>
            <a:ext cx="4949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শিক্ষার সুযোগ কমে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267884" y="2581672"/>
            <a:ext cx="6965283" cy="504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পড়াশোনা ও দক্ষতা অর্জনের পথ রুদ্ধ হয়ে যায়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661474" y="3614787"/>
            <a:ext cx="10868745" cy="2493913"/>
          </a:xfrm>
          <a:prstGeom prst="roundRect">
            <a:avLst>
              <a:gd name="adj" fmla="val 4317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84374" y="3886547"/>
            <a:ext cx="567021" cy="567035"/>
          </a:xfrm>
          <a:prstGeom prst="ellipse">
            <a:avLst/>
          </a:prstGeom>
          <a:solidFill>
            <a:srgbClr val="C7E0E7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1168768" y="4099372"/>
            <a:ext cx="255085" cy="25509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17700" y="4099372"/>
            <a:ext cx="4949205" cy="5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মানসিক চাপ বাড়ে</a:t>
            </a:r>
            <a:endParaRPr lang="en-US" sz="3600" dirty="0"/>
          </a:p>
        </p:txBody>
      </p:sp>
      <p:sp>
        <p:nvSpPr>
          <p:cNvPr id="12" name="Text 8"/>
          <p:cNvSpPr/>
          <p:nvPr/>
        </p:nvSpPr>
        <p:spPr>
          <a:xfrm>
            <a:off x="1423853" y="5156448"/>
            <a:ext cx="6809315" cy="600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পারিবারিক নির্ভরতা ও মানসিক চাপ বৃদ্ধি পায়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হপগহপরগ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685800"/>
            <a:ext cx="10299700" cy="546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9"/>
          <p:cNvSpPr/>
          <p:nvPr/>
        </p:nvSpPr>
        <p:spPr>
          <a:xfrm>
            <a:off x="1275723" y="1713557"/>
            <a:ext cx="10151145" cy="1838920"/>
          </a:xfrm>
          <a:prstGeom prst="roundRect">
            <a:avLst>
              <a:gd name="adj" fmla="val 4317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1473568" y="2181770"/>
            <a:ext cx="601885" cy="567035"/>
          </a:xfrm>
          <a:prstGeom prst="ellipse">
            <a:avLst/>
          </a:prstGeom>
          <a:solidFill>
            <a:srgbClr val="C7E0E7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1612858" y="2349499"/>
            <a:ext cx="270769" cy="25509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260599" y="2309315"/>
            <a:ext cx="52534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স্বাস্থ্যঝুঁকি তৈরি হয়</a:t>
            </a:r>
            <a:endParaRPr lang="en-US" sz="3600" dirty="0"/>
          </a:p>
        </p:txBody>
      </p:sp>
      <p:sp>
        <p:nvSpPr>
          <p:cNvPr id="17" name="Text 12"/>
          <p:cNvSpPr/>
          <p:nvPr/>
        </p:nvSpPr>
        <p:spPr>
          <a:xfrm>
            <a:off x="2607609" y="2882899"/>
            <a:ext cx="8607238" cy="650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অল্প বয়সে গর্ভধারণের গুরুতর স্বাস্থ্যঝুঁকি দেখা দেয়</a:t>
            </a:r>
            <a:endParaRPr lang="en-US" sz="3200" dirty="0"/>
          </a:p>
        </p:txBody>
      </p:sp>
      <p:sp>
        <p:nvSpPr>
          <p:cNvPr id="18" name="Shape 13"/>
          <p:cNvSpPr/>
          <p:nvPr/>
        </p:nvSpPr>
        <p:spPr>
          <a:xfrm>
            <a:off x="1344448" y="3745607"/>
            <a:ext cx="10082420" cy="1838920"/>
          </a:xfrm>
          <a:prstGeom prst="roundRect">
            <a:avLst>
              <a:gd name="adj" fmla="val 4317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1473568" y="3917355"/>
            <a:ext cx="567021" cy="567035"/>
          </a:xfrm>
          <a:prstGeom prst="ellipse">
            <a:avLst/>
          </a:prstGeom>
          <a:solidFill>
            <a:srgbClr val="C7E0E7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1612858" y="4011761"/>
            <a:ext cx="255085" cy="255091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2607511" y="4011761"/>
            <a:ext cx="49492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সামাজিক সুযোগ সীমিত</a:t>
            </a:r>
            <a:endParaRPr lang="en-US" sz="3600" dirty="0"/>
          </a:p>
        </p:txBody>
      </p:sp>
      <p:sp>
        <p:nvSpPr>
          <p:cNvPr id="22" name="Text 16"/>
          <p:cNvSpPr/>
          <p:nvPr/>
        </p:nvSpPr>
        <p:spPr>
          <a:xfrm>
            <a:off x="2451642" y="4893072"/>
            <a:ext cx="4949205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অর্থনৈতিক ও সামাজিক উন্নয়নের পথ সংকুচিত হয়</a:t>
            </a:r>
            <a:endParaRPr lang="en-US" sz="3200" dirty="0"/>
          </a:p>
        </p:txBody>
      </p:sp>
      <p:sp>
        <p:nvSpPr>
          <p:cNvPr id="26" name="Rectangle 25"/>
          <p:cNvSpPr/>
          <p:nvPr/>
        </p:nvSpPr>
        <p:spPr>
          <a:xfrm>
            <a:off x="3597109" y="620208"/>
            <a:ext cx="6550191" cy="8531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04000"/>
              </a:lnSpc>
            </a:pPr>
            <a:r>
              <a:rPr lang="en-US" sz="4800" dirty="0" err="1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অল্প</a:t>
            </a:r>
            <a:r>
              <a:rPr lang="en-US" sz="4800" dirty="0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800" dirty="0" err="1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বয়সে</a:t>
            </a:r>
            <a:r>
              <a:rPr lang="en-US" sz="4800" dirty="0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800" dirty="0" err="1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বিবাহের</a:t>
            </a:r>
            <a:r>
              <a:rPr lang="en-US" sz="4800" dirty="0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800" dirty="0" err="1" smtClean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ঝুঁকি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1" grpId="0" animBg="1"/>
      <p:bldP spid="22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ুিপ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546100"/>
            <a:ext cx="9512300" cy="5562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3721101" y="685800"/>
            <a:ext cx="2552700" cy="590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গর্ভধারণ কী?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1219200" y="1511300"/>
            <a:ext cx="10083800" cy="56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নিষেকের পর ভ্রূণের বিকাশ শুরু হয়ে জরায়ুতে গর্ভাবস্থা প্রতিষ্ঠিত হলে তাকে </a:t>
            </a:r>
            <a:r>
              <a:rPr lang="en-US" sz="3200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গর্ভধারণ</a:t>
            </a: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বলে।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2425700" y="3263900"/>
            <a:ext cx="507640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নিয়মিত স্বাস্থ্যসেবা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914400" y="3746500"/>
            <a:ext cx="10388599" cy="566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গর্ভাবস্থায় মায়ের শরীর ও ভ্রূণের সুস্থতার জন্য নিয়মিত চিকিৎসাসেবা প্রয়োজন</a:t>
            </a:r>
            <a:endParaRPr lang="en-US" sz="2800" dirty="0"/>
          </a:p>
        </p:txBody>
      </p:sp>
      <p:sp>
        <p:nvSpPr>
          <p:cNvPr id="11" name="Text 6"/>
          <p:cNvSpPr/>
          <p:nvPr/>
        </p:nvSpPr>
        <p:spPr>
          <a:xfrm>
            <a:off x="2425600" y="4757737"/>
            <a:ext cx="507650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কৈশোরে বিশেষ ঝুঁকি</a:t>
            </a:r>
            <a:endParaRPr lang="en-US" sz="3200" dirty="0"/>
          </a:p>
        </p:txBody>
      </p:sp>
      <p:sp>
        <p:nvSpPr>
          <p:cNvPr id="12" name="Text 7"/>
          <p:cNvSpPr/>
          <p:nvPr/>
        </p:nvSpPr>
        <p:spPr>
          <a:xfrm>
            <a:off x="1955800" y="5482976"/>
            <a:ext cx="7429500" cy="676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কৈশোরে গর্ভধারণ বিশেষ স্বাস্থ্যঝুঁকির সাথে যুক্ত হতে পারে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6" y="618777"/>
            <a:ext cx="252813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শিখনফল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661475" y="1457573"/>
            <a:ext cx="3618425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এই পাঠ শেষে শিক্ষার্থীরা —</a:t>
            </a:r>
            <a:endParaRPr lang="en-US" sz="2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378869"/>
            <a:ext cx="5339820" cy="168800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89605" y="250735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75881" y="3160316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বয়ঃসন্ধিকাল বোঝা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875881" y="3568998"/>
            <a:ext cx="4911007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বয়ঃসন্ধিকাল ও কৈশোরের ধারণা ব্যাখ্যা করতে পারবে</a:t>
            </a:r>
            <a:endParaRPr lang="en-US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0301" y="2378869"/>
            <a:ext cx="5646099" cy="168800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18530" y="250735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6404708" y="3160316"/>
            <a:ext cx="4911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ঝুঁকি চিহ্নিত করা</a:t>
            </a:r>
            <a:endParaRPr lang="en-US" sz="3200" dirty="0"/>
          </a:p>
        </p:txBody>
      </p:sp>
      <p:sp>
        <p:nvSpPr>
          <p:cNvPr id="11" name="Text 7"/>
          <p:cNvSpPr/>
          <p:nvPr/>
        </p:nvSpPr>
        <p:spPr>
          <a:xfrm>
            <a:off x="6404708" y="3568998"/>
            <a:ext cx="4911106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বয়ঃসন্ধিকালে বিবাহের ঝুঁকি শনাক্ত করতে পারবে</a:t>
            </a:r>
            <a:endParaRPr lang="en-US" sz="2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255889"/>
            <a:ext cx="5339820" cy="168800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189605" y="438437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875881" y="5037336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স্বাস্থ্যঝুঁকি বোঝা</a:t>
            </a:r>
            <a:endParaRPr lang="en-US" sz="3200" dirty="0"/>
          </a:p>
        </p:txBody>
      </p:sp>
      <p:sp>
        <p:nvSpPr>
          <p:cNvPr id="15" name="Text 10"/>
          <p:cNvSpPr/>
          <p:nvPr/>
        </p:nvSpPr>
        <p:spPr>
          <a:xfrm>
            <a:off x="875881" y="5446018"/>
            <a:ext cx="4911007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অল্প বয়সে গর্ভধারণের স্বাস্থ্যঝুঁকি ব্যাখ্যা করতে পারবে</a:t>
            </a:r>
            <a:endParaRPr lang="en-US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01" y="4255889"/>
            <a:ext cx="5646099" cy="168800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718530" y="438437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6404708" y="5037336"/>
            <a:ext cx="4911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প্রতিরোধের উপায়</a:t>
            </a:r>
            <a:endParaRPr lang="en-US" sz="3200" dirty="0"/>
          </a:p>
        </p:txBody>
      </p:sp>
      <p:sp>
        <p:nvSpPr>
          <p:cNvPr id="19" name="Text 13"/>
          <p:cNvSpPr/>
          <p:nvPr/>
        </p:nvSpPr>
        <p:spPr>
          <a:xfrm>
            <a:off x="6404708" y="5446018"/>
            <a:ext cx="4911106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বাল্যবিবাহ প্রতিরোধে করণীয় বলতে পারবে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4867"/>
            <a:ext cx="6774749" cy="4314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অল্প বয়সে গর্ভধারণের সম্ভাব্য ঝুঁকি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275" y="1125794"/>
            <a:ext cx="9854125" cy="51253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17700" y="3283589"/>
            <a:ext cx="1550463" cy="7804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2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মানসিক চাপ ও শিক্ষাবাধা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457700" y="5471593"/>
            <a:ext cx="3251200" cy="779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গর্ভকালীন ও প্রসবকালীন জটিলতা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8119020" y="3282579"/>
            <a:ext cx="1550463" cy="519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অপুষ্টি ও রক্তস্বল্পতা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4191000" y="1338992"/>
            <a:ext cx="2476500" cy="519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মা ও শিশুর স্বাস্থ্যজটিলতা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5ddf29-e8a3-4dcb-b63e-c6f28d04a6f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184150"/>
            <a:ext cx="10541000" cy="648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1475" y="577751"/>
            <a:ext cx="5174549" cy="5316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মা ও শিশুর স্বাস্থ্যসুরক্ষা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1001687" y="1445270"/>
            <a:ext cx="340213" cy="2126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Host Grotesk Light" pitchFamily="34" charset="0"/>
                <a:ea typeface="Host Grotesk Light" pitchFamily="34" charset="-122"/>
                <a:cs typeface="Host Grotesk Light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661475" y="2185392"/>
            <a:ext cx="629686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প্রশিক্ষিত স্বাস্থ্যকর্মীর পরামর্শ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661475" y="2856409"/>
            <a:ext cx="10069278" cy="518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গর্ভাবস্থায় যোগ্য চিকিৎসক বা স্বাস্থ্যকর্মীর তত্ত্বাবধান জরুরি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831581" y="3895229"/>
            <a:ext cx="340213" cy="2126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Host Grotesk Light" pitchFamily="34" charset="0"/>
                <a:ea typeface="Host Grotesk Light" pitchFamily="34" charset="-122"/>
                <a:cs typeface="Host Grotesk Light" pitchFamily="34" charset="-120"/>
              </a:rPr>
              <a:t>02</a:t>
            </a:r>
            <a:endParaRPr lang="en-US" sz="3600" dirty="0"/>
          </a:p>
        </p:txBody>
      </p:sp>
      <p:sp>
        <p:nvSpPr>
          <p:cNvPr id="10" name="Text 7"/>
          <p:cNvSpPr/>
          <p:nvPr/>
        </p:nvSpPr>
        <p:spPr>
          <a:xfrm>
            <a:off x="661475" y="4470400"/>
            <a:ext cx="4177225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নিয়মিত গর্ভকালীন পরীক্ষা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661475" y="5372299"/>
            <a:ext cx="6296860" cy="242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সময়মতো চেকআপ ও পরীক্ষা-নিরীক্ষা নিশ্চিত করতে হবে</a:t>
            </a:r>
            <a:endParaRPr lang="en-US" sz="3200" dirty="0"/>
          </a:p>
        </p:txBody>
      </p:sp>
      <p:sp>
        <p:nvSpPr>
          <p:cNvPr id="16" name="Text 13"/>
          <p:cNvSpPr/>
          <p:nvPr/>
        </p:nvSpPr>
        <p:spPr>
          <a:xfrm>
            <a:off x="661475" y="5159673"/>
            <a:ext cx="340213" cy="2126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61475" y="5552777"/>
            <a:ext cx="629686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650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489" y="4107855"/>
            <a:ext cx="121738" cy="9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  <p:bldP spid="16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1475" y="577751"/>
            <a:ext cx="629686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মা ও শিশুর স্বাস্থ্যসুরক্ষা</a:t>
            </a:r>
            <a:endParaRPr lang="en-US" sz="3300" dirty="0"/>
          </a:p>
        </p:txBody>
      </p:sp>
      <p:sp>
        <p:nvSpPr>
          <p:cNvPr id="10" name="Text 7"/>
          <p:cNvSpPr/>
          <p:nvPr/>
        </p:nvSpPr>
        <p:spPr>
          <a:xfrm>
            <a:off x="661475" y="3005634"/>
            <a:ext cx="629686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61475" y="2022574"/>
            <a:ext cx="340213" cy="2126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Light" pitchFamily="34" charset="0"/>
                <a:ea typeface="Host Grotesk Light" pitchFamily="34" charset="-122"/>
                <a:cs typeface="Host Grotesk Light" pitchFamily="34" charset="-120"/>
              </a:rPr>
              <a:t>03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661475" y="2474218"/>
            <a:ext cx="3491425" cy="531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সুষম খাদ্য ও বিশ্রাম</a:t>
            </a:r>
            <a:endParaRPr lang="en-US" sz="3600" dirty="0"/>
          </a:p>
        </p:txBody>
      </p:sp>
      <p:sp>
        <p:nvSpPr>
          <p:cNvPr id="15" name="Text 12"/>
          <p:cNvSpPr/>
          <p:nvPr/>
        </p:nvSpPr>
        <p:spPr>
          <a:xfrm>
            <a:off x="661475" y="3441700"/>
            <a:ext cx="10768524" cy="53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28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পুষ্টিকর খাবার, পর্যাপ্ত বিশ্রাম ও প্রয়োজনীয় স্বাস্থ্যসেবা নিশ্চিত করতে হবে</a:t>
            </a:r>
            <a:endParaRPr lang="en-US" sz="2800" dirty="0"/>
          </a:p>
        </p:txBody>
      </p:sp>
      <p:sp>
        <p:nvSpPr>
          <p:cNvPr id="16" name="Text 13"/>
          <p:cNvSpPr/>
          <p:nvPr/>
        </p:nvSpPr>
        <p:spPr>
          <a:xfrm>
            <a:off x="661475" y="4330700"/>
            <a:ext cx="340213" cy="2126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Host Grotesk Light" pitchFamily="34" charset="0"/>
                <a:ea typeface="Host Grotesk Light" pitchFamily="34" charset="-122"/>
                <a:cs typeface="Host Grotesk Light" pitchFamily="34" charset="-120"/>
              </a:rPr>
              <a:t>04</a:t>
            </a:r>
            <a:endParaRPr lang="en-US" sz="3600" dirty="0"/>
          </a:p>
        </p:txBody>
      </p:sp>
      <p:sp>
        <p:nvSpPr>
          <p:cNvPr id="18" name="Text 15"/>
          <p:cNvSpPr/>
          <p:nvPr/>
        </p:nvSpPr>
        <p:spPr>
          <a:xfrm>
            <a:off x="661475" y="4914900"/>
            <a:ext cx="2564325" cy="419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জরুরি চিকিৎসা</a:t>
            </a:r>
            <a:endParaRPr lang="en-US" sz="3200" dirty="0"/>
          </a:p>
        </p:txBody>
      </p:sp>
      <p:sp>
        <p:nvSpPr>
          <p:cNvPr id="19" name="Text 16"/>
          <p:cNvSpPr/>
          <p:nvPr/>
        </p:nvSpPr>
        <p:spPr>
          <a:xfrm>
            <a:off x="661474" y="5537201"/>
            <a:ext cx="10768525" cy="615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যেকোনো জটিলতা দেখা দিলে দ্রুত চিকিৎসার ব্যবস্থা নিতে হবে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05100" y="306586"/>
            <a:ext cx="5315512" cy="4363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বাল্যবিবাহ প্রতিরোধে করণীয়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1062318"/>
            <a:ext cx="11582399" cy="5592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9700" y="520700"/>
            <a:ext cx="4277133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  <a:latin typeface="Noto Sans Bengali"/>
              </a:defRPr>
            </a:pPr>
            <a:r>
              <a:rPr lang="bn-IN" sz="4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শ্রেণিকক্ষ কার্যক্রম</a:t>
            </a:r>
            <a:endParaRPr lang="bn-IN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2800" y="1760508"/>
            <a:ext cx="9994900" cy="3749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2100">
                <a:solidFill>
                  <a:srgbClr val="232D41"/>
                </a:solidFill>
                <a:latin typeface="Noto Sans Bengali"/>
              </a:defRPr>
            </a:pPr>
            <a:r>
              <a:rPr lang="bn-IN" sz="3600" dirty="0" smtClean="0"/>
              <a:t>• দলীয় আলোচনা: ‘শিক্ষা কেন বাল্যবিবাহ প্রতিরোধে গুরুত্বপূর্ণ?’</a:t>
            </a:r>
          </a:p>
          <a:p>
            <a:pPr>
              <a:spcAft>
                <a:spcPts val="1300"/>
              </a:spcAft>
              <a:defRPr sz="2100">
                <a:solidFill>
                  <a:srgbClr val="232D41"/>
                </a:solidFill>
                <a:latin typeface="Noto Sans Bengali"/>
              </a:defRPr>
            </a:pPr>
            <a:r>
              <a:rPr lang="bn-IN" sz="3600" dirty="0" smtClean="0"/>
              <a:t>• ফ্লোচার্ট তৈরি: বাল্যবিবাহ → সম্ভাব্য প্রভাব → প্রতিরোধ</a:t>
            </a:r>
          </a:p>
          <a:p>
            <a:pPr>
              <a:spcAft>
                <a:spcPts val="1300"/>
              </a:spcAft>
              <a:defRPr sz="2100">
                <a:solidFill>
                  <a:srgbClr val="232D41"/>
                </a:solidFill>
                <a:latin typeface="Noto Sans Bengali"/>
              </a:defRPr>
            </a:pPr>
            <a:r>
              <a:rPr lang="bn-IN" sz="3600" dirty="0" smtClean="0"/>
              <a:t>• জোড়ায় কাজ: স্বাস্থ্যকর কৈশোরের ৫টি করণীয় লিখো</a:t>
            </a:r>
            <a:endParaRPr lang="bn-IN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4114800" y="552102"/>
            <a:ext cx="314661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36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আমাদের দায়িত্ব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4114800" y="1422400"/>
            <a:ext cx="2882215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একসাথে এগিয়ে আসি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95962" y="2104628"/>
            <a:ext cx="11527738" cy="613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বাল্যবিবাহ রোধে শিক্ষার্থী, অভিভাবক, শিক্ষক ও সমাজের সবার সম্মিলিত প্রচেষ্টা প্রয়োজন।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87506" y="5562600"/>
            <a:ext cx="8929593" cy="495598"/>
          </a:xfrm>
          <a:prstGeom prst="rect">
            <a:avLst/>
          </a:prstGeom>
          <a:noFill/>
          <a:ln/>
        </p:spPr>
        <p:txBody>
          <a:bodyPr wrap="square" lIns="0" tIns="38985" rIns="0" bIns="0" rtlCol="0" anchor="t">
            <a:noAutofit/>
          </a:bodyPr>
          <a:lstStyle/>
          <a:p>
            <a:pPr marL="152400" indent="-152400" algn="l">
              <a:lnSpc>
                <a:spcPct val="95000"/>
              </a:lnSpc>
              <a:buSzPct val="100000"/>
              <a:buChar char="•"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শিক্ষা অব্যাহত রাখো ও অন্যকে </a:t>
            </a:r>
            <a:r>
              <a:rPr lang="en-US" sz="32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উৎসাহিত</a:t>
            </a: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করো</a:t>
            </a:r>
            <a:endParaRPr lang="en-US" sz="3200" dirty="0"/>
          </a:p>
        </p:txBody>
      </p:sp>
      <p:sp>
        <p:nvSpPr>
          <p:cNvPr id="11" name="Text 7"/>
          <p:cNvSpPr/>
          <p:nvPr/>
        </p:nvSpPr>
        <p:spPr>
          <a:xfrm>
            <a:off x="887506" y="3038872"/>
            <a:ext cx="10515600" cy="1876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152400" indent="-152400">
              <a:lnSpc>
                <a:spcPct val="95000"/>
              </a:lnSpc>
              <a:buSzPct val="100000"/>
              <a:buChar char="•"/>
            </a:pP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বিবাহের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আইনগত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বয়স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সম্পর্কে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জানো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জানাও</a:t>
            </a:r>
            <a:endParaRPr lang="en-US" sz="3200" dirty="0" smtClean="0"/>
          </a:p>
          <a:p>
            <a:pPr marL="152400" indent="-152400">
              <a:lnSpc>
                <a:spcPct val="95000"/>
              </a:lnSpc>
              <a:buSzPct val="100000"/>
              <a:buChar char="•"/>
            </a:pP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ঝুঁকিপূর্ণ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পরিস্থিতিতে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বিশ্বস্ত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বড়দের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সহায়তা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নাও</a:t>
            </a:r>
            <a:endParaRPr lang="en-US" sz="3200" dirty="0" smtClean="0"/>
          </a:p>
          <a:p>
            <a:pPr marL="152400" indent="-152400">
              <a:lnSpc>
                <a:spcPct val="95000"/>
              </a:lnSpc>
              <a:buSzPct val="100000"/>
              <a:buChar char="•"/>
            </a:pP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বাল্যবিবাহের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বিরুদ্ধে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সামাজিকভাবে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সচেতন</a:t>
            </a:r>
            <a:r>
              <a:rPr lang="en-US" sz="3200" dirty="0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 err="1" smtClean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হও</a:t>
            </a:r>
            <a:endParaRPr lang="en-US" sz="3200" dirty="0" smtClean="0"/>
          </a:p>
          <a:p>
            <a:pPr marL="0" indent="0" algn="l">
              <a:lnSpc>
                <a:spcPct val="95000"/>
              </a:lnSpc>
              <a:buNone/>
            </a:pPr>
            <a:r>
              <a:rPr lang="en-US" sz="3200" dirty="0" err="1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শিক্ষাই</a:t>
            </a:r>
            <a:r>
              <a:rPr lang="en-US" sz="3200" dirty="0" smtClean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হলো বাল্যবিবাহ প্রতিরোধের সবচেয়ে শক্তিশালী হাতিয়ার।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9300" y="2486435"/>
            <a:ext cx="10439400" cy="2808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2100">
                <a:solidFill>
                  <a:srgbClr val="232D41"/>
                </a:solidFill>
                <a:latin typeface="Noto Sans Bengali"/>
              </a:defRPr>
            </a:pPr>
            <a:r>
              <a:rPr lang="bn-IN" sz="3600" dirty="0" smtClean="0"/>
              <a:t>• ১. বয়ঃসন্ধিকাল কী?</a:t>
            </a:r>
          </a:p>
          <a:p>
            <a:pPr>
              <a:spcAft>
                <a:spcPts val="1300"/>
              </a:spcAft>
              <a:defRPr sz="2100">
                <a:solidFill>
                  <a:srgbClr val="232D41"/>
                </a:solidFill>
                <a:latin typeface="Noto Sans Bengali"/>
              </a:defRPr>
            </a:pPr>
            <a:r>
              <a:rPr lang="bn-IN" sz="3600" dirty="0" smtClean="0"/>
              <a:t>• ২. বাল্যবিবাহের দুটি ক্ষতিকর প্রভাব লেখো।</a:t>
            </a:r>
          </a:p>
          <a:p>
            <a:pPr>
              <a:spcAft>
                <a:spcPts val="1300"/>
              </a:spcAft>
              <a:defRPr sz="2100">
                <a:solidFill>
                  <a:srgbClr val="232D41"/>
                </a:solidFill>
                <a:latin typeface="Noto Sans Bengali"/>
              </a:defRPr>
            </a:pPr>
            <a:r>
              <a:rPr lang="bn-IN" sz="3600" dirty="0" smtClean="0"/>
              <a:t>• ৩. অল্প বয়সে গর্ভধারণ কেন ঝুঁকিপূর্ণ হতে পারে?</a:t>
            </a:r>
          </a:p>
          <a:p>
            <a:pPr>
              <a:spcAft>
                <a:spcPts val="1300"/>
              </a:spcAft>
              <a:defRPr sz="2100">
                <a:solidFill>
                  <a:srgbClr val="232D41"/>
                </a:solidFill>
                <a:latin typeface="Noto Sans Bengali"/>
              </a:defRPr>
            </a:pPr>
            <a:r>
              <a:rPr lang="bn-IN" sz="3600" dirty="0" smtClean="0"/>
              <a:t>• ৪. বাল্যবিবাহ প্রতিরোধে শিক্ষার্থীরা কী করতে পারে?</a:t>
            </a:r>
            <a:endParaRPr lang="bn-IN" sz="3600" dirty="0"/>
          </a:p>
        </p:txBody>
      </p:sp>
      <p:sp>
        <p:nvSpPr>
          <p:cNvPr id="3" name="Rectangle 2"/>
          <p:cNvSpPr/>
          <p:nvPr/>
        </p:nvSpPr>
        <p:spPr>
          <a:xfrm>
            <a:off x="4725112" y="647700"/>
            <a:ext cx="21178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  <a:latin typeface="Noto Sans Bengali"/>
              </a:defRPr>
            </a:pPr>
            <a:r>
              <a:rPr lang="bn-IN" sz="4400" dirty="0" smtClean="0">
                <a:solidFill>
                  <a:schemeClr val="bg2">
                    <a:lumMod val="25000"/>
                  </a:schemeClr>
                </a:solidFill>
              </a:rPr>
              <a:t>মূল্যায়ন</a:t>
            </a:r>
            <a:endParaRPr lang="bn-IN" sz="4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রত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977901"/>
            <a:ext cx="10312400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fhgjhkjkjllk;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01" y="571501"/>
            <a:ext cx="5051052" cy="5715000"/>
          </a:xfrm>
          <a:prstGeom prst="rect">
            <a:avLst/>
          </a:prstGeom>
        </p:spPr>
      </p:pic>
      <p:pic>
        <p:nvPicPr>
          <p:cNvPr id="3" name="Picture 2" descr="fcgujhkjk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987" y="571500"/>
            <a:ext cx="5541309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4254500" y="279400"/>
            <a:ext cx="4432300" cy="736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8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বয়ঃসন্ধিকাল কী?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457200" y="1753394"/>
            <a:ext cx="10121900" cy="1756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শৈশব থেকে প্রাপ্তবয়স্কতার দিকে পরিবর্তনের সময়কে </a:t>
            </a:r>
            <a:r>
              <a:rPr lang="en-US" sz="3200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বয়ঃসন্ধিকাল</a:t>
            </a: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বলে। এটি জীবনের একটি গুরুত্বপূর্ণ পর্যায় — শারীরিক, মানসিক ও সামাজিক পরিবর্তনের সম্মিলিত রূপ।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1016000" y="3949404"/>
            <a:ext cx="9563100" cy="1930696"/>
          </a:xfrm>
          <a:prstGeom prst="roundRect">
            <a:avLst>
              <a:gd name="adj" fmla="val 8180"/>
            </a:avLst>
          </a:prstGeom>
          <a:solidFill>
            <a:srgbClr val="D9EDF2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4481413"/>
            <a:ext cx="1018418" cy="81448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67191" y="4398268"/>
            <a:ext cx="6503809" cy="525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সঠিক তথ্য, পুষ্টি, নিরাপত্তা ও সহায়তা এই সময়ে অত্যন্ত গুরুত্বপূর্ণ।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6"/>
          <p:cNvSpPr/>
          <p:nvPr/>
        </p:nvSpPr>
        <p:spPr>
          <a:xfrm>
            <a:off x="1625600" y="609600"/>
            <a:ext cx="9093200" cy="1727199"/>
          </a:xfrm>
          <a:prstGeom prst="roundRect">
            <a:avLst>
              <a:gd name="adj" fmla="val 7415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4527040" y="825500"/>
            <a:ext cx="313751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শারীরিক</a:t>
            </a:r>
            <a:endParaRPr lang="en-US" sz="3200" dirty="0"/>
          </a:p>
        </p:txBody>
      </p:sp>
      <p:sp>
        <p:nvSpPr>
          <p:cNvPr id="12" name="Text 8"/>
          <p:cNvSpPr/>
          <p:nvPr/>
        </p:nvSpPr>
        <p:spPr>
          <a:xfrm>
            <a:off x="3984822" y="1460500"/>
            <a:ext cx="3679733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দেহের গঠনগত পরিবর্তন</a:t>
            </a:r>
            <a:endParaRPr lang="en-US" sz="3200" dirty="0"/>
          </a:p>
        </p:txBody>
      </p:sp>
      <p:sp>
        <p:nvSpPr>
          <p:cNvPr id="13" name="Shape 9"/>
          <p:cNvSpPr/>
          <p:nvPr/>
        </p:nvSpPr>
        <p:spPr>
          <a:xfrm>
            <a:off x="1625600" y="2641600"/>
            <a:ext cx="9093199" cy="1790700"/>
          </a:xfrm>
          <a:prstGeom prst="roundRect">
            <a:avLst>
              <a:gd name="adj" fmla="val 7415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356487" y="2932609"/>
            <a:ext cx="313751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মানসিক</a:t>
            </a:r>
            <a:endParaRPr lang="en-US" sz="3200" dirty="0"/>
          </a:p>
        </p:txBody>
      </p:sp>
      <p:sp>
        <p:nvSpPr>
          <p:cNvPr id="15" name="Text 11"/>
          <p:cNvSpPr/>
          <p:nvPr/>
        </p:nvSpPr>
        <p:spPr>
          <a:xfrm>
            <a:off x="3984823" y="3662015"/>
            <a:ext cx="3137516" cy="262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আবেগ ও চিন্তার বিকাশ</a:t>
            </a:r>
            <a:endParaRPr lang="en-US" sz="3200" dirty="0"/>
          </a:p>
        </p:txBody>
      </p:sp>
      <p:sp>
        <p:nvSpPr>
          <p:cNvPr id="16" name="Shape 12"/>
          <p:cNvSpPr/>
          <p:nvPr/>
        </p:nvSpPr>
        <p:spPr>
          <a:xfrm>
            <a:off x="1625600" y="4724400"/>
            <a:ext cx="9093199" cy="1739899"/>
          </a:xfrm>
          <a:prstGeom prst="roundRect">
            <a:avLst>
              <a:gd name="adj" fmla="val 7415"/>
            </a:avLst>
          </a:prstGeom>
          <a:solidFill>
            <a:srgbClr val="D9EDF2"/>
          </a:solidFill>
          <a:ln w="6350">
            <a:solidFill>
              <a:srgbClr val="BFD3D8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4527040" y="4973936"/>
            <a:ext cx="167056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সামাজিক</a:t>
            </a:r>
            <a:endParaRPr lang="en-US" sz="3200" dirty="0"/>
          </a:p>
        </p:txBody>
      </p:sp>
      <p:sp>
        <p:nvSpPr>
          <p:cNvPr id="18" name="Text 14"/>
          <p:cNvSpPr/>
          <p:nvPr/>
        </p:nvSpPr>
        <p:spPr>
          <a:xfrm>
            <a:off x="4165600" y="5637213"/>
            <a:ext cx="3137516" cy="262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32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সম্পর্ক ও দায়িত্ববোধ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ূরপহবরহ.jp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91" y="564776"/>
            <a:ext cx="4948238" cy="5674659"/>
          </a:xfrm>
          <a:prstGeom prst="rect">
            <a:avLst/>
          </a:prstGeom>
        </p:spPr>
      </p:pic>
      <p:pic>
        <p:nvPicPr>
          <p:cNvPr id="3" name="Picture 2" descr="রলকহপরক.jpg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494" y="766482"/>
            <a:ext cx="5150224" cy="5115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পগবকহবপগক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31" y="596900"/>
            <a:ext cx="11114599" cy="5562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CjzFnxlSgTs3WeDESDiPT2TBTafynjV2OFC01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698500"/>
            <a:ext cx="9761818" cy="544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134</TotalTime>
  <Words>524</Words>
  <Application>Microsoft Office PowerPoint</Application>
  <PresentationFormat>Custom</PresentationFormat>
  <Paragraphs>115</Paragraphs>
  <Slides>27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Host Grotesk Medium</vt:lpstr>
      <vt:lpstr>Perpetua</vt:lpstr>
      <vt:lpstr>Roboto</vt:lpstr>
      <vt:lpstr>Roboto Bold</vt:lpstr>
      <vt:lpstr>Host Grotesk Light</vt:lpstr>
      <vt:lpstr>Noto Sans Bengali</vt:lpstr>
      <vt:lpstr>Vrinda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SERVER-001</dc:creator>
  <cp:lastModifiedBy>HP</cp:lastModifiedBy>
  <cp:revision>31</cp:revision>
  <dcterms:created xsi:type="dcterms:W3CDTF">2026-08-23T07:44:27Z</dcterms:created>
  <dcterms:modified xsi:type="dcterms:W3CDTF">2026-08-23T13:59:54Z</dcterms:modified>
</cp:coreProperties>
</file>