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sldIdLst>
    <p:sldId id="281" r:id="rId2"/>
    <p:sldId id="278" r:id="rId3"/>
    <p:sldId id="280" r:id="rId4"/>
    <p:sldId id="277" r:id="rId5"/>
    <p:sldId id="293" r:id="rId6"/>
    <p:sldId id="259" r:id="rId7"/>
    <p:sldId id="294" r:id="rId8"/>
    <p:sldId id="350" r:id="rId9"/>
    <p:sldId id="353" r:id="rId10"/>
    <p:sldId id="354" r:id="rId11"/>
    <p:sldId id="351" r:id="rId12"/>
    <p:sldId id="355" r:id="rId13"/>
    <p:sldId id="356" r:id="rId14"/>
    <p:sldId id="352" r:id="rId15"/>
    <p:sldId id="357" r:id="rId16"/>
    <p:sldId id="322" r:id="rId17"/>
    <p:sldId id="323" r:id="rId18"/>
    <p:sldId id="324" r:id="rId19"/>
    <p:sldId id="286" r:id="rId20"/>
    <p:sldId id="282" r:id="rId21"/>
    <p:sldId id="283" r:id="rId22"/>
    <p:sldId id="284" r:id="rId23"/>
    <p:sldId id="28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4727" autoAdjust="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vList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 custT="1"/>
      <dgm:spPr/>
      <dgm:t>
        <a:bodyPr/>
        <a:lstStyle/>
        <a:p>
          <a:pPr rtl="0"/>
          <a:r>
            <a:rPr lang="as-IN" sz="2400" dirty="0" smtClean="0">
              <a:solidFill>
                <a:schemeClr val="tx1"/>
              </a:solidFill>
            </a:rPr>
            <a:t>পাঠ শেষে শিক্ষার্থীরা—</a:t>
          </a:r>
          <a:endParaRPr lang="en-US" sz="2400" dirty="0">
            <a:solidFill>
              <a:schemeClr val="tx1"/>
            </a:solidFill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Logic Gate </a:t>
          </a:r>
          <a:r>
            <a:rPr lang="as-IN" sz="2400" dirty="0" smtClean="0">
              <a:solidFill>
                <a:schemeClr val="tx1"/>
              </a:solidFill>
            </a:rPr>
            <a:t>কী তা ব্যাখ্যা করতে পারবে।</a:t>
          </a:r>
          <a:endParaRPr lang="en-US" sz="2400" dirty="0">
            <a:solidFill>
              <a:schemeClr val="tx1"/>
            </a:solidFill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AND, OR ও NOT Gate-</a:t>
          </a:r>
          <a:r>
            <a:rPr lang="en-US" sz="2400" dirty="0" err="1" smtClean="0">
              <a:solidFill>
                <a:schemeClr val="tx1"/>
              </a:solidFill>
            </a:rPr>
            <a:t>এর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সংজ্ঞা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বলতে</a:t>
          </a:r>
          <a:r>
            <a:rPr lang="en-US" sz="2400" dirty="0" smtClean="0">
              <a:solidFill>
                <a:schemeClr val="tx1"/>
              </a:solidFill>
            </a:rPr>
            <a:t> </a:t>
          </a:r>
          <a:r>
            <a:rPr lang="en-US" sz="2400" dirty="0" err="1" smtClean="0">
              <a:solidFill>
                <a:schemeClr val="tx1"/>
              </a:solidFill>
            </a:rPr>
            <a:t>পারবে</a:t>
          </a:r>
          <a:r>
            <a:rPr lang="en-US" sz="2400" dirty="0" smtClean="0">
              <a:solidFill>
                <a:schemeClr val="tx1"/>
              </a:solidFill>
            </a:rPr>
            <a:t>।</a:t>
          </a:r>
          <a:endParaRPr lang="en-US" sz="2400" dirty="0">
            <a:solidFill>
              <a:schemeClr val="tx1"/>
            </a:solidFill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Input </a:t>
          </a:r>
          <a:r>
            <a:rPr lang="as-IN" sz="2400" dirty="0" smtClean="0">
              <a:solidFill>
                <a:schemeClr val="tx1"/>
              </a:solidFill>
            </a:rPr>
            <a:t>ও </a:t>
          </a:r>
          <a:r>
            <a:rPr lang="en-US" sz="2400" dirty="0" smtClean="0">
              <a:solidFill>
                <a:schemeClr val="tx1"/>
              </a:solidFill>
            </a:rPr>
            <a:t>Output-</a:t>
          </a:r>
          <a:r>
            <a:rPr lang="as-IN" sz="2400" dirty="0" smtClean="0">
              <a:solidFill>
                <a:schemeClr val="tx1"/>
              </a:solidFill>
            </a:rPr>
            <a:t>এর সম্পর্ক নির্ণয় করতে পারবে।</a:t>
          </a:r>
          <a:endParaRPr lang="en-US" sz="2400" dirty="0">
            <a:solidFill>
              <a:schemeClr val="tx1"/>
            </a:solidFill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918C9FED-2600-46EC-82AA-C6C9ED9C80C7}">
      <dgm:prSet custT="1"/>
      <dgm:spPr/>
      <dgm:t>
        <a:bodyPr/>
        <a:lstStyle/>
        <a:p>
          <a:pPr rtl="0"/>
          <a:r>
            <a:rPr lang="as-IN" sz="2400" dirty="0" smtClean="0">
              <a:solidFill>
                <a:schemeClr val="tx1"/>
              </a:solidFill>
            </a:rPr>
            <a:t>বাস্তব জীবনে </a:t>
          </a:r>
          <a:r>
            <a:rPr lang="en-US" sz="2400" dirty="0" smtClean="0">
              <a:solidFill>
                <a:schemeClr val="tx1"/>
              </a:solidFill>
            </a:rPr>
            <a:t>Logic Gate-</a:t>
          </a:r>
          <a:r>
            <a:rPr lang="as-IN" sz="2400" dirty="0" smtClean="0">
              <a:solidFill>
                <a:schemeClr val="tx1"/>
              </a:solidFill>
            </a:rPr>
            <a:t>এর ব্যবহার উদাহরণসহ বলতে পারবে।</a:t>
          </a:r>
          <a:endParaRPr lang="en-US" sz="2400" dirty="0">
            <a:solidFill>
              <a:schemeClr val="tx1"/>
            </a:solidFill>
          </a:endParaRPr>
        </a:p>
      </dgm:t>
    </dgm:pt>
    <dgm:pt modelId="{630375BD-8138-493F-9429-D4D9471621C6}" type="parTrans" cxnId="{D8DCB7A7-7B6B-445A-A86C-5DD1E394A859}">
      <dgm:prSet/>
      <dgm:spPr/>
      <dgm:t>
        <a:bodyPr/>
        <a:lstStyle/>
        <a:p>
          <a:endParaRPr lang="en-US"/>
        </a:p>
      </dgm:t>
    </dgm:pt>
    <dgm:pt modelId="{3AB84CDF-D84C-41BC-A3C4-744953D5C4B3}" type="sibTrans" cxnId="{D8DCB7A7-7B6B-445A-A86C-5DD1E394A859}">
      <dgm:prSet/>
      <dgm:spPr/>
      <dgm:t>
        <a:bodyPr/>
        <a:lstStyle/>
        <a:p>
          <a:endParaRPr lang="en-US"/>
        </a:p>
      </dgm:t>
    </dgm:pt>
    <dgm:pt modelId="{FFD7A4E9-7BBE-4AA1-AA39-0DC165F3E7DB}">
      <dgm:prSet custT="1"/>
      <dgm:spPr/>
      <dgm:t>
        <a:bodyPr/>
        <a:lstStyle/>
        <a:p>
          <a:pPr rtl="0"/>
          <a:r>
            <a:rPr lang="en-US" sz="2400" dirty="0" smtClean="0">
              <a:solidFill>
                <a:schemeClr val="tx1"/>
              </a:solidFill>
            </a:rPr>
            <a:t>AND, OR </a:t>
          </a:r>
          <a:r>
            <a:rPr lang="as-IN" sz="2400" dirty="0" smtClean="0">
              <a:solidFill>
                <a:schemeClr val="tx1"/>
              </a:solidFill>
            </a:rPr>
            <a:t>ও </a:t>
          </a:r>
          <a:r>
            <a:rPr lang="en-US" sz="2400" dirty="0" smtClean="0">
              <a:solidFill>
                <a:schemeClr val="tx1"/>
              </a:solidFill>
            </a:rPr>
            <a:t>NOT Gate-</a:t>
          </a:r>
          <a:r>
            <a:rPr lang="as-IN" sz="2400" dirty="0" smtClean="0">
              <a:solidFill>
                <a:schemeClr val="tx1"/>
              </a:solidFill>
            </a:rPr>
            <a:t>এর মধ্যে পার্থক্য করতে পারবে।</a:t>
          </a:r>
          <a:endParaRPr lang="en-US" sz="2400" dirty="0" smtClean="0">
            <a:solidFill>
              <a:schemeClr val="tx1"/>
            </a:solidFill>
          </a:endParaRPr>
        </a:p>
      </dgm:t>
    </dgm:pt>
    <dgm:pt modelId="{117BBFD6-D65B-4CAA-A2E3-006291DB7524}" type="parTrans" cxnId="{155EC6AE-BD43-497F-A428-9DA49DFCDE3B}">
      <dgm:prSet/>
      <dgm:spPr/>
      <dgm:t>
        <a:bodyPr/>
        <a:lstStyle/>
        <a:p>
          <a:endParaRPr lang="en-US"/>
        </a:p>
      </dgm:t>
    </dgm:pt>
    <dgm:pt modelId="{964C8F5E-24B7-43CD-995A-E62CAA5EC16A}" type="sibTrans" cxnId="{155EC6AE-BD43-497F-A428-9DA49DFCDE3B}">
      <dgm:prSet/>
      <dgm:spPr/>
      <dgm:t>
        <a:bodyPr/>
        <a:lstStyle/>
        <a:p>
          <a:endParaRPr lang="en-US"/>
        </a:p>
      </dgm:t>
    </dgm:pt>
    <dgm:pt modelId="{38103F46-18FB-4F0A-ACA1-40AAFA5AE5AA}">
      <dgm:prSet custT="1"/>
      <dgm:spPr/>
      <dgm:t>
        <a:bodyPr/>
        <a:lstStyle/>
        <a:p>
          <a:pPr rtl="0"/>
          <a:r>
            <a:rPr lang="as-IN" sz="2400" dirty="0" smtClean="0">
              <a:solidFill>
                <a:schemeClr val="tx1"/>
              </a:solidFill>
            </a:rPr>
            <a:t>প্রতিটি </a:t>
          </a:r>
          <a:r>
            <a:rPr lang="en-US" sz="2400" dirty="0" smtClean="0">
              <a:solidFill>
                <a:schemeClr val="tx1"/>
              </a:solidFill>
            </a:rPr>
            <a:t>Gate-</a:t>
          </a:r>
          <a:r>
            <a:rPr lang="as-IN" sz="2400" dirty="0" smtClean="0">
              <a:solidFill>
                <a:schemeClr val="tx1"/>
              </a:solidFill>
            </a:rPr>
            <a:t>এর </a:t>
          </a:r>
          <a:r>
            <a:rPr lang="en-US" sz="2400" dirty="0" smtClean="0">
              <a:solidFill>
                <a:schemeClr val="tx1"/>
              </a:solidFill>
            </a:rPr>
            <a:t>Symbol </a:t>
          </a:r>
          <a:r>
            <a:rPr lang="as-IN" sz="2400" dirty="0" smtClean="0">
              <a:solidFill>
                <a:schemeClr val="tx1"/>
              </a:solidFill>
            </a:rPr>
            <a:t>ও </a:t>
          </a:r>
          <a:r>
            <a:rPr lang="en-US" sz="2400" dirty="0" smtClean="0">
              <a:solidFill>
                <a:schemeClr val="tx1"/>
              </a:solidFill>
            </a:rPr>
            <a:t>Truth Table </a:t>
          </a:r>
          <a:r>
            <a:rPr lang="as-IN" sz="2400" dirty="0" smtClean="0">
              <a:solidFill>
                <a:schemeClr val="tx1"/>
              </a:solidFill>
            </a:rPr>
            <a:t>ব্যাখ্যা করতে পারবে।</a:t>
          </a:r>
          <a:endParaRPr lang="en-US" sz="2400" dirty="0">
            <a:solidFill>
              <a:schemeClr val="tx1"/>
            </a:solidFill>
          </a:endParaRPr>
        </a:p>
      </dgm:t>
    </dgm:pt>
    <dgm:pt modelId="{1D069DD1-D6DE-48D6-8844-EA28E2F76F11}" type="parTrans" cxnId="{266D61EE-3341-4F4E-AE2D-C320BEEA304F}">
      <dgm:prSet/>
      <dgm:spPr/>
      <dgm:t>
        <a:bodyPr/>
        <a:lstStyle/>
        <a:p>
          <a:endParaRPr lang="en-US"/>
        </a:p>
      </dgm:t>
    </dgm:pt>
    <dgm:pt modelId="{F2A62CC4-0EFD-4010-98E5-DD35FE7AC9B7}" type="sibTrans" cxnId="{266D61EE-3341-4F4E-AE2D-C320BEEA304F}">
      <dgm:prSet/>
      <dgm:spPr/>
      <dgm:t>
        <a:bodyPr/>
        <a:lstStyle/>
        <a:p>
          <a:endParaRPr lang="en-US"/>
        </a:p>
      </dgm:t>
    </dgm:pt>
    <dgm:pt modelId="{A1DC4E0A-2CF6-44EA-9439-F557969C9A7A}" type="pres">
      <dgm:prSet presAssocID="{E7E9F34F-AA26-4CDA-B2CA-DD4081B1AE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4B416F-6389-4CD6-B9A2-2DFD43471A94}" type="pres">
      <dgm:prSet presAssocID="{427129BF-F859-43ED-B4CB-B8BD8C9F0827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E28216-C147-4001-9E88-431838545BB7}" type="pres">
      <dgm:prSet presAssocID="{481DBD30-1A3F-4FDA-A5A5-13B4BAF8429A}" presName="spacer" presStyleCnt="0"/>
      <dgm:spPr/>
    </dgm:pt>
    <dgm:pt modelId="{2A717A90-2597-4740-873E-C4D39E967E3B}" type="pres">
      <dgm:prSet presAssocID="{D4207690-33AE-444D-8326-F6B5728C8938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84E06B-B7F2-4789-B2C6-5062B7E7BCD5}" type="pres">
      <dgm:prSet presAssocID="{0E5B78D7-6BE9-4D28-8542-18FE2A00A555}" presName="spacer" presStyleCnt="0"/>
      <dgm:spPr/>
    </dgm:pt>
    <dgm:pt modelId="{A4CAD2CA-50E1-4E70-B35B-05C74F6B1202}" type="pres">
      <dgm:prSet presAssocID="{0121FEBF-A8F8-43EE-A89D-95125F81966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BFF0A-7984-4508-9006-567BC073A656}" type="pres">
      <dgm:prSet presAssocID="{ED17FF2E-623F-4C78-9E7C-38A7D51C9877}" presName="spacer" presStyleCnt="0"/>
      <dgm:spPr/>
    </dgm:pt>
    <dgm:pt modelId="{DB2A801C-3553-416E-A0F7-5C420D978427}" type="pres">
      <dgm:prSet presAssocID="{38103F46-18FB-4F0A-ACA1-40AAFA5AE5A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770FA6-434F-4957-AC5E-F6867B1362D0}" type="pres">
      <dgm:prSet presAssocID="{F2A62CC4-0EFD-4010-98E5-DD35FE7AC9B7}" presName="spacer" presStyleCnt="0"/>
      <dgm:spPr/>
    </dgm:pt>
    <dgm:pt modelId="{1650FE73-3DB6-4B3B-8E59-59A8CF0DD4FF}" type="pres">
      <dgm:prSet presAssocID="{C3A62852-FAA8-4EB7-A2A2-AF07C7DC102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E1BD84-3ECC-4EA0-ACC0-A2335B2FF465}" type="pres">
      <dgm:prSet presAssocID="{2CC89209-E1B4-4283-9605-407A3F2EE264}" presName="spacer" presStyleCnt="0"/>
      <dgm:spPr/>
    </dgm:pt>
    <dgm:pt modelId="{F8709276-CCBA-4D63-B3BA-A74181794D3F}" type="pres">
      <dgm:prSet presAssocID="{918C9FED-2600-46EC-82AA-C6C9ED9C80C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33C01E-6F87-482D-8097-ACCE0AC9A8EF}" type="pres">
      <dgm:prSet presAssocID="{3AB84CDF-D84C-41BC-A3C4-744953D5C4B3}" presName="spacer" presStyleCnt="0"/>
      <dgm:spPr/>
    </dgm:pt>
    <dgm:pt modelId="{4C6F5CF1-5824-4FF2-9137-4D000E04C743}" type="pres">
      <dgm:prSet presAssocID="{FFD7A4E9-7BBE-4AA1-AA39-0DC165F3E7DB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C28F8E-58AC-46D5-8EB0-8E213A110A94}" srcId="{E7E9F34F-AA26-4CDA-B2CA-DD4081B1AEB0}" destId="{C3A62852-FAA8-4EB7-A2A2-AF07C7DC1025}" srcOrd="4" destOrd="0" parTransId="{D9A29707-1EAF-401E-A9B9-2CF7A7701921}" sibTransId="{2CC89209-E1B4-4283-9605-407A3F2EE264}"/>
    <dgm:cxn modelId="{155EC6AE-BD43-497F-A428-9DA49DFCDE3B}" srcId="{E7E9F34F-AA26-4CDA-B2CA-DD4081B1AEB0}" destId="{FFD7A4E9-7BBE-4AA1-AA39-0DC165F3E7DB}" srcOrd="6" destOrd="0" parTransId="{117BBFD6-D65B-4CAA-A2E3-006291DB7524}" sibTransId="{964C8F5E-24B7-43CD-995A-E62CAA5EC16A}"/>
    <dgm:cxn modelId="{3BFD8B2B-E6A3-4F81-A622-45B3CD82F5CC}" type="presOf" srcId="{E7E9F34F-AA26-4CDA-B2CA-DD4081B1AEB0}" destId="{A1DC4E0A-2CF6-44EA-9439-F557969C9A7A}" srcOrd="0" destOrd="0" presId="urn:microsoft.com/office/officeart/2005/8/layout/vList2"/>
    <dgm:cxn modelId="{A23F8C55-26E1-485F-83E1-EDACD82577BF}" type="presOf" srcId="{0121FEBF-A8F8-43EE-A89D-95125F819666}" destId="{A4CAD2CA-50E1-4E70-B35B-05C74F6B1202}" srcOrd="0" destOrd="0" presId="urn:microsoft.com/office/officeart/2005/8/layout/vList2"/>
    <dgm:cxn modelId="{8399A6DA-E630-47DD-976E-031EEB2797B2}" type="presOf" srcId="{C3A62852-FAA8-4EB7-A2A2-AF07C7DC1025}" destId="{1650FE73-3DB6-4B3B-8E59-59A8CF0DD4FF}" srcOrd="0" destOrd="0" presId="urn:microsoft.com/office/officeart/2005/8/layout/vList2"/>
    <dgm:cxn modelId="{3D5C9422-48BB-430E-BD6D-D7DA8B6FA736}" type="presOf" srcId="{38103F46-18FB-4F0A-ACA1-40AAFA5AE5AA}" destId="{DB2A801C-3553-416E-A0F7-5C420D978427}" srcOrd="0" destOrd="0" presId="urn:microsoft.com/office/officeart/2005/8/layout/vList2"/>
    <dgm:cxn modelId="{266D61EE-3341-4F4E-AE2D-C320BEEA304F}" srcId="{E7E9F34F-AA26-4CDA-B2CA-DD4081B1AEB0}" destId="{38103F46-18FB-4F0A-ACA1-40AAFA5AE5AA}" srcOrd="3" destOrd="0" parTransId="{1D069DD1-D6DE-48D6-8844-EA28E2F76F11}" sibTransId="{F2A62CC4-0EFD-4010-98E5-DD35FE7AC9B7}"/>
    <dgm:cxn modelId="{62076746-CBE5-4FB8-8474-2C5F8FF900CE}" type="presOf" srcId="{D4207690-33AE-444D-8326-F6B5728C8938}" destId="{2A717A90-2597-4740-873E-C4D39E967E3B}" srcOrd="0" destOrd="0" presId="urn:microsoft.com/office/officeart/2005/8/layout/vList2"/>
    <dgm:cxn modelId="{ABC6A2A7-8670-4A65-BEA2-A5F65E2D978E}" type="presOf" srcId="{FFD7A4E9-7BBE-4AA1-AA39-0DC165F3E7DB}" destId="{4C6F5CF1-5824-4FF2-9137-4D000E04C743}" srcOrd="0" destOrd="0" presId="urn:microsoft.com/office/officeart/2005/8/layout/vList2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57707001-C7CB-42FE-BCCB-6A2B0BA94651}" type="presOf" srcId="{918C9FED-2600-46EC-82AA-C6C9ED9C80C7}" destId="{F8709276-CCBA-4D63-B3BA-A74181794D3F}" srcOrd="0" destOrd="0" presId="urn:microsoft.com/office/officeart/2005/8/layout/vList2"/>
    <dgm:cxn modelId="{D8DCB7A7-7B6B-445A-A86C-5DD1E394A859}" srcId="{E7E9F34F-AA26-4CDA-B2CA-DD4081B1AEB0}" destId="{918C9FED-2600-46EC-82AA-C6C9ED9C80C7}" srcOrd="5" destOrd="0" parTransId="{630375BD-8138-493F-9429-D4D9471621C6}" sibTransId="{3AB84CDF-D84C-41BC-A3C4-744953D5C4B3}"/>
    <dgm:cxn modelId="{721106DA-30EF-4CF2-9657-F4C6759C6FD7}" type="presOf" srcId="{427129BF-F859-43ED-B4CB-B8BD8C9F0827}" destId="{9C4B416F-6389-4CD6-B9A2-2DFD43471A94}" srcOrd="0" destOrd="0" presId="urn:microsoft.com/office/officeart/2005/8/layout/vList2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97BFF038-D389-4295-A7A3-92AC0EB18236}" type="presParOf" srcId="{A1DC4E0A-2CF6-44EA-9439-F557969C9A7A}" destId="{9C4B416F-6389-4CD6-B9A2-2DFD43471A94}" srcOrd="0" destOrd="0" presId="urn:microsoft.com/office/officeart/2005/8/layout/vList2"/>
    <dgm:cxn modelId="{3CBB66B9-56D5-43B7-A259-54772A83E26A}" type="presParOf" srcId="{A1DC4E0A-2CF6-44EA-9439-F557969C9A7A}" destId="{95E28216-C147-4001-9E88-431838545BB7}" srcOrd="1" destOrd="0" presId="urn:microsoft.com/office/officeart/2005/8/layout/vList2"/>
    <dgm:cxn modelId="{7C205750-75EB-411A-B73D-FF725E7D3969}" type="presParOf" srcId="{A1DC4E0A-2CF6-44EA-9439-F557969C9A7A}" destId="{2A717A90-2597-4740-873E-C4D39E967E3B}" srcOrd="2" destOrd="0" presId="urn:microsoft.com/office/officeart/2005/8/layout/vList2"/>
    <dgm:cxn modelId="{0DB3A043-18D1-462C-A4E2-CD8062734ED3}" type="presParOf" srcId="{A1DC4E0A-2CF6-44EA-9439-F557969C9A7A}" destId="{3484E06B-B7F2-4789-B2C6-5062B7E7BCD5}" srcOrd="3" destOrd="0" presId="urn:microsoft.com/office/officeart/2005/8/layout/vList2"/>
    <dgm:cxn modelId="{FBE0D034-BC75-42A9-A80B-97262705366D}" type="presParOf" srcId="{A1DC4E0A-2CF6-44EA-9439-F557969C9A7A}" destId="{A4CAD2CA-50E1-4E70-B35B-05C74F6B1202}" srcOrd="4" destOrd="0" presId="urn:microsoft.com/office/officeart/2005/8/layout/vList2"/>
    <dgm:cxn modelId="{CFCD61CE-50C3-45F6-B625-036D682691DD}" type="presParOf" srcId="{A1DC4E0A-2CF6-44EA-9439-F557969C9A7A}" destId="{C58BFF0A-7984-4508-9006-567BC073A656}" srcOrd="5" destOrd="0" presId="urn:microsoft.com/office/officeart/2005/8/layout/vList2"/>
    <dgm:cxn modelId="{CD4BE384-7EF2-409B-9E78-768F99A8A5D0}" type="presParOf" srcId="{A1DC4E0A-2CF6-44EA-9439-F557969C9A7A}" destId="{DB2A801C-3553-416E-A0F7-5C420D978427}" srcOrd="6" destOrd="0" presId="urn:microsoft.com/office/officeart/2005/8/layout/vList2"/>
    <dgm:cxn modelId="{D042EDD4-5371-4239-9366-40C174B86333}" type="presParOf" srcId="{A1DC4E0A-2CF6-44EA-9439-F557969C9A7A}" destId="{80770FA6-434F-4957-AC5E-F6867B1362D0}" srcOrd="7" destOrd="0" presId="urn:microsoft.com/office/officeart/2005/8/layout/vList2"/>
    <dgm:cxn modelId="{FE2E6180-4300-4A94-8631-59D72A00BF20}" type="presParOf" srcId="{A1DC4E0A-2CF6-44EA-9439-F557969C9A7A}" destId="{1650FE73-3DB6-4B3B-8E59-59A8CF0DD4FF}" srcOrd="8" destOrd="0" presId="urn:microsoft.com/office/officeart/2005/8/layout/vList2"/>
    <dgm:cxn modelId="{165470A9-7437-4B0D-B3B2-4FD3B526EF5E}" type="presParOf" srcId="{A1DC4E0A-2CF6-44EA-9439-F557969C9A7A}" destId="{86E1BD84-3ECC-4EA0-ACC0-A2335B2FF465}" srcOrd="9" destOrd="0" presId="urn:microsoft.com/office/officeart/2005/8/layout/vList2"/>
    <dgm:cxn modelId="{686A4F83-A0D4-4DF6-8619-A96B070256DE}" type="presParOf" srcId="{A1DC4E0A-2CF6-44EA-9439-F557969C9A7A}" destId="{F8709276-CCBA-4D63-B3BA-A74181794D3F}" srcOrd="10" destOrd="0" presId="urn:microsoft.com/office/officeart/2005/8/layout/vList2"/>
    <dgm:cxn modelId="{06EB2E13-FEE8-471C-955A-F45197162726}" type="presParOf" srcId="{A1DC4E0A-2CF6-44EA-9439-F557969C9A7A}" destId="{A433C01E-6F87-482D-8097-ACCE0AC9A8EF}" srcOrd="11" destOrd="0" presId="urn:microsoft.com/office/officeart/2005/8/layout/vList2"/>
    <dgm:cxn modelId="{FDD9E1F5-9EE0-488D-8785-552583239F12}" type="presParOf" srcId="{A1DC4E0A-2CF6-44EA-9439-F557969C9A7A}" destId="{4C6F5CF1-5824-4FF2-9137-4D000E04C743}" srcOrd="12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hList6" loCatId="list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E2F152-B6AF-4E4A-85EC-CF0A0B523088}">
      <dgm:prSet custT="1"/>
      <dgm:spPr/>
      <dgm:t>
        <a:bodyPr/>
        <a:lstStyle/>
        <a:p>
          <a:pPr rtl="0"/>
          <a:r>
            <a:rPr lang="en-US" sz="2000" smtClean="0"/>
            <a:t> Logic Gate </a:t>
          </a:r>
          <a:r>
            <a:rPr lang="as-IN" sz="2000" smtClean="0"/>
            <a:t>কী</a:t>
          </a:r>
          <a:endParaRPr lang="en-US" sz="2000" dirty="0"/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 custT="1"/>
      <dgm:spPr/>
      <dgm:t>
        <a:bodyPr/>
        <a:lstStyle/>
        <a:p>
          <a:pPr rtl="0"/>
          <a:r>
            <a:rPr lang="en-US" sz="2000" smtClean="0"/>
            <a:t>AND, OR ও NOT  Gate</a:t>
          </a:r>
          <a:endParaRPr lang="en-US" sz="2000" dirty="0"/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 custT="1"/>
      <dgm:spPr/>
      <dgm:t>
        <a:bodyPr/>
        <a:lstStyle/>
        <a:p>
          <a:pPr rtl="0"/>
          <a:r>
            <a:rPr lang="en-US" sz="2000" smtClean="0"/>
            <a:t>Boolean Expression</a:t>
          </a:r>
          <a:endParaRPr lang="en-US" sz="2000" dirty="0"/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 custT="1"/>
      <dgm:spPr/>
      <dgm:t>
        <a:bodyPr/>
        <a:lstStyle/>
        <a:p>
          <a:pPr rtl="0"/>
          <a:r>
            <a:rPr lang="en-US" sz="2000" smtClean="0"/>
            <a:t>Real-life Applications</a:t>
          </a:r>
          <a:endParaRPr lang="en-US" sz="2000" dirty="0"/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4830F09A-EE2B-4BF3-A5A6-24CBB4017DE7}">
      <dgm:prSet custT="1"/>
      <dgm:spPr/>
      <dgm:t>
        <a:bodyPr/>
        <a:lstStyle/>
        <a:p>
          <a:pPr rtl="0"/>
          <a:r>
            <a:rPr lang="as-IN" sz="2000" smtClean="0"/>
            <a:t>তিনটি </a:t>
          </a:r>
          <a:r>
            <a:rPr lang="en-US" sz="2000" smtClean="0"/>
            <a:t>Gate-</a:t>
          </a:r>
          <a:r>
            <a:rPr lang="as-IN" sz="2000" smtClean="0"/>
            <a:t>এর পার্থক্য</a:t>
          </a:r>
          <a:endParaRPr lang="en-US" sz="2000" dirty="0"/>
        </a:p>
      </dgm:t>
    </dgm:pt>
    <dgm:pt modelId="{53B3EAAD-D0D2-4B1C-A04C-EFE7065153F9}" type="parTrans" cxnId="{4898D1FC-0653-4954-9766-D6523F8BB0D7}">
      <dgm:prSet/>
      <dgm:spPr/>
      <dgm:t>
        <a:bodyPr/>
        <a:lstStyle/>
        <a:p>
          <a:endParaRPr lang="en-US"/>
        </a:p>
      </dgm:t>
    </dgm:pt>
    <dgm:pt modelId="{B4E06847-4455-49DE-80F1-13D872584973}" type="sibTrans" cxnId="{4898D1FC-0653-4954-9766-D6523F8BB0D7}">
      <dgm:prSet/>
      <dgm:spPr/>
      <dgm:t>
        <a:bodyPr/>
        <a:lstStyle/>
        <a:p>
          <a:endParaRPr lang="en-US"/>
        </a:p>
      </dgm:t>
    </dgm:pt>
    <dgm:pt modelId="{77DBD672-A8A2-4E9F-9BC5-B3AED525D6BC}" type="pres">
      <dgm:prSet presAssocID="{609C7978-BB4B-4CE9-A0BC-6A67EE03A5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80982F-6EDE-4855-AF5A-5BEA3AD039B8}" type="pres">
      <dgm:prSet presAssocID="{04E2F152-B6AF-4E4A-85EC-CF0A0B5230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162C41-9651-4E03-B6D6-256BA274207A}" type="pres">
      <dgm:prSet presAssocID="{FDFAFEC6-B72F-4C6C-989E-58DDA466C144}" presName="sibTrans" presStyleCnt="0"/>
      <dgm:spPr/>
      <dgm:t>
        <a:bodyPr/>
        <a:lstStyle/>
        <a:p>
          <a:endParaRPr lang="en-US"/>
        </a:p>
      </dgm:t>
    </dgm:pt>
    <dgm:pt modelId="{2B0A6C0B-28C3-44E0-A542-3D96E3F3DCF7}" type="pres">
      <dgm:prSet presAssocID="{A96FE398-F499-4466-A46D-3AAA8E60D01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38E58C-8B49-4B6B-89BE-360152F5BC7C}" type="pres">
      <dgm:prSet presAssocID="{7D3599CD-5D8F-448E-B784-D357AFE65669}" presName="sibTrans" presStyleCnt="0"/>
      <dgm:spPr/>
      <dgm:t>
        <a:bodyPr/>
        <a:lstStyle/>
        <a:p>
          <a:endParaRPr lang="en-US"/>
        </a:p>
      </dgm:t>
    </dgm:pt>
    <dgm:pt modelId="{1248030A-9127-4360-8897-9DE4AD3A9750}" type="pres">
      <dgm:prSet presAssocID="{62EC3F86-8145-414B-92B5-73F88B6CF67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28CAA-F51F-4BC2-A083-FC31A1F0B24F}" type="pres">
      <dgm:prSet presAssocID="{B8B92DCD-E5FD-4840-B8E1-023E7567AA77}" presName="sibTrans" presStyleCnt="0"/>
      <dgm:spPr/>
      <dgm:t>
        <a:bodyPr/>
        <a:lstStyle/>
        <a:p>
          <a:endParaRPr lang="en-US"/>
        </a:p>
      </dgm:t>
    </dgm:pt>
    <dgm:pt modelId="{5DEABD55-AC88-4DF1-B1E2-5BC144763314}" type="pres">
      <dgm:prSet presAssocID="{72A896AA-AF40-4C27-8BF0-53C02A066514}" presName="node" presStyleLbl="node1" presStyleIdx="3" presStyleCnt="5" custScaleX="113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89C257-24E6-488D-8A12-AF87FF06EE3E}" type="pres">
      <dgm:prSet presAssocID="{05965647-5220-4135-A82D-8E06EA4C6901}" presName="sibTrans" presStyleCnt="0"/>
      <dgm:spPr/>
      <dgm:t>
        <a:bodyPr/>
        <a:lstStyle/>
        <a:p>
          <a:endParaRPr lang="en-US"/>
        </a:p>
      </dgm:t>
    </dgm:pt>
    <dgm:pt modelId="{F060B89F-ED7E-40E9-90A4-58AB9C07ED2B}" type="pres">
      <dgm:prSet presAssocID="{4830F09A-EE2B-4BF3-A5A6-24CBB4017DE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A45B07D0-D014-4D01-BC8B-8FEF0EE40313}" type="presOf" srcId="{04E2F152-B6AF-4E4A-85EC-CF0A0B523088}" destId="{5680982F-6EDE-4855-AF5A-5BEA3AD039B8}" srcOrd="0" destOrd="0" presId="urn:microsoft.com/office/officeart/2005/8/layout/hList6"/>
    <dgm:cxn modelId="{DBB52A85-F36F-404A-8438-D3B2BC97286F}" type="presOf" srcId="{72A896AA-AF40-4C27-8BF0-53C02A066514}" destId="{5DEABD55-AC88-4DF1-B1E2-5BC144763314}" srcOrd="0" destOrd="0" presId="urn:microsoft.com/office/officeart/2005/8/layout/hList6"/>
    <dgm:cxn modelId="{2D623D46-E3BA-47A6-B518-0D83FC2DFC6F}" type="presOf" srcId="{4830F09A-EE2B-4BF3-A5A6-24CBB4017DE7}" destId="{F060B89F-ED7E-40E9-90A4-58AB9C07ED2B}" srcOrd="0" destOrd="0" presId="urn:microsoft.com/office/officeart/2005/8/layout/hList6"/>
    <dgm:cxn modelId="{4898D1FC-0653-4954-9766-D6523F8BB0D7}" srcId="{609C7978-BB4B-4CE9-A0BC-6A67EE03A57C}" destId="{4830F09A-EE2B-4BF3-A5A6-24CBB4017DE7}" srcOrd="4" destOrd="0" parTransId="{53B3EAAD-D0D2-4B1C-A04C-EFE7065153F9}" sibTransId="{B4E06847-4455-49DE-80F1-13D872584973}"/>
    <dgm:cxn modelId="{53AE7E95-94B2-416B-A489-3FB6B234D06F}" type="presOf" srcId="{609C7978-BB4B-4CE9-A0BC-6A67EE03A57C}" destId="{77DBD672-A8A2-4E9F-9BC5-B3AED525D6BC}" srcOrd="0" destOrd="0" presId="urn:microsoft.com/office/officeart/2005/8/layout/hList6"/>
    <dgm:cxn modelId="{1E696082-7CC4-46DC-AEE6-3D455249AA7E}" type="presOf" srcId="{A96FE398-F499-4466-A46D-3AAA8E60D01F}" destId="{2B0A6C0B-28C3-44E0-A542-3D96E3F3DCF7}" srcOrd="0" destOrd="0" presId="urn:microsoft.com/office/officeart/2005/8/layout/hList6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59AFDC19-705F-4AA4-8570-80746A58C802}" srcId="{609C7978-BB4B-4CE9-A0BC-6A67EE03A57C}" destId="{72A896AA-AF40-4C27-8BF0-53C02A066514}" srcOrd="3" destOrd="0" parTransId="{AA287D06-5973-4DE7-BB70-A58975D267DA}" sibTransId="{05965647-5220-4135-A82D-8E06EA4C6901}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76BEF250-BB1B-4C7B-8BB8-0002856DF958}" type="presOf" srcId="{62EC3F86-8145-414B-92B5-73F88B6CF676}" destId="{1248030A-9127-4360-8897-9DE4AD3A9750}" srcOrd="0" destOrd="0" presId="urn:microsoft.com/office/officeart/2005/8/layout/hList6"/>
    <dgm:cxn modelId="{3429CEEA-6B7B-41CE-B0B7-E9FEEDA3539A}" type="presParOf" srcId="{77DBD672-A8A2-4E9F-9BC5-B3AED525D6BC}" destId="{5680982F-6EDE-4855-AF5A-5BEA3AD039B8}" srcOrd="0" destOrd="0" presId="urn:microsoft.com/office/officeart/2005/8/layout/hList6"/>
    <dgm:cxn modelId="{94EE954B-86AB-40A8-A948-A12778E65A8B}" type="presParOf" srcId="{77DBD672-A8A2-4E9F-9BC5-B3AED525D6BC}" destId="{0C162C41-9651-4E03-B6D6-256BA274207A}" srcOrd="1" destOrd="0" presId="urn:microsoft.com/office/officeart/2005/8/layout/hList6"/>
    <dgm:cxn modelId="{3ADDC2D6-CA61-43DA-8C7F-A024D7F0537E}" type="presParOf" srcId="{77DBD672-A8A2-4E9F-9BC5-B3AED525D6BC}" destId="{2B0A6C0B-28C3-44E0-A542-3D96E3F3DCF7}" srcOrd="2" destOrd="0" presId="urn:microsoft.com/office/officeart/2005/8/layout/hList6"/>
    <dgm:cxn modelId="{73681C8D-4A5F-48AF-94AF-63212DF28E40}" type="presParOf" srcId="{77DBD672-A8A2-4E9F-9BC5-B3AED525D6BC}" destId="{4038E58C-8B49-4B6B-89BE-360152F5BC7C}" srcOrd="3" destOrd="0" presId="urn:microsoft.com/office/officeart/2005/8/layout/hList6"/>
    <dgm:cxn modelId="{2683DD1F-575B-4800-8DAF-80A5369D435F}" type="presParOf" srcId="{77DBD672-A8A2-4E9F-9BC5-B3AED525D6BC}" destId="{1248030A-9127-4360-8897-9DE4AD3A9750}" srcOrd="4" destOrd="0" presId="urn:microsoft.com/office/officeart/2005/8/layout/hList6"/>
    <dgm:cxn modelId="{2EF37880-3F89-4CC4-9C0F-0BAA141A1D27}" type="presParOf" srcId="{77DBD672-A8A2-4E9F-9BC5-B3AED525D6BC}" destId="{5B928CAA-F51F-4BC2-A083-FC31A1F0B24F}" srcOrd="5" destOrd="0" presId="urn:microsoft.com/office/officeart/2005/8/layout/hList6"/>
    <dgm:cxn modelId="{1EA841B9-8E85-4204-B145-A5F9805BB135}" type="presParOf" srcId="{77DBD672-A8A2-4E9F-9BC5-B3AED525D6BC}" destId="{5DEABD55-AC88-4DF1-B1E2-5BC144763314}" srcOrd="6" destOrd="0" presId="urn:microsoft.com/office/officeart/2005/8/layout/hList6"/>
    <dgm:cxn modelId="{B8BDD8FC-F192-4048-B4B0-C4DFADA588AC}" type="presParOf" srcId="{77DBD672-A8A2-4E9F-9BC5-B3AED525D6BC}" destId="{B589C257-24E6-488D-8A12-AF87FF06EE3E}" srcOrd="7" destOrd="0" presId="urn:microsoft.com/office/officeart/2005/8/layout/hList6"/>
    <dgm:cxn modelId="{7FAE6A07-FCCF-431B-B15D-709539760ABD}" type="presParOf" srcId="{77DBD672-A8A2-4E9F-9BC5-B3AED525D6BC}" destId="{F060B89F-ED7E-40E9-90A4-58AB9C07ED2B}" srcOrd="8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F9C8-9BD4-4D70-AC9A-FD137E50A071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B864-5ABC-4D40-BCA3-22C475D96EE6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78E6F-8118-43A9-BC40-952987A4CE9A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B1AB-9311-4AB9-9114-336D375B3EB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90FC-3B09-4383-9D93-59C4CB11D206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5859B-827B-47A4-8C6F-852D3384B69D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20A82-768E-4C54-9177-9A5E65881D0E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F414F-3395-4107-97AC-AAC43CF30F47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0671-CE01-47E1-9F19-754E3BB2710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76057F-622E-46D2-9FF4-68E1F9C5C2EA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5052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7C76-D338-4771-83B2-E4736A5303E2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OR Gate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371600"/>
            <a:ext cx="784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সংজ্ঞা</a:t>
            </a:r>
            <a:r>
              <a:rPr lang="en-US" sz="2000" b="1" dirty="0" smtClean="0"/>
              <a:t> : </a:t>
            </a:r>
            <a:r>
              <a:rPr lang="as-IN" sz="2000" dirty="0" smtClean="0"/>
              <a:t>যে </a:t>
            </a:r>
            <a:r>
              <a:rPr lang="en-US" sz="2000" dirty="0" smtClean="0"/>
              <a:t>Logic Gate-</a:t>
            </a:r>
            <a:r>
              <a:rPr lang="as-IN" sz="2000" dirty="0" smtClean="0"/>
              <a:t>এর </a:t>
            </a:r>
            <a:r>
              <a:rPr lang="as-IN" sz="2000" b="1" dirty="0" smtClean="0"/>
              <a:t>যেকোনো একটি </a:t>
            </a:r>
            <a:r>
              <a:rPr lang="en-US" sz="2000" b="1" dirty="0" smtClean="0"/>
              <a:t>Input 1 </a:t>
            </a:r>
            <a:r>
              <a:rPr lang="as-IN" sz="2000" b="1" dirty="0" smtClean="0"/>
              <a:t>হলেই </a:t>
            </a:r>
            <a:r>
              <a:rPr lang="en-US" sz="2000" b="1" dirty="0" smtClean="0"/>
              <a:t>Output 1 </a:t>
            </a:r>
            <a:r>
              <a:rPr lang="as-IN" sz="2000" b="1" dirty="0" smtClean="0"/>
              <a:t>হয়</a:t>
            </a:r>
            <a:r>
              <a:rPr lang="as-IN" sz="2000" dirty="0" smtClean="0"/>
              <a:t>, তাকে </a:t>
            </a:r>
            <a:r>
              <a:rPr lang="en-US" sz="2000" dirty="0" smtClean="0"/>
              <a:t>OR Gate </a:t>
            </a:r>
            <a:r>
              <a:rPr lang="as-IN" sz="2000" dirty="0" smtClean="0"/>
              <a:t>বলে।</a:t>
            </a:r>
            <a:endParaRPr lang="as-IN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2000" y="2362200"/>
            <a:ext cx="449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Boolean Expression:      </a:t>
            </a:r>
            <a:r>
              <a:rPr lang="en-US" sz="2000" dirty="0" smtClean="0"/>
              <a:t>Y = A + B </a:t>
            </a:r>
          </a:p>
          <a:p>
            <a:pPr lvl="6"/>
            <a:r>
              <a:rPr lang="as-IN" sz="2000" dirty="0" smtClean="0"/>
              <a:t>অথবা,</a:t>
            </a:r>
          </a:p>
          <a:p>
            <a:pPr lvl="6"/>
            <a:r>
              <a:rPr lang="en-US" sz="2000" dirty="0" smtClean="0"/>
              <a:t>Y = A OR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" name="Content Placeholder 9" descr="OR Gat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2000" y="914400"/>
            <a:ext cx="76200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381000" y="685800"/>
            <a:ext cx="8229600" cy="666750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 smtClean="0"/>
              <a:t>বাস্তব</a:t>
            </a:r>
            <a:r>
              <a:rPr lang="en-US" sz="3200" dirty="0" smtClean="0"/>
              <a:t> </a:t>
            </a:r>
            <a:r>
              <a:rPr lang="en-US" sz="3200" dirty="0" err="1" smtClean="0"/>
              <a:t>উদাহরণ</a:t>
            </a:r>
            <a:r>
              <a:rPr lang="en-US" sz="3200" dirty="0" smtClean="0"/>
              <a:t> (Real-Life </a:t>
            </a:r>
            <a:r>
              <a:rPr lang="en-US" sz="4000" dirty="0" smtClean="0"/>
              <a:t>Example)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1905000"/>
            <a:ext cx="32666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🚨 </a:t>
            </a:r>
            <a:r>
              <a:rPr lang="as-IN" sz="2000" b="1" dirty="0" smtClean="0"/>
              <a:t>নিরাপত্তা ব্যবস্থা</a:t>
            </a:r>
          </a:p>
          <a:p>
            <a:r>
              <a:rPr lang="as-IN" sz="2000" dirty="0" smtClean="0"/>
              <a:t>একটি </a:t>
            </a:r>
            <a:r>
              <a:rPr lang="en-US" sz="2000" dirty="0" smtClean="0"/>
              <a:t>Alarm </a:t>
            </a:r>
            <a:r>
              <a:rPr lang="as-IN" sz="2000" dirty="0" smtClean="0"/>
              <a:t>চালু হবে যদি—</a:t>
            </a:r>
          </a:p>
          <a:p>
            <a:r>
              <a:rPr lang="as-IN" sz="2000" dirty="0" smtClean="0"/>
              <a:t>দরজা খোলা হয় </a:t>
            </a:r>
            <a:r>
              <a:rPr lang="as-IN" sz="2000" b="1" dirty="0" smtClean="0"/>
              <a:t>অথবা</a:t>
            </a:r>
            <a:r>
              <a:rPr lang="as-IN" sz="2000" dirty="0" smtClean="0"/>
              <a:t> </a:t>
            </a:r>
          </a:p>
          <a:p>
            <a:r>
              <a:rPr lang="as-IN" sz="2000" dirty="0" smtClean="0"/>
              <a:t>জানালা খোলা হয়।</a:t>
            </a:r>
            <a:endParaRPr lang="as-I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3886200"/>
            <a:ext cx="4992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000" dirty="0" smtClean="0"/>
              <a:t>যেকোনো একটি ঘটনা ঘটলেই → </a:t>
            </a:r>
            <a:r>
              <a:rPr lang="en-US" sz="2000" b="1" dirty="0" smtClean="0"/>
              <a:t>Alarm 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NOT Gate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সংজ্ঞা</a:t>
            </a:r>
            <a:r>
              <a:rPr lang="en-US" sz="2400" b="1" dirty="0" smtClean="0"/>
              <a:t>:</a:t>
            </a:r>
            <a:r>
              <a:rPr lang="as-IN" sz="2400" dirty="0" smtClean="0"/>
              <a:t>যে </a:t>
            </a:r>
            <a:r>
              <a:rPr lang="en-US" sz="2400" dirty="0" smtClean="0"/>
              <a:t>Logic Gate Input-</a:t>
            </a:r>
            <a:r>
              <a:rPr lang="as-IN" sz="2400" dirty="0" smtClean="0"/>
              <a:t>এর </a:t>
            </a:r>
            <a:r>
              <a:rPr lang="as-IN" sz="2400" b="1" dirty="0" smtClean="0"/>
              <a:t>বিপরীত </a:t>
            </a:r>
            <a:r>
              <a:rPr lang="en-US" sz="2400" b="1" dirty="0" smtClean="0"/>
              <a:t>Output</a:t>
            </a:r>
            <a:r>
              <a:rPr lang="en-US" sz="2400" dirty="0" smtClean="0"/>
              <a:t> </a:t>
            </a:r>
            <a:r>
              <a:rPr lang="as-IN" sz="2400" dirty="0" smtClean="0"/>
              <a:t>প্রদান করে, তাকে </a:t>
            </a:r>
            <a:r>
              <a:rPr lang="en-US" sz="2400" dirty="0" smtClean="0"/>
              <a:t>NOT Gate </a:t>
            </a:r>
            <a:r>
              <a:rPr lang="as-IN" sz="2400" dirty="0" smtClean="0"/>
              <a:t>বলে</a:t>
            </a:r>
            <a:r>
              <a:rPr lang="as-IN" sz="2400" dirty="0" smtClean="0"/>
              <a:t>।</a:t>
            </a:r>
            <a:endParaRPr lang="as-IN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8200" y="2743200"/>
            <a:ext cx="39283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Boolean Expression:</a:t>
            </a:r>
            <a:endParaRPr lang="en-US" sz="2400" dirty="0" smtClean="0"/>
          </a:p>
          <a:p>
            <a:pPr lvl="5"/>
            <a:r>
              <a:rPr lang="en-US" sz="2400" dirty="0" smtClean="0"/>
              <a:t>Y = Ā</a:t>
            </a:r>
          </a:p>
          <a:p>
            <a:pPr lvl="5"/>
            <a:r>
              <a:rPr lang="en-US" sz="2400" dirty="0" err="1" smtClean="0"/>
              <a:t>অথবা</a:t>
            </a:r>
            <a:r>
              <a:rPr lang="en-US" sz="2400" dirty="0" smtClean="0"/>
              <a:t>,</a:t>
            </a:r>
          </a:p>
          <a:p>
            <a:pPr lvl="5"/>
            <a:r>
              <a:rPr lang="en-US" sz="2400" dirty="0" smtClean="0"/>
              <a:t>Y = NOT </a:t>
            </a:r>
            <a:r>
              <a:rPr lang="en-US" sz="2400" dirty="0" smtClean="0"/>
              <a:t>A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" name="Content Placeholder 9" descr="NOT Gate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2000" y="762000"/>
            <a:ext cx="7620000" cy="5562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বাস্তব </a:t>
            </a:r>
            <a:r>
              <a:rPr lang="as-IN" dirty="0" smtClean="0"/>
              <a:t>উদাহরণ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15240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Automatic Light System-</a:t>
            </a:r>
            <a:r>
              <a:rPr lang="as-IN" sz="2400" dirty="0" smtClean="0"/>
              <a:t>এ “আলো নেই” অবস্থাকে 1 হিসেবে ধরা হলে সিস্টেম আলো জ্বালানোর সিদ্ধান্ত নিতে পারে।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as-IN" sz="4400" dirty="0" smtClean="0"/>
              <a:t>তিনটি </a:t>
            </a:r>
            <a:r>
              <a:rPr lang="en-US" sz="4400" dirty="0" smtClean="0"/>
              <a:t>Gate </a:t>
            </a:r>
            <a:r>
              <a:rPr lang="as-IN" sz="4400" dirty="0" smtClean="0"/>
              <a:t>এক নজরে</a:t>
            </a:r>
            <a:endParaRPr lang="en-US" sz="44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905000"/>
                <a:gridCol w="472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Gate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Input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Output 1 </a:t>
                      </a:r>
                      <a:r>
                        <a:rPr lang="as-IN" sz="2000" dirty="0"/>
                        <a:t>হওয়ার শর্ত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/>
                        <a:t>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2 বা বেশি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সব </a:t>
                      </a:r>
                      <a:r>
                        <a:rPr lang="en-US" sz="2000"/>
                        <a:t>Input = 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/>
                        <a:t>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2 বা বেশি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000"/>
                        <a:t>যেকোনো </a:t>
                      </a:r>
                      <a:r>
                        <a:rPr lang="en-US" sz="2000"/>
                        <a:t>Input = 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/>
                        <a:t>NOT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Input-</a:t>
                      </a:r>
                      <a:r>
                        <a:rPr lang="as-IN" sz="2000" dirty="0"/>
                        <a:t>এর বিপরীত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10566A58-E2D2-4CA4-AAEC-70188A4E3B70}" type="datetime1">
              <a:rPr lang="en-US" smtClean="0"/>
              <a:pPr algn="ctr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"/>
            <a:ext cx="74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Gate </a:t>
            </a:r>
            <a:r>
              <a:rPr lang="as-IN" sz="3200" dirty="0" smtClean="0"/>
              <a:t>চিনে বলো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8" name="Flowchart: Document 7"/>
          <p:cNvSpPr/>
          <p:nvPr/>
        </p:nvSpPr>
        <p:spPr>
          <a:xfrm>
            <a:off x="762000" y="1371600"/>
            <a:ext cx="3581400" cy="2514600"/>
          </a:xfrm>
          <a:prstGeom prst="flowChartDocumen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Situation 1: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s-IN" sz="2400" dirty="0" smtClean="0"/>
              <a:t>সঠিক </a:t>
            </a:r>
            <a:r>
              <a:rPr lang="en-US" sz="2400" dirty="0" smtClean="0"/>
              <a:t>Username </a:t>
            </a:r>
            <a:r>
              <a:rPr lang="as-IN" sz="2400" b="1" dirty="0" smtClean="0"/>
              <a:t>এবং</a:t>
            </a:r>
            <a:r>
              <a:rPr lang="as-IN" sz="2400" dirty="0" smtClean="0"/>
              <a:t> </a:t>
            </a:r>
            <a:r>
              <a:rPr lang="en-US" sz="2400" dirty="0" smtClean="0"/>
              <a:t>Password </a:t>
            </a:r>
            <a:r>
              <a:rPr lang="as-IN" sz="2400" dirty="0" smtClean="0"/>
              <a:t>লাগবে</a:t>
            </a:r>
            <a:endParaRPr lang="en-US" sz="2400" dirty="0"/>
          </a:p>
        </p:txBody>
      </p:sp>
      <p:sp>
        <p:nvSpPr>
          <p:cNvPr id="9" name="Flowchart: Document 8"/>
          <p:cNvSpPr/>
          <p:nvPr/>
        </p:nvSpPr>
        <p:spPr>
          <a:xfrm>
            <a:off x="4876800" y="1371600"/>
            <a:ext cx="3581400" cy="2514600"/>
          </a:xfrm>
          <a:prstGeom prst="flowChartDocumen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Situation 2: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s-IN" sz="2400" dirty="0" smtClean="0"/>
              <a:t>বিকল্প হিসেবে </a:t>
            </a:r>
            <a:r>
              <a:rPr lang="en-US" sz="2400" dirty="0" smtClean="0"/>
              <a:t>Email </a:t>
            </a:r>
            <a:r>
              <a:rPr lang="as-IN" sz="2400" b="1" dirty="0" smtClean="0"/>
              <a:t>অথবা</a:t>
            </a:r>
            <a:r>
              <a:rPr lang="as-IN" sz="2400" dirty="0" smtClean="0"/>
              <a:t> </a:t>
            </a:r>
            <a:r>
              <a:rPr lang="en-US" sz="2400" dirty="0" smtClean="0"/>
              <a:t>Phone Number </a:t>
            </a:r>
            <a:r>
              <a:rPr lang="as-IN" sz="2400" dirty="0" smtClean="0"/>
              <a:t>দিয়ে </a:t>
            </a:r>
            <a:r>
              <a:rPr lang="en-US" sz="2400" dirty="0" smtClean="0"/>
              <a:t>Login </a:t>
            </a:r>
            <a:r>
              <a:rPr lang="as-IN" sz="2400" dirty="0" smtClean="0"/>
              <a:t>করা </a:t>
            </a:r>
            <a:r>
              <a:rPr lang="as-IN" sz="2400" dirty="0" smtClean="0"/>
              <a:t>যাবে</a:t>
            </a:r>
            <a:endParaRPr lang="en-US" sz="2400" dirty="0"/>
          </a:p>
        </p:txBody>
      </p:sp>
      <p:sp>
        <p:nvSpPr>
          <p:cNvPr id="10" name="Flowchart: Document 9"/>
          <p:cNvSpPr/>
          <p:nvPr/>
        </p:nvSpPr>
        <p:spPr>
          <a:xfrm>
            <a:off x="2362200" y="3962400"/>
            <a:ext cx="3733800" cy="2514600"/>
          </a:xfrm>
          <a:prstGeom prst="flowChartDocumen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Situation 3: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Input 1 </a:t>
            </a:r>
            <a:r>
              <a:rPr lang="as-IN" sz="2400" dirty="0" smtClean="0"/>
              <a:t>হলে </a:t>
            </a:r>
            <a:r>
              <a:rPr lang="en-US" sz="2400" dirty="0" smtClean="0"/>
              <a:t>Output 0 </a:t>
            </a:r>
            <a:r>
              <a:rPr lang="as-IN" sz="2400" dirty="0" smtClean="0"/>
              <a:t>এবং </a:t>
            </a:r>
            <a:r>
              <a:rPr lang="en-US" sz="2400" dirty="0" smtClean="0"/>
              <a:t>Input 0 </a:t>
            </a:r>
            <a:r>
              <a:rPr lang="as-IN" sz="2400" dirty="0" smtClean="0"/>
              <a:t>হলে </a:t>
            </a:r>
            <a:r>
              <a:rPr lang="en-US" sz="2400" dirty="0" smtClean="0"/>
              <a:t>Output </a:t>
            </a:r>
            <a:r>
              <a:rPr lang="en-US" sz="2400" dirty="0" smtClean="0"/>
              <a:t>1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বাস্তব জীবনে </a:t>
            </a:r>
            <a:r>
              <a:rPr lang="en-US" dirty="0" smtClean="0"/>
              <a:t>Logic Gate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1242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sz="2400" dirty="0" smtClean="0"/>
              <a:t>💻 Computer </a:t>
            </a:r>
            <a:r>
              <a:rPr lang="as-IN" sz="2400" dirty="0" smtClean="0"/>
              <a:t>ও </a:t>
            </a:r>
            <a:r>
              <a:rPr lang="en-US" sz="2400" dirty="0" smtClean="0"/>
              <a:t>Digital System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 smtClean="0"/>
              <a:t>📱 </a:t>
            </a:r>
            <a:r>
              <a:rPr lang="en-US" sz="2400" dirty="0" smtClean="0"/>
              <a:t>Smartphone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 smtClean="0"/>
              <a:t>🔐 </a:t>
            </a:r>
            <a:r>
              <a:rPr lang="en-US" sz="2400" dirty="0" smtClean="0"/>
              <a:t>Security System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 smtClean="0"/>
              <a:t>🚨 </a:t>
            </a:r>
            <a:r>
              <a:rPr lang="en-US" sz="2400" dirty="0" smtClean="0"/>
              <a:t>Alarm System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 smtClean="0"/>
              <a:t>🚦 </a:t>
            </a:r>
            <a:r>
              <a:rPr lang="en-US" sz="2400" dirty="0" smtClean="0"/>
              <a:t>Traffic Control System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 smtClean="0"/>
              <a:t>🤖 Robotics</a:t>
            </a:r>
          </a:p>
          <a:p>
            <a:pPr marL="514350" indent="-514350">
              <a:buNone/>
            </a:pPr>
            <a:r>
              <a:rPr lang="en-US" sz="2400" dirty="0" smtClean="0"/>
              <a:t>🏧 </a:t>
            </a:r>
            <a:r>
              <a:rPr lang="en-US" sz="2400" dirty="0" smtClean="0"/>
              <a:t>ATM </a:t>
            </a:r>
            <a:r>
              <a:rPr lang="as-IN" sz="2400" dirty="0" smtClean="0"/>
              <a:t>ও অন্যান্য </a:t>
            </a:r>
            <a:r>
              <a:rPr lang="en-US" sz="2400" dirty="0" smtClean="0"/>
              <a:t>Digital Machine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CEAE-75FF-4F92-A73D-B7E97A9A1EA4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5800" y="1371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Logic Gate </a:t>
            </a:r>
            <a:r>
              <a:rPr lang="as-IN" sz="2400" dirty="0" smtClean="0"/>
              <a:t>ব্যবহার করা হয়—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51816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মূল </a:t>
            </a:r>
            <a:r>
              <a:rPr lang="as-IN" sz="2000" b="1" dirty="0" smtClean="0"/>
              <a:t>ধারণা:</a:t>
            </a:r>
            <a:r>
              <a:rPr lang="en-US" sz="2000" b="1" dirty="0" smtClean="0"/>
              <a:t> </a:t>
            </a:r>
            <a:r>
              <a:rPr lang="as-IN" sz="2000" dirty="0" smtClean="0"/>
              <a:t>আমাদের </a:t>
            </a:r>
            <a:r>
              <a:rPr lang="as-IN" sz="2000" dirty="0" smtClean="0"/>
              <a:t>দৈনন্দিন জীবনের অনেক </a:t>
            </a:r>
            <a:r>
              <a:rPr lang="en-US" sz="2000" dirty="0" smtClean="0"/>
              <a:t>Digital System-</a:t>
            </a:r>
            <a:r>
              <a:rPr lang="as-IN" sz="2000" dirty="0" smtClean="0"/>
              <a:t>এর সিদ্ধান্ত গ্রহণের পেছনে </a:t>
            </a:r>
            <a:r>
              <a:rPr lang="en-US" sz="2000" dirty="0" smtClean="0"/>
              <a:t>Logic Gate </a:t>
            </a:r>
            <a:r>
              <a:rPr lang="as-IN" sz="2000" dirty="0" smtClean="0"/>
              <a:t>কাজ করে</a:t>
            </a:r>
            <a:r>
              <a:rPr lang="as-IN" sz="2000" dirty="0" smtClean="0"/>
              <a:t>।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143000"/>
          <a:ext cx="8305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599F2-A6C1-480D-881F-9082306EA988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80982F-6EDE-4855-AF5A-5BEA3AD039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5680982F-6EDE-4855-AF5A-5BEA3AD039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5680982F-6EDE-4855-AF5A-5BEA3AD039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A6C0B-28C3-44E0-A542-3D96E3F3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2B0A6C0B-28C3-44E0-A542-3D96E3F3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2B0A6C0B-28C3-44E0-A542-3D96E3F3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48030A-9127-4360-8897-9DE4AD3A9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1248030A-9127-4360-8897-9DE4AD3A9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1248030A-9127-4360-8897-9DE4AD3A9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DEABD55-AC88-4DF1-B1E2-5BC144763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5DEABD55-AC88-4DF1-B1E2-5BC144763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graphicEl>
                                              <a:dgm id="{5DEABD55-AC88-4DF1-B1E2-5BC144763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060B89F-ED7E-40E9-90A4-58AB9C07E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F060B89F-ED7E-40E9-90A4-58AB9C07E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F060B89F-ED7E-40E9-90A4-58AB9C07E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1345-BD73-4162-9CD4-28CCC0A6D174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09600" y="990600"/>
            <a:ext cx="7924800" cy="2286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400" dirty="0" smtClean="0">
                <a:solidFill>
                  <a:schemeClr val="tx1"/>
                </a:solidFill>
              </a:rPr>
              <a:t>তোমার মোবাইলে </a:t>
            </a:r>
            <a:r>
              <a:rPr lang="en-US" sz="2400" dirty="0" smtClean="0">
                <a:solidFill>
                  <a:schemeClr val="tx1"/>
                </a:solidFill>
              </a:rPr>
              <a:t>PIN </a:t>
            </a:r>
            <a:r>
              <a:rPr lang="as-IN" sz="2400" dirty="0" smtClean="0">
                <a:solidFill>
                  <a:schemeClr val="tx1"/>
                </a:solidFill>
              </a:rPr>
              <a:t>সঠিক হলে ফোন </a:t>
            </a:r>
            <a:r>
              <a:rPr lang="en-US" sz="2400" dirty="0" smtClean="0">
                <a:solidFill>
                  <a:schemeClr val="tx1"/>
                </a:solidFill>
              </a:rPr>
              <a:t>Unlock </a:t>
            </a:r>
            <a:r>
              <a:rPr lang="as-IN" sz="2400" dirty="0" smtClean="0">
                <a:solidFill>
                  <a:schemeClr val="tx1"/>
                </a:solidFill>
              </a:rPr>
              <a:t>হয়। আবার কোনো একটি </a:t>
            </a:r>
            <a:r>
              <a:rPr lang="en-US" sz="2400" dirty="0" smtClean="0">
                <a:solidFill>
                  <a:schemeClr val="tx1"/>
                </a:solidFill>
              </a:rPr>
              <a:t>Alarm Sensor </a:t>
            </a:r>
            <a:r>
              <a:rPr lang="as-IN" sz="2400" dirty="0" smtClean="0">
                <a:solidFill>
                  <a:schemeClr val="tx1"/>
                </a:solidFill>
              </a:rPr>
              <a:t>সক্রিয় হলেই </a:t>
            </a:r>
            <a:r>
              <a:rPr lang="en-US" sz="2400" dirty="0" smtClean="0">
                <a:solidFill>
                  <a:schemeClr val="tx1"/>
                </a:solidFill>
              </a:rPr>
              <a:t>Alarm </a:t>
            </a:r>
            <a:r>
              <a:rPr lang="as-IN" sz="2400" dirty="0" smtClean="0">
                <a:solidFill>
                  <a:schemeClr val="tx1"/>
                </a:solidFill>
              </a:rPr>
              <a:t>বাজতে পারে। কম্পিউটার কীভাবে এমন সিদ্ধান্ত নেয়?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3657600"/>
            <a:ext cx="7924800" cy="2362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>
                <a:solidFill>
                  <a:schemeClr val="tx1"/>
                </a:solidFill>
              </a:rPr>
              <a:t>কম্পিউটার ও ডিজিটাল ডিভাইস মূলত 0 এবং 1-এর মাধ্যমে সিদ্ধান্ত গ্রহণ করে। এই সিদ্ধান্ত গ্রহণের কাজে ব্যবহৃত হয় </a:t>
            </a:r>
            <a:r>
              <a:rPr lang="en-US" sz="2400" dirty="0" smtClean="0">
                <a:solidFill>
                  <a:schemeClr val="tx1"/>
                </a:solidFill>
              </a:rPr>
              <a:t>Logic Gate।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AND Gate </a:t>
            </a:r>
            <a:r>
              <a:rPr lang="en-US" sz="2400" dirty="0" err="1" smtClean="0"/>
              <a:t>কখন</a:t>
            </a:r>
            <a:r>
              <a:rPr lang="en-US" sz="2400" dirty="0" smtClean="0"/>
              <a:t> Output 1 </a:t>
            </a:r>
            <a:r>
              <a:rPr lang="en-US" sz="2400" dirty="0" err="1" smtClean="0"/>
              <a:t>দেয়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5" name="Oval Callout 4"/>
          <p:cNvSpPr/>
          <p:nvPr/>
        </p:nvSpPr>
        <p:spPr>
          <a:xfrm>
            <a:off x="5181600" y="16002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OR Gate-</a:t>
            </a:r>
            <a:r>
              <a:rPr lang="as-IN" sz="2000" dirty="0" smtClean="0"/>
              <a:t>এর ক্ষেত্রে </a:t>
            </a:r>
            <a:r>
              <a:rPr lang="en-US" sz="2000" dirty="0" smtClean="0"/>
              <a:t>A=1, B=0 </a:t>
            </a:r>
            <a:r>
              <a:rPr lang="as-IN" sz="2000" dirty="0" smtClean="0"/>
              <a:t>হলে </a:t>
            </a:r>
            <a:r>
              <a:rPr lang="en-US" sz="2000" dirty="0" smtClean="0"/>
              <a:t>Output </a:t>
            </a:r>
            <a:r>
              <a:rPr lang="as-IN" sz="2000" dirty="0" smtClean="0"/>
              <a:t>কত?</a:t>
            </a:r>
            <a:endParaRPr lang="en-US" sz="2000" dirty="0"/>
          </a:p>
        </p:txBody>
      </p:sp>
      <p:sp>
        <p:nvSpPr>
          <p:cNvPr id="6" name="Flowchart: Card 5"/>
          <p:cNvSpPr/>
          <p:nvPr/>
        </p:nvSpPr>
        <p:spPr>
          <a:xfrm>
            <a:off x="1752600" y="4267200"/>
            <a:ext cx="3810000" cy="2133600"/>
          </a:xfrm>
          <a:prstGeom prst="flowChartPunchedCar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NOT Gate-</a:t>
            </a:r>
            <a:r>
              <a:rPr lang="as-IN" sz="2000" dirty="0" smtClean="0">
                <a:solidFill>
                  <a:schemeClr val="tx1"/>
                </a:solidFill>
              </a:rPr>
              <a:t>এর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as-IN" sz="2000" dirty="0" smtClean="0">
                <a:solidFill>
                  <a:schemeClr val="tx1"/>
                </a:solidFill>
              </a:rPr>
              <a:t>প্রধান </a:t>
            </a:r>
            <a:r>
              <a:rPr lang="as-IN" sz="2000" dirty="0" smtClean="0">
                <a:solidFill>
                  <a:schemeClr val="tx1"/>
                </a:solidFill>
              </a:rPr>
              <a:t>বৈশিষ্ট্য কী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EB8A4-E9AD-43D1-9593-524502CE2CFE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6800" y="2362200"/>
            <a:ext cx="7086600" cy="1815882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dirty="0" smtClean="0"/>
              <a:t>একটি </a:t>
            </a:r>
            <a:r>
              <a:rPr lang="en-US" sz="2800" dirty="0" smtClean="0"/>
              <a:t>Smart Door </a:t>
            </a:r>
            <a:r>
              <a:rPr lang="as-IN" sz="2800" dirty="0" smtClean="0"/>
              <a:t>খুলতে </a:t>
            </a:r>
            <a:r>
              <a:rPr lang="en-US" sz="2800" dirty="0" smtClean="0"/>
              <a:t>Password </a:t>
            </a:r>
            <a:r>
              <a:rPr lang="as-IN" sz="2800" dirty="0" smtClean="0"/>
              <a:t>এবং </a:t>
            </a:r>
            <a:r>
              <a:rPr lang="en-US" sz="2800" dirty="0" smtClean="0"/>
              <a:t>Fingerprint—</a:t>
            </a:r>
            <a:r>
              <a:rPr lang="as-IN" sz="2800" dirty="0" smtClean="0"/>
              <a:t>দুটিই সঠিক হতে হবে। এখানে কোন </a:t>
            </a:r>
            <a:r>
              <a:rPr lang="en-US" sz="2800" dirty="0" smtClean="0"/>
              <a:t>Logic Gate </a:t>
            </a:r>
            <a:r>
              <a:rPr lang="as-IN" sz="2800" dirty="0" smtClean="0"/>
              <a:t>ব্যবহার করা যেতে পারে এবং কেন?</a:t>
            </a:r>
            <a:endParaRPr lang="en-US" sz="2800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DFAD-8359-4B58-93F7-82E17A3F42CD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Bauhaus 93" pitchFamily="82" charset="0"/>
              </a:rPr>
              <a:t>Thank you</a:t>
            </a:r>
            <a:endParaRPr lang="en-US" sz="5400" dirty="0">
              <a:latin typeface="Bauhaus 93" pitchFamily="8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881E-8BF0-4764-99CC-611027FEDF82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Any Question?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8155-770C-4819-AA41-476974BE668B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www.a-salam.com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 আমরা </a:t>
            </a:r>
            <a:r>
              <a:rPr lang="en-US" sz="2400" dirty="0" smtClean="0"/>
              <a:t>Logic Gate-</a:t>
            </a:r>
            <a:r>
              <a:rPr lang="as-IN" sz="2400" dirty="0" smtClean="0"/>
              <a:t>এর তিনটি মৌলিক ধরন—</a:t>
            </a:r>
            <a:r>
              <a:rPr lang="en-US" sz="2400" dirty="0" smtClean="0"/>
              <a:t>AND, OR </a:t>
            </a:r>
            <a:r>
              <a:rPr lang="as-IN" sz="2400" dirty="0" smtClean="0"/>
              <a:t>এবং </a:t>
            </a:r>
            <a:r>
              <a:rPr lang="en-US" sz="2400" dirty="0" smtClean="0"/>
              <a:t>NOT Gate </a:t>
            </a:r>
            <a:r>
              <a:rPr lang="as-IN" sz="2400" dirty="0" smtClean="0"/>
              <a:t>সম্পর্কে জানব।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F39D-45A9-4DB8-A550-CC13008F68CE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as-IN" sz="4400" dirty="0" smtClean="0"/>
              <a:t>শিখনফল</a:t>
            </a:r>
            <a:endParaRPr lang="en-US" sz="4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228600" y="10668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ECA9-EF31-4B51-8B98-183551824D1C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4B416F-6389-4CD6-B9A2-2DFD43471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9C4B416F-6389-4CD6-B9A2-2DFD43471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9C4B416F-6389-4CD6-B9A2-2DFD43471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717A90-2597-4740-873E-C4D39E967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2A717A90-2597-4740-873E-C4D39E967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2A717A90-2597-4740-873E-C4D39E967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CAD2CA-50E1-4E70-B35B-05C74F6B1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A4CAD2CA-50E1-4E70-B35B-05C74F6B1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A4CAD2CA-50E1-4E70-B35B-05C74F6B1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2A801C-3553-416E-A0F7-5C420D978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DB2A801C-3553-416E-A0F7-5C420D978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DB2A801C-3553-416E-A0F7-5C420D978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50FE73-3DB6-4B3B-8E59-59A8CF0DD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1650FE73-3DB6-4B3B-8E59-59A8CF0DD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1650FE73-3DB6-4B3B-8E59-59A8CF0DD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709276-CCBA-4D63-B3BA-A74181794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F8709276-CCBA-4D63-B3BA-A74181794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F8709276-CCBA-4D63-B3BA-A74181794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6F5CF1-5824-4FF2-9137-4D000E04C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4C6F5CF1-5824-4FF2-9137-4D000E04C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4C6F5CF1-5824-4FF2-9137-4D000E04C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3840F-3587-4CBE-9F08-D8440E991C9D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447800"/>
            <a:ext cx="31242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Binary Number System-</a:t>
            </a:r>
            <a:r>
              <a:rPr lang="as-IN" sz="2400" dirty="0" smtClean="0"/>
              <a:t>এ কয়টি অঙ্ক ব্যবহৃত হয়?</a:t>
            </a:r>
            <a:endParaRPr lang="as-IN" sz="24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048000" y="3733800"/>
            <a:ext cx="54102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400" dirty="0" smtClean="0"/>
              <a:t>একটি কাজ করার জন্য যদি দুটি শর্তই পূরণ করতে হয়, তাহলে সেটি কেমন ধরনের শর্ত?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8D77-2F59-4ACD-A06A-F98DB0FBBB38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Logic Gate </a:t>
            </a:r>
            <a:r>
              <a:rPr lang="as-IN" sz="4000" dirty="0" smtClean="0">
                <a:solidFill>
                  <a:schemeClr val="tx1"/>
                </a:solidFill>
              </a:rPr>
              <a:t>কী?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5240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Logic Gate</a:t>
            </a:r>
            <a:r>
              <a:rPr lang="en-US" sz="2400" dirty="0" smtClean="0"/>
              <a:t> </a:t>
            </a:r>
            <a:r>
              <a:rPr lang="as-IN" sz="2400" dirty="0" smtClean="0"/>
              <a:t>হলো ডিজিটাল ইলেকট্রনিক সার্কিটের একটি মৌলিক অংশ, যা এক বা একাধিক </a:t>
            </a:r>
            <a:r>
              <a:rPr lang="en-US" sz="2400" b="1" dirty="0" smtClean="0"/>
              <a:t>Binary Input</a:t>
            </a:r>
            <a:r>
              <a:rPr lang="en-US" sz="2400" dirty="0" smtClean="0"/>
              <a:t> </a:t>
            </a:r>
            <a:r>
              <a:rPr lang="as-IN" sz="2400" dirty="0" smtClean="0"/>
              <a:t>গ্রহণ করে একটি </a:t>
            </a:r>
            <a:r>
              <a:rPr lang="en-US" sz="2400" b="1" dirty="0" smtClean="0"/>
              <a:t>Binary Output</a:t>
            </a:r>
            <a:r>
              <a:rPr lang="en-US" sz="2400" dirty="0" smtClean="0"/>
              <a:t> </a:t>
            </a:r>
            <a:r>
              <a:rPr lang="as-IN" sz="2400" dirty="0" smtClean="0"/>
              <a:t>প্রদান করে।</a:t>
            </a:r>
            <a:endParaRPr lang="as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4267200"/>
            <a:ext cx="7620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2400" b="1" dirty="0" smtClean="0"/>
              <a:t>সহজভাবে:</a:t>
            </a:r>
            <a:endParaRPr lang="as-IN" sz="2400" dirty="0" smtClean="0"/>
          </a:p>
          <a:p>
            <a:r>
              <a:rPr lang="en-US" sz="2400" dirty="0" smtClean="0"/>
              <a:t>Logic Gate </a:t>
            </a:r>
            <a:r>
              <a:rPr lang="as-IN" sz="2400" dirty="0" smtClean="0"/>
              <a:t>হলো এমন একটি ডিজিটাল সিদ্ধান্ত গ্রহণকারী ব্যবস্থা, যা </a:t>
            </a:r>
            <a:r>
              <a:rPr lang="en-US" sz="2400" dirty="0" smtClean="0"/>
              <a:t>Input-</a:t>
            </a:r>
            <a:r>
              <a:rPr lang="as-IN" sz="2400" dirty="0" smtClean="0"/>
              <a:t>এর ভিত্তিতে </a:t>
            </a:r>
            <a:r>
              <a:rPr lang="en-US" sz="2400" dirty="0" smtClean="0"/>
              <a:t>Output </a:t>
            </a:r>
            <a:r>
              <a:rPr lang="as-IN" sz="2400" dirty="0" smtClean="0"/>
              <a:t>নির্ধারণ করে।</a:t>
            </a:r>
            <a:endParaRPr lang="as-IN" sz="24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19400" y="2971800"/>
            <a:ext cx="3076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Binary-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en-US" sz="2400" dirty="0" err="1" smtClean="0"/>
              <a:t>দুটি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অবস্থা</a:t>
            </a:r>
            <a:r>
              <a:rPr lang="en-US" sz="2400" dirty="0" smtClean="0"/>
              <a:t>:</a:t>
            </a:r>
          </a:p>
          <a:p>
            <a:r>
              <a:rPr lang="en-US" sz="2400" b="1" dirty="0" smtClean="0"/>
              <a:t>0 = False / OFF</a:t>
            </a:r>
            <a:r>
              <a:rPr lang="en-US" sz="2400" dirty="0" smtClean="0"/>
              <a:t> </a:t>
            </a:r>
          </a:p>
          <a:p>
            <a:r>
              <a:rPr lang="en-US" sz="2400" b="1" dirty="0" smtClean="0"/>
              <a:t>1 = True / ON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7620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AND Gate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371600"/>
            <a:ext cx="7848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সংজ্ঞা</a:t>
            </a:r>
            <a:r>
              <a:rPr lang="en-US" sz="2000" b="1" dirty="0" smtClean="0"/>
              <a:t> : </a:t>
            </a:r>
            <a:r>
              <a:rPr lang="as-IN" sz="2000" dirty="0" smtClean="0"/>
              <a:t>যে </a:t>
            </a:r>
            <a:r>
              <a:rPr lang="en-US" sz="2000" dirty="0" smtClean="0"/>
              <a:t>Logic Gate-</a:t>
            </a:r>
            <a:r>
              <a:rPr lang="as-IN" sz="2000" dirty="0" smtClean="0"/>
              <a:t>এর </a:t>
            </a:r>
            <a:r>
              <a:rPr lang="as-IN" sz="2000" b="1" dirty="0" smtClean="0"/>
              <a:t>সবগুলো </a:t>
            </a:r>
            <a:r>
              <a:rPr lang="en-US" sz="2000" b="1" dirty="0" smtClean="0"/>
              <a:t>Input 1 </a:t>
            </a:r>
            <a:r>
              <a:rPr lang="as-IN" sz="2000" b="1" dirty="0" smtClean="0"/>
              <a:t>হলে শুধুমাত্র </a:t>
            </a:r>
            <a:r>
              <a:rPr lang="en-US" sz="2000" b="1" dirty="0" smtClean="0"/>
              <a:t>Output 1 </a:t>
            </a:r>
            <a:r>
              <a:rPr lang="as-IN" sz="2000" b="1" dirty="0" smtClean="0"/>
              <a:t>হয়</a:t>
            </a:r>
            <a:r>
              <a:rPr lang="as-IN" sz="2000" dirty="0" smtClean="0"/>
              <a:t>, তাকে </a:t>
            </a:r>
            <a:r>
              <a:rPr lang="en-US" sz="2000" dirty="0" smtClean="0"/>
              <a:t>AND Gate </a:t>
            </a:r>
            <a:r>
              <a:rPr lang="as-IN" sz="2000" dirty="0" smtClean="0"/>
              <a:t>বলে।</a:t>
            </a:r>
            <a:endParaRPr lang="as-IN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2000" y="2362200"/>
            <a:ext cx="449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Boolean Expression:      </a:t>
            </a:r>
            <a:r>
              <a:rPr lang="en-US" sz="2000" dirty="0" smtClean="0"/>
              <a:t>Y = A · B </a:t>
            </a:r>
          </a:p>
          <a:p>
            <a:pPr lvl="6"/>
            <a:r>
              <a:rPr lang="as-IN" sz="2000" dirty="0" smtClean="0"/>
              <a:t>অথবা,</a:t>
            </a:r>
          </a:p>
          <a:p>
            <a:pPr lvl="6"/>
            <a:r>
              <a:rPr lang="en-US" sz="2000" dirty="0" smtClean="0"/>
              <a:t>Y = A AND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D48-9A46-4B5A-9564-B8585DD83C29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Content Placeholder 11" descr="AND Gat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887624" cy="5257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6A58-E2D2-4CA4-AAEC-70188A4E3B70}" type="datetime1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381000" y="685800"/>
            <a:ext cx="8229600" cy="666750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 smtClean="0"/>
              <a:t>বাস্তব</a:t>
            </a:r>
            <a:r>
              <a:rPr lang="en-US" sz="3200" dirty="0" smtClean="0"/>
              <a:t> </a:t>
            </a:r>
            <a:r>
              <a:rPr lang="en-US" sz="3200" dirty="0" err="1" smtClean="0"/>
              <a:t>উদাহরণ</a:t>
            </a:r>
            <a:r>
              <a:rPr lang="en-US" sz="3200" dirty="0" smtClean="0"/>
              <a:t> (Real-Life </a:t>
            </a:r>
            <a:r>
              <a:rPr lang="en-US" sz="4000" dirty="0" smtClean="0"/>
              <a:t>Example)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1905000"/>
            <a:ext cx="63578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🏫 </a:t>
            </a:r>
            <a:r>
              <a:rPr lang="as-IN" sz="2000" b="1" dirty="0" smtClean="0"/>
              <a:t>পরীক্ষার হলে প্রবেশ</a:t>
            </a:r>
          </a:p>
          <a:p>
            <a:r>
              <a:rPr lang="as-IN" sz="2000" dirty="0" smtClean="0"/>
              <a:t>একজন শিক্ষার্থী পরীক্ষার হলে প্রবেশ করতে পারবে যদি—</a:t>
            </a:r>
          </a:p>
          <a:p>
            <a:r>
              <a:rPr lang="en-US" sz="2000" dirty="0" smtClean="0"/>
              <a:t>🎫 </a:t>
            </a:r>
            <a:r>
              <a:rPr lang="as-IN" sz="2000" dirty="0" smtClean="0"/>
              <a:t>প্রবেশপত্র আছে </a:t>
            </a:r>
            <a:r>
              <a:rPr lang="as-IN" sz="2000" b="1" dirty="0" smtClean="0"/>
              <a:t>এবং</a:t>
            </a:r>
            <a:r>
              <a:rPr lang="as-IN" sz="2000" dirty="0" smtClean="0"/>
              <a:t> </a:t>
            </a:r>
          </a:p>
          <a:p>
            <a:r>
              <a:rPr lang="en-US" sz="2000" dirty="0" smtClean="0"/>
              <a:t>🪪 </a:t>
            </a:r>
            <a:r>
              <a:rPr lang="as-IN" sz="2000" dirty="0" smtClean="0"/>
              <a:t>পরিচয়পত্র আছে।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3886200"/>
            <a:ext cx="4104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000" dirty="0" smtClean="0"/>
              <a:t>দুটি শর্তই পূরণ → প্রবেশ অনুমোদিত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875</TotalTime>
  <Words>691</Words>
  <Application>Microsoft Office PowerPoint</Application>
  <PresentationFormat>On-screen Show (4:3)</PresentationFormat>
  <Paragraphs>171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Logic Gate কী?</vt:lpstr>
      <vt:lpstr>Slide 7</vt:lpstr>
      <vt:lpstr>Slide 8</vt:lpstr>
      <vt:lpstr>বাস্তব উদাহরণ (Real-Life Example)</vt:lpstr>
      <vt:lpstr>Slide 10</vt:lpstr>
      <vt:lpstr>Slide 11</vt:lpstr>
      <vt:lpstr>বাস্তব উদাহরণ (Real-Life Example)</vt:lpstr>
      <vt:lpstr>NOT Gate</vt:lpstr>
      <vt:lpstr>Slide 14</vt:lpstr>
      <vt:lpstr>বাস্তব উদাহরণ</vt:lpstr>
      <vt:lpstr>তিনটি Gate এক নজরে</vt:lpstr>
      <vt:lpstr>Slide 17</vt:lpstr>
      <vt:lpstr>বাস্তব জীবনে Logic Gate</vt:lpstr>
      <vt:lpstr>আজ আমরা যা শিখলাম</vt:lpstr>
      <vt:lpstr>মূল্যায়ন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336</cp:revision>
  <dcterms:created xsi:type="dcterms:W3CDTF">2006-08-16T00:00:00Z</dcterms:created>
  <dcterms:modified xsi:type="dcterms:W3CDTF">2026-08-23T10:25:14Z</dcterms:modified>
</cp:coreProperties>
</file>