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4GjG4ABRNlgW4prwQm7fQQ" hashData="JTB8i3H0fpWiYPba7Kp1pnXcb4I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3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3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57400"/>
            <a:ext cx="11049000" cy="2743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5325" y="3119437"/>
            <a:ext cx="10801350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EF08A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6381750"/>
            <a:ext cx="13525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১০ম শ্রেণি | হিসাববিজ্ঞান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175" y="2171997"/>
            <a:ext cx="9045527" cy="386496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৪. সমাজ ও রাষ্ট্রের প্রতি দায়িত্ববোধ সৃষ্টি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14120" y="2457747"/>
            <a:ext cx="837841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>
                <a:solidFill>
                  <a:srgbClr val="1E3A8A"/>
                </a:solidFill>
                <a:latin typeface="Hind Siliguri"/>
              </a:rPr>
              <a:t>জাতীয় অর্থনীতিতে অবদান: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61989" y="3195959"/>
            <a:ext cx="7979447" cy="3334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সরকারের আয়ের অন্যতম প্রধান উৎস হচ্ছে ভ্যাট, কাস্টমস ডিউটি, আয়কর ইত্যাদি।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1989" y="4175868"/>
            <a:ext cx="7979447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হিসাববিজ্ঞানের সঠিক প্রয়োগের মাধ্যমে প্রতিষ্ঠানের প্রকৃত আয়-ব্যয় নির্ণয় করে সঠিক কর প্রদান সম্ভব হয়, ফলে কর ফাঁকি দেওয়ার প্রবণতা কমে।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6381750"/>
            <a:ext cx="7239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মূল্যবোধ সৃষ্টি</a:t>
            </a:r>
          </a:p>
        </p:txBody>
      </p:sp>
    </p:spTree>
  </p:cSld>
  <p:clrMapOvr>
    <a:masterClrMapping/>
  </p:clrMapOvr>
  <p:transition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914" y="2457747"/>
            <a:ext cx="6921304" cy="296167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28837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৫. জালিয়াতি ও প্রতারণা প্রতিরোধ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75055" y="2743497"/>
            <a:ext cx="641085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1E3A8A"/>
                </a:solidFill>
                <a:latin typeface="Hind Siliguri"/>
              </a:rPr>
              <a:t>আর্থিক নিরাপত্তা নিশ্চিতকরণ: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08689" y="3314997"/>
            <a:ext cx="6105579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b="0" i="0" u="none">
                <a:solidFill>
                  <a:srgbClr val="334155"/>
                </a:solidFill>
                <a:latin typeface="Hind Siliguri SemiBold"/>
              </a:rPr>
              <a:t>প্রতিষ্ঠানে সুষ্ঠু ও অভ্যন্তরীণ নিয়ন্ত্রণসহ হিসাবব্যবস্থা প্রচলিত থাকলে সম্ভাব্য শাস্তি ও সুনামের ভীতি কাজ করে।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08689" y="4128194"/>
            <a:ext cx="6105579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b="0" i="0" u="none">
                <a:solidFill>
                  <a:srgbClr val="334155"/>
                </a:solidFill>
                <a:latin typeface="Hind Siliguri SemiBold"/>
              </a:rPr>
              <a:t>এর ফলে কর্মচারী ও কর্মকর্তাদের মধ্যে তহবিলের তছরুপ, জালিয়াতি এবং প্রতারণাসহ সকল প্রকার অনিয়মের প্রবণতা হ্রাস পায়।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6381750"/>
            <a:ext cx="7239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মূল্যবোধ সৃষ্টি</a:t>
            </a:r>
          </a:p>
        </p:txBody>
      </p:sp>
    </p:spTree>
  </p:cSld>
  <p:clrMapOvr>
    <a:masterClrMapping/>
  </p:clrMapOvr>
  <p:transition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28837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457747"/>
            <a:ext cx="5334000" cy="296167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1575" y="476250"/>
            <a:ext cx="10971371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ক) প্রতিষ্ঠানের অভ্যন্তরীণ জবাবদিহিতা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66937"/>
            <a:ext cx="5257800" cy="3543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29400" y="2743497"/>
            <a:ext cx="494061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জবাবদিহিতায় হিসাববিজ্ঞান: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3314997"/>
            <a:ext cx="470535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আধুনিক বিকেন্দ্রীকরণ ব্যবস্থায় আয়, ব্যয় ও বিনিয়োগের জন্য নির্দিষ্ট কর্মকর্তাদের দায়িত্ব অর্পণ করা হয়।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4128194"/>
            <a:ext cx="4705350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হিসাবকাল শেষে অর্পিত দায়িত্বের ফলাফল ও অর্জিত পারফরম্যান্স সম্পর্কে উর্ধ্বতন কর্তৃপক্ষের প্রশ্নের সঠিক জবাব দিতে তারা সক্ষম হন।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6381750"/>
            <a:ext cx="10668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জবাবদিহিতা প্রক্রিয়া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57747"/>
            <a:ext cx="5334000" cy="296167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28837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খ) মালিক, ঋণদাতা ও বিনিয়োগকারীদের নিকট জবাবদিহিতা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400" y="2743497"/>
            <a:ext cx="494061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বহিস্থ ব্যবহারকারীদের স্বচ্ছতা: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314997"/>
            <a:ext cx="4705350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প্রস্তুতকৃত আর্থিক বিবরণীতে প্রতিষ্ঠানের আর্থিক অবস্থা, অর্জিত মুনাফা ও তহবিলের সঠিক ব্যবহার প্রতিফলিত হয়েছে কিনা তা নিশ্চিত করা হয়।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463355"/>
            <a:ext cx="470535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জবাবদিহিতার অনুপস্থিতিতে প্রতিষ্ঠানে আর্থিক বিশৃঙ্খলা ও চূড়ান্ত চরম অবনতি ঘটে।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2166937"/>
            <a:ext cx="5257800" cy="35433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1000" y="6381750"/>
            <a:ext cx="10668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জবাবদিহিতা প্রক্রিয়া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512" y="2004417"/>
            <a:ext cx="6497150" cy="329684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গ) সরকারের নিকট জবাবদিহিতা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19412" y="2290167"/>
            <a:ext cx="601798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1E3A8A"/>
                </a:solidFill>
                <a:latin typeface="Hind Siliguri"/>
              </a:rPr>
              <a:t>আইনি বাধ্যবাধকতা পূরণ: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19412" y="2861667"/>
            <a:ext cx="5731414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b="0" i="0" u="none">
                <a:solidFill>
                  <a:srgbClr val="334155"/>
                </a:solidFill>
                <a:latin typeface="Hind Siliguri SemiBold"/>
              </a:rPr>
              <a:t>সরকার কর্তৃক নির্ধারিত আইন, নিয়ম ও বিধিমালা অনুযায়ী প্রতিষ্ঠান পরিচালিত হচ্ছে কিনা তা তদারকি করার অধিকার সরকারের রয়েছে।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19412" y="4010025"/>
            <a:ext cx="5731414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b="0" i="0" u="none">
                <a:solidFill>
                  <a:srgbClr val="334155"/>
                </a:solidFill>
                <a:latin typeface="Hind Siliguri SemiBold"/>
              </a:rPr>
              <a:t>যথাযথ আয়কর, কাস্টমস ও ভ্যাট পরিশোধ করে সঠিক হিসাব সংরক্ষণের মাধ্যমেই সরকারের নিকট জবাবদিহিতা নিশ্চিত করা যায়।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6381750"/>
            <a:ext cx="10668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জবাবদিহিতা প্রক্রিয়া</a:t>
            </a:r>
          </a:p>
        </p:txBody>
      </p:sp>
    </p:spTree>
  </p:cSld>
  <p:clrMapOvr>
    <a:masterClrMapping/>
  </p:clrMapOvr>
  <p:transition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31901"/>
            <a:ext cx="11049000" cy="20228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1575" y="476250"/>
            <a:ext cx="10971371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300" y="3136701"/>
            <a:ext cx="1096137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50" b="1" i="0" u="none">
                <a:solidFill>
                  <a:srgbClr val="15803D"/>
                </a:solidFill>
                <a:latin typeface="Hind Siliguri"/>
              </a:rPr>
              <a:t>নিজে চিন্তা করে খাতায় লেখ (সময়: ৫ মিনিট):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300" y="3736776"/>
            <a:ext cx="104394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১. মূল্যবোধ গঠনে হিসাববিজ্ঞানের ২টি প্রত্যক্ষ ভূমিকার নাম লেখ।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" y="4214812"/>
            <a:ext cx="104394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২. কর ফাঁকি বন্ধে হিসাববিজ্ঞান কীভাবে সাহায্য করে তা সংক্ষেপে লেখ।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6381750"/>
            <a:ext cx="6286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একক কাজ</a:t>
            </a:r>
          </a:p>
        </p:txBody>
      </p:sp>
    </p:spTree>
  </p:cSld>
  <p:clrMapOvr>
    <a:masterClrMapping/>
  </p:clrMapOvr>
  <p:transition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10916"/>
            <a:ext cx="11049000" cy="225534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8700" y="476250"/>
            <a:ext cx="1112139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31432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300" y="3115716"/>
            <a:ext cx="1096137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369A1"/>
                </a:solidFill>
                <a:latin typeface="Hind Siliguri"/>
              </a:rPr>
              <a:t>উত্তর মিলিয়ে নাও: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300" y="3687216"/>
            <a:ext cx="104394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0C4A6E"/>
                </a:solidFill>
                <a:latin typeface="Hind Siliguri Black"/>
              </a:rPr>
              <a:t>১. ২টি ভূমিকা:</a:t>
            </a:r>
            <a:r>
              <a:rPr sz="1575" b="0" i="0" u="none">
                <a:solidFill>
                  <a:srgbClr val="0C4A6E"/>
                </a:solidFill>
                <a:latin typeface="Hind Siliguri SemiBold"/>
              </a:rPr>
              <a:t> (ক) সততা ও দায়িত্ববোধের বিকাশ, এবং (খ) ঋণ পরিশোধে সচেতনতা সৃষ্টি।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" y="4121497"/>
            <a:ext cx="10439400" cy="63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0C4A6E"/>
                </a:solidFill>
                <a:latin typeface="Hind Siliguri Black"/>
              </a:rPr>
              <a:t>২. কর ফাঁকি রোধ:</a:t>
            </a:r>
            <a:r>
              <a:rPr sz="1575" b="0" i="0" u="none">
                <a:solidFill>
                  <a:srgbClr val="0C4A6E"/>
                </a:solidFill>
                <a:latin typeface="Hind Siliguri SemiBold"/>
              </a:rPr>
              <a:t> সঠিক হিসাব রাখলে আয় ও ব্যয়ের প্রকৃত চিত্র প্রকাশ পায়, ফলে সঠিক আয়কর ও ভ্যাট নির্ধারণ করা যায় এবং কর ফাঁকির সুযোগ থাকে না।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6381750"/>
            <a:ext cx="5905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নমুনা উত্তর</a:t>
            </a:r>
          </a:p>
        </p:txBody>
      </p:sp>
    </p:spTree>
  </p:cSld>
  <p:clrMapOvr>
    <a:masterClrMapping/>
  </p:clrMapOvr>
  <p:transition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03339"/>
            <a:ext cx="11049000" cy="18799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1575" y="476250"/>
            <a:ext cx="10971371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জোড়ায়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300" y="3208139"/>
            <a:ext cx="1096137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50" b="1" i="0" u="none">
                <a:solidFill>
                  <a:srgbClr val="0369A1"/>
                </a:solidFill>
                <a:latin typeface="Hind Siliguri"/>
              </a:rPr>
              <a:t>সহপাঠীর সাথে আলোচনা করে লেখ (সময়: ৭ মিনিট):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300" y="3808214"/>
            <a:ext cx="104394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“ব্যবসায় প্রতিষ্ঠানে হিসাব না রাখলে কী কী ধরনের অপরাধ ও অনিয়ম হতে পারে?” — এর ৩টি প্রধান কারণ জোড়ায় আলোচনা করে লেখ।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6381750"/>
            <a:ext cx="7429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জোড়ায় কাজ</a:t>
            </a:r>
          </a:p>
        </p:txBody>
      </p:sp>
    </p:spTree>
  </p:cSld>
  <p:clrMapOvr>
    <a:masterClrMapping/>
  </p:clrMapOvr>
  <p:transition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19375"/>
            <a:ext cx="11049000" cy="2638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476250"/>
            <a:ext cx="11161395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জোড়ায়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27622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300" y="2924175"/>
            <a:ext cx="1096137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369A1"/>
                </a:solidFill>
                <a:latin typeface="Hind Siliguri"/>
              </a:rPr>
              <a:t>সম্ভাব্য নমুনা উত্তর: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9675" y="3495675"/>
            <a:ext cx="10106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কর্মচারীদের দ্বারা তহবিল তছরুপ ও জালিয়াতির সম্ভাবনা বাড়বে।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9675" y="3981450"/>
            <a:ext cx="10106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প্রতিষ্ঠানের আয়কর ও ভ্যাট ফাঁকি দেওয়ার প্রবণতা দেখা দেবে।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9675" y="4467225"/>
            <a:ext cx="10106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ঋণের টাকা সঠিকভাবে পরিশোধ না করায় ঋণখেলাপি হওয়ার ঝুঁকি থাকবে।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6381750"/>
            <a:ext cx="5905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নমুনা উত্তর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3514725"/>
            <a:ext cx="17145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4000500"/>
            <a:ext cx="17145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4486275"/>
            <a:ext cx="171450" cy="200025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03339"/>
            <a:ext cx="11049000" cy="18799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1575" y="476250"/>
            <a:ext cx="10971371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দলীয়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300" y="3208139"/>
            <a:ext cx="1096137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50" b="1" i="0" u="none">
                <a:solidFill>
                  <a:srgbClr val="A16207"/>
                </a:solidFill>
                <a:latin typeface="Hind Siliguri"/>
              </a:rPr>
              <a:t>দলে বিভক্ত হয়ে পোস্টার তৈরি/উপস্থাপন কর (সময়: ১০ মিনিট):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300" y="3808214"/>
            <a:ext cx="104394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“একটি দেশের সার্বিক উন্নয়নে স্বচ্ছ হিসাবব্যবস্থা ও জবাবদিহিতার গুরুত্ব” — বিষয়ে দলগত আলোচনা করে ৫টি পয়েন্ট পোস্টার পেপারে তৈরি কর।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6381750"/>
            <a:ext cx="619125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দলীয় কাজ</a:t>
            </a:r>
          </a:p>
        </p:txBody>
      </p:sp>
    </p:spTree>
  </p:cSld>
  <p:clrMapOvr>
    <a:masterClrMapping/>
  </p:clrMapOvr>
  <p:transition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28837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553890"/>
            <a:ext cx="5334000" cy="276939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8700" y="476250"/>
            <a:ext cx="1112139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314325" cy="3619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29400" y="2839640"/>
            <a:ext cx="494061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3411140"/>
            <a:ext cx="4705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পদবী: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সহকারী শিক্ষক (ব্যবসায় শিক্ষা)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3841551"/>
            <a:ext cx="4705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যোগ্যতা: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বি.এড, এম.এড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4271962"/>
            <a:ext cx="4705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প্রতিষ্ঠানের নাম: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আর.আর. টেক্সটাইল মিলস্ উচ্চ বিদ্যালয়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9400" y="4702373"/>
            <a:ext cx="4705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বিষয়: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হিসাববিজ্ঞান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" y="6381750"/>
            <a:ext cx="885825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শিক্ষক পরিচিতি</a:t>
            </a:r>
          </a:p>
        </p:txBody>
      </p:sp>
      <p:pic>
        <p:nvPicPr>
          <p:cNvPr id="16" name="Picture 15" descr="miza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769" y="1654687"/>
            <a:ext cx="4091940" cy="4467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33600"/>
            <a:ext cx="11049000" cy="36099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8700" y="476250"/>
            <a:ext cx="1112139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31432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300" y="2438400"/>
            <a:ext cx="1096137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369A1"/>
                </a:solidFill>
                <a:latin typeface="Hind Siliguri"/>
              </a:rPr>
              <a:t>দলীয় কাজের মূল সংকেত: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9675" y="3009900"/>
            <a:ext cx="10106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জাতীয় রাজস্ব (আয়কর ও ভ্যাট) বৃদ্ধি পায়।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9675" y="3495675"/>
            <a:ext cx="10106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ব্যবসায়িক খাতে বিদেশী বিনিয়োগ উৎসাহিত হয়।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9675" y="3981450"/>
            <a:ext cx="10106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দুর্নীতি ও কালোটাকার প্রভাব হ্রাস পায়।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9675" y="4467225"/>
            <a:ext cx="10106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ব্যাংকিং ও আর্থিক খাতে স্থিতিশীলতা বজায় থাকে।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9675" y="4953000"/>
            <a:ext cx="10106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সরকারি প্রজেক্টে অর্থের অপচয় বন্ধ হয়।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6381750"/>
            <a:ext cx="5905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নমুনা উত্তর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3028950"/>
            <a:ext cx="17145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3514725"/>
            <a:ext cx="1714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4000500"/>
            <a:ext cx="17145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4486275"/>
            <a:ext cx="171450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4972050"/>
            <a:ext cx="171450" cy="200025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52637"/>
            <a:ext cx="11049000" cy="800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95612"/>
            <a:ext cx="11049000" cy="8001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938587"/>
            <a:ext cx="11049000" cy="8001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881562"/>
            <a:ext cx="11049000" cy="8001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মূল্যায়ন (যাচাই করি)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7250" y="2243137"/>
            <a:ext cx="1105138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B45309"/>
                </a:solidFill>
                <a:latin typeface="Hind Siliguri"/>
              </a:rPr>
              <a:t>১. জবাবদিহিতা কী?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50" y="3186112"/>
            <a:ext cx="1105138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B45309"/>
                </a:solidFill>
                <a:latin typeface="Hind Siliguri"/>
              </a:rPr>
              <a:t>২. সরকারের আয়ের প্রধান দুটি উৎসের নাম বল।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7250" y="4129087"/>
            <a:ext cx="1105138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B45309"/>
                </a:solidFill>
                <a:latin typeface="Hind Siliguri"/>
              </a:rPr>
              <a:t>৩. হিসাববিজ্ঞান কীভাবে কর্মচারীদের জালিয়াতি রোধ করে?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7250" y="5072062"/>
            <a:ext cx="1105138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B45309"/>
                </a:solidFill>
                <a:latin typeface="Hind Siliguri"/>
              </a:rPr>
              <a:t>৪. সঠিক সময়ে ঋণ পরিশোধ না করলে কী সমস্যা হয়?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" y="6381750"/>
            <a:ext cx="4381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মূল্যায়ন</a:t>
            </a:r>
          </a:p>
        </p:txBody>
      </p:sp>
    </p:spTree>
  </p:cSld>
  <p:clrMapOvr>
    <a:masterClrMapping/>
  </p:clrMapOvr>
  <p:transition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50951"/>
            <a:ext cx="11049000" cy="21752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300" y="3155751"/>
            <a:ext cx="104394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0C4A6E"/>
                </a:solidFill>
                <a:latin typeface="Hind Siliguri Black"/>
              </a:rPr>
              <a:t>১. উত্তর:</a:t>
            </a:r>
            <a:r>
              <a:rPr sz="1575" b="0" i="0" u="none">
                <a:solidFill>
                  <a:srgbClr val="0C4A6E"/>
                </a:solidFill>
                <a:latin typeface="Hind Siliguri SemiBold"/>
              </a:rPr>
              <a:t> অর্পিত দায়িত্ব সম্পাদনের পর উর্ধ্বতন কর্তৃপক্ষের নিকট কাজের ব্যাখ্যা দেওয়ার বাধ্যবাধকতাই জবাবদিহিতা।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300" y="3570982"/>
            <a:ext cx="104394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0C4A6E"/>
                </a:solidFill>
                <a:latin typeface="Hind Siliguri Black"/>
              </a:rPr>
              <a:t>২. উত্তর:</a:t>
            </a:r>
            <a:r>
              <a:rPr sz="1575" b="0" i="0" u="none">
                <a:solidFill>
                  <a:srgbClr val="0C4A6E"/>
                </a:solidFill>
                <a:latin typeface="Hind Siliguri SemiBold"/>
              </a:rPr>
              <a:t> আয়কর (Income Tax) এবং ভ্যাট (VAT)।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" y="3986212"/>
            <a:ext cx="104394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0C4A6E"/>
                </a:solidFill>
                <a:latin typeface="Hind Siliguri Black"/>
              </a:rPr>
              <a:t>৩. উত্তর:</a:t>
            </a:r>
            <a:r>
              <a:rPr sz="1575" b="0" i="0" u="none">
                <a:solidFill>
                  <a:srgbClr val="0C4A6E"/>
                </a:solidFill>
                <a:latin typeface="Hind Siliguri SemiBold"/>
              </a:rPr>
              <a:t> অভ্যন্তরীণ নিয়ন্ত্রণ ও নিয়মিত হিসাব পরীক্ষার ভীতি বজায় রেখে।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300" y="4401442"/>
            <a:ext cx="104394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0C4A6E"/>
                </a:solidFill>
                <a:latin typeface="Hind Siliguri Black"/>
              </a:rPr>
              <a:t>৪. উত্তর:</a:t>
            </a:r>
            <a:r>
              <a:rPr sz="1575" b="0" i="0" u="none">
                <a:solidFill>
                  <a:srgbClr val="0C4A6E"/>
                </a:solidFill>
                <a:latin typeface="Hind Siliguri SemiBold"/>
              </a:rPr>
              <a:t> প্রতিষ্ঠান ঋণখেলাপি হয় এবং ব্যবসায়িক সুনাম নষ্ট হয়।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6381750"/>
            <a:ext cx="523875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উত্তরমালা</a:t>
            </a:r>
          </a:p>
        </p:txBody>
      </p:sp>
    </p:spTree>
  </p:cSld>
  <p:clrMapOvr>
    <a:masterClrMapping/>
  </p:clrMapOvr>
  <p:transition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96765"/>
            <a:ext cx="5334000" cy="248364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3031926"/>
            <a:ext cx="5334000" cy="181332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3950" y="476250"/>
            <a:ext cx="11021377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পাঠের সারসংক্ষেপ ও প্রশ্ন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409575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400" y="2982515"/>
            <a:ext cx="494061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আজকের সারসংক্ষেপ: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554015"/>
            <a:ext cx="4705350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হিসাববিজ্ঞান কেবল গাণিতিক হিসাব নয়, এটি ব্যক্তির সততা, মূল্যবোধ, ঋণ পরিশোধে সচেতনতা বৃদ্ধি এবং সমাজের প্রতি দায়িত্বশীল হতে শেখায়। এটি অভ্যন্তরীণ ও বহিস্থ জবাবদিহিতা নিশ্চিত করে।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3317676"/>
            <a:ext cx="4940617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B45309"/>
                </a:solidFill>
                <a:latin typeface="Hind Siliguri"/>
              </a:rPr>
              <a:t>প্রশ্ন?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3889176"/>
            <a:ext cx="470535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92400E"/>
                </a:solidFill>
                <a:latin typeface="Hind Siliguri SemiBold"/>
              </a:rPr>
              <a:t>আজকের পাঠে তোমাদের কোনো বিষয় বুঝতে সমস্যা আছে? কোনো প্রশ্ন থাকলে মুক্তমনে জিজ্ঞেস কর!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384351"/>
            <a:ext cx="266700" cy="2667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1000" y="6381750"/>
            <a:ext cx="10096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পাঠের সারসংক্ষেপ</a:t>
            </a:r>
          </a:p>
        </p:txBody>
      </p:sp>
    </p:spTree>
  </p:cSld>
  <p:clrMapOvr>
    <a:masterClrMapping/>
  </p:clrMapOvr>
  <p:transition>
    <p:comb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96715"/>
            <a:ext cx="11049000" cy="309324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4685109"/>
            <a:ext cx="10439400" cy="4000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1575" y="476250"/>
            <a:ext cx="10971371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6300" y="2601515"/>
            <a:ext cx="1096137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50" b="1" i="0" u="none">
                <a:solidFill>
                  <a:srgbClr val="1E3A8A"/>
                </a:solidFill>
                <a:latin typeface="Hind Siliguri"/>
              </a:rPr>
              <a:t>বাড়ির খাতায় সুন্দর করে লিখে আনবে (৪টি প্রশ্ন):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2975" y="3202543"/>
            <a:ext cx="12382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1.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800" y="3201590"/>
            <a:ext cx="10248900" cy="335160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মূল্যবোধ ও জবাবদিহিতা বলতে কী বোঝায়? ব্যাখ্যা কর।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537704"/>
            <a:ext cx="1524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2.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6800" y="3536751"/>
            <a:ext cx="10248900" cy="33516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হিসাববিজ্ঞান কীভাবে সমাজে সততা ও দায়িত্ববোধের বিকাশ ঘটায়?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925" y="3872865"/>
            <a:ext cx="14287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3.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6800" y="3871912"/>
            <a:ext cx="10248900" cy="335160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"স্বচ্ছ হিসাব ব্যবস্থা ছাড়া দেশের অর্থনৈতিক উন্নয়ন অসম্ভব" — উক্তিটি বিশ্লেষণ কর।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875" y="4208025"/>
            <a:ext cx="16192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4.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6800" y="4207073"/>
            <a:ext cx="10248900" cy="33516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প্রতিষ্ঠানের মালিক ও সরকারের নিকট হিসাববিজ্ঞানের জবাবদিহিতার গুরুত্ব আলোচনা কর।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3950" y="4808934"/>
            <a:ext cx="104775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475569"/>
                </a:solidFill>
                <a:latin typeface="Hind Siliguri"/>
              </a:rPr>
              <a:t>সহায়ক সংকেত: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1000" y="6381750"/>
            <a:ext cx="638175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বাড়ির কাজ</a:t>
            </a:r>
          </a:p>
        </p:txBody>
      </p:sp>
    </p:spTree>
  </p:cSld>
  <p:clrMapOvr>
    <a:masterClrMapping/>
  </p:clrMapOvr>
  <p:transition>
    <p:comb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079277"/>
            <a:ext cx="11049000" cy="269929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5337" y="2555527"/>
            <a:ext cx="10601325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u="none">
                <a:solidFill>
                  <a:srgbClr val="FEF08A"/>
                </a:solidFill>
                <a:latin typeface="Hind Siliguri"/>
              </a:rPr>
              <a:t>ধন্যবাদ!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3488977"/>
            <a:ext cx="10096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E2E8F0"/>
                </a:solidFill>
                <a:latin typeface="Hind Siliguri"/>
              </a:rPr>
              <a:t>সবাই মনোযোগ দিয়ে ক্লাসে অংশগ্রহণ করার জন্য অনেক অনেক ধন্যবাদ।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3997523"/>
            <a:ext cx="10096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6EE7B7"/>
                </a:solidFill>
                <a:latin typeface="Hind Siliguri"/>
              </a:rPr>
              <a:t>মনোযোগ দিয়ে পড়ালেখা করবে এবং সুস্থ থাকবে।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6381750"/>
            <a:ext cx="3429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CBD5E1"/>
                </a:solidFill>
                <a:latin typeface="Hind Siliguri SemiBold"/>
              </a:rPr>
              <a:t>সমাপ্তি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18754"/>
            <a:ext cx="5334000" cy="303966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3950" y="476250"/>
            <a:ext cx="11021377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409575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400" y="2704504"/>
            <a:ext cx="4705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শ্রেণি: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১০ম শ্রেণি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153965"/>
            <a:ext cx="4705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বিষয়: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হিসাববিজ্ঞান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3603426"/>
            <a:ext cx="4705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অধ্যায়: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প্রথম (হিসাববিজ্ঞান পরিচিতি)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052887"/>
            <a:ext cx="470535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বিষয়বস্তু: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মূল্যবোধ ও জবাবদিহি প্রক্রিয়ায় হিসাববিজ্ঞানের ভূমিকা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4837509"/>
            <a:ext cx="4705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Black"/>
              </a:rPr>
              <a:t>সময়: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 ৫০ মিনিট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" y="6381750"/>
            <a:ext cx="695325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পাঠ পরিচিতি</a:t>
            </a:r>
          </a:p>
        </p:txBody>
      </p:sp>
      <p:pic>
        <p:nvPicPr>
          <p:cNvPr id="16" name="Picture 15" descr="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1706" y="1403374"/>
            <a:ext cx="3892281" cy="4400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7375"/>
            <a:ext cx="11049000" cy="3143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5325" y="2428875"/>
            <a:ext cx="10801350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>
                <a:solidFill>
                  <a:srgbClr val="A7F3D0"/>
                </a:solidFill>
                <a:latin typeface="Hind Siliguri"/>
              </a:rPr>
              <a:t>আজকের পাঠের বিষয়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5325" y="3067050"/>
            <a:ext cx="10801350" cy="12003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3900" b="1" i="0" u="none">
                <a:solidFill>
                  <a:srgbClr val="FFFFFF"/>
                </a:solidFill>
                <a:latin typeface="Hind Siliguri"/>
              </a:rPr>
              <a:t>মূল্যবোধ ও জবাবদিহি </a:t>
            </a:r>
            <a:r>
              <a:rPr sz="3900" b="1" i="0" u="none" smtClean="0">
                <a:solidFill>
                  <a:srgbClr val="FFFFFF"/>
                </a:solidFill>
                <a:latin typeface="Hind Siliguri"/>
              </a:rPr>
              <a:t>প্রক্রিয়ায়</a:t>
            </a:r>
            <a:r>
              <a:rPr lang="en-US" sz="3900" b="1" i="0" u="none" dirty="0" smtClean="0">
                <a:solidFill>
                  <a:srgbClr val="FFFFFF"/>
                </a:solidFill>
                <a:latin typeface="Hind Siliguri"/>
              </a:rPr>
              <a:t>                            </a:t>
            </a:r>
            <a:r>
              <a:rPr sz="3900" b="1" i="0" u="none" smtClean="0">
                <a:solidFill>
                  <a:srgbClr val="FFFFFF"/>
                </a:solidFill>
                <a:latin typeface="Hind Siliguri"/>
              </a:rPr>
              <a:t> </a:t>
            </a:r>
            <a:r>
              <a:rPr sz="3900" b="1" i="0" u="none">
                <a:solidFill>
                  <a:srgbClr val="FFFFFF"/>
                </a:solidFill>
                <a:latin typeface="Hind Siliguri"/>
              </a:rPr>
              <a:t>হিসাববিজ্ঞানের ভূমিকা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6381750"/>
            <a:ext cx="752475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পাঠ শিরোনাম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71725"/>
            <a:ext cx="11049000" cy="3133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2657475"/>
            <a:ext cx="1094136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65F46"/>
                </a:solidFill>
                <a:latin typeface="Hind Siliguri"/>
              </a:rPr>
              <a:t>এই পাঠ শেষে তোমরা যা শিখতে পারবে 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7775" y="3276600"/>
            <a:ext cx="10086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মূল্যবোধ ও জবাবদিহিতা কী তা ব্যাখ্যা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7775" y="3762375"/>
            <a:ext cx="10086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মূল্যবোধ সৃষ্টিতে হিসাববিজ্ঞানের ভূমিকা বর্ণনা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7775" y="4248150"/>
            <a:ext cx="10086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জবাবদিহিতা প্রক্রিয়ায় হিসাববিজ্ঞানের গুরুত্ব বিশ্লেষণ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7775" y="4733925"/>
            <a:ext cx="10086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ব্যবসায়িক সততা ও স্বচ্ছতা রক্ষায় হিসাববিজ্ঞানের প্রয়োগিক দিক মূল্যায়ন করতে পারবে।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6381750"/>
            <a:ext cx="533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শিখনফল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295650"/>
            <a:ext cx="17145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781425"/>
            <a:ext cx="17145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4267200"/>
            <a:ext cx="1714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4752975"/>
            <a:ext cx="171450" cy="20002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50" y="2366962"/>
            <a:ext cx="5334000" cy="2914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28837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95650" y="2652712"/>
            <a:ext cx="494061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চিন্তা </a:t>
            </a:r>
            <a:r>
              <a:rPr sz="2100" b="1" i="0" u="none" smtClean="0">
                <a:solidFill>
                  <a:srgbClr val="1E3A8A"/>
                </a:solidFill>
                <a:latin typeface="Hind Siliguri"/>
              </a:rPr>
              <a:t>করে </a:t>
            </a:r>
            <a:r>
              <a:rPr sz="2100" b="1" i="0" u="none">
                <a:solidFill>
                  <a:srgbClr val="1E3A8A"/>
                </a:solidFill>
                <a:latin typeface="Hind Siliguri"/>
              </a:rPr>
              <a:t>উত্তর দাও: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29025" y="3224212"/>
            <a:ext cx="4371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মূল্যবোধ বলতে তোমরা কী বোঝো?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29025" y="3709987"/>
            <a:ext cx="437197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কোনো কাজের দায়িত্ব নেওয়ার পর সেই কাজের উত্তর দেওয়ার বাধ্যবাধকতাকে কী বলে?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29025" y="4529137"/>
            <a:ext cx="4371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হিসাব রাখলে কীভাবে চুরি বা দুর্নীতি রোধ করা সম্ভব?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6381750"/>
            <a:ext cx="771525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পূর্বজ্ঞান যাচাই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5650" y="3243262"/>
            <a:ext cx="17145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5650" y="3729037"/>
            <a:ext cx="1714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5650" y="4529137"/>
            <a:ext cx="171450" cy="20002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57747"/>
            <a:ext cx="5334000" cy="296167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28837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1575" y="476250"/>
            <a:ext cx="10971371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১. সততা ও দায়িত্ববোধের বিকাশ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400" y="2743497"/>
            <a:ext cx="494061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মূল্যবোধ সৃষ্টিতে ভূমিকা: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314997"/>
            <a:ext cx="4705350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হিসাবরক্ষণের ক্ষেত্রে হিসাববিজ্ঞানের নীতি-নীতি ও কলাকৌশল সঠিকভাবে অনুসরণ করা হলে আর্থিক দুর্নীতি, জালিয়াতি ও সম্পদের ওপর নিখুঁত নিয়ন্ত্রণ থাকে।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463355"/>
            <a:ext cx="470535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এর ফলে প্রতিষ্ঠানের হিসাবের স্বচ্ছতা বৃদ্ধি পায় এবং কর্মচারীদের মধ্যে সততা ও দায়িত্ববোধ বিকশিত হয়।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2166937"/>
            <a:ext cx="5257800" cy="35433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1000" y="6381750"/>
            <a:ext cx="7239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মূল্যবোধ সৃষ্টি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258" y="2171997"/>
            <a:ext cx="7990450" cy="330033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6325" y="476250"/>
            <a:ext cx="11071383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২. ঋণ পরিশোধে সচেতনতা সৃষ্টি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45140" y="2457747"/>
            <a:ext cx="740115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>
                <a:solidFill>
                  <a:srgbClr val="1E3A8A"/>
                </a:solidFill>
                <a:latin typeface="Hind Siliguri"/>
              </a:rPr>
              <a:t>আর্থিক শৃঙ্খলার মূল চাবিকাঠি: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6563" y="3029247"/>
            <a:ext cx="7048718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হিসাববিজ্ঞান ঋণগ্রহীতাদের মধ্যে সময়মতো ঋণ পরিশোধে সচেতনতা সৃষ্টি করে এবং তাদের নৈতিক মূল্যবোধ জাগ্রত করে।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76707" y="4128194"/>
            <a:ext cx="7048718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সুষ্ঠু হিসাবের ফলে ব্যবসায় ঋণখেলাপি হওয়ার সম্ভাবনা বহুগুণে হ্রাস পায় এবং ব্যাংকিং সম্পর্ক বজায় থাকে।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6381750"/>
            <a:ext cx="7239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মূল্যবোধ সৃষ্টি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951" y="2171997"/>
            <a:ext cx="7948246" cy="324406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28837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2" y="6248400"/>
            <a:ext cx="3900487" cy="41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1575" y="476250"/>
            <a:ext cx="10971371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৩. ধর্মীয় মূল্যবোধ সৃষ্টি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448358" y="2457747"/>
            <a:ext cx="736206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>
                <a:solidFill>
                  <a:srgbClr val="1E3A8A"/>
                </a:solidFill>
                <a:latin typeface="Hind Siliguri"/>
              </a:rPr>
              <a:t>সম্পদের অপচয় রোধ: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70789" y="3362671"/>
            <a:ext cx="7011489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সৃষ্টিকর্তা প্রদত্ত সকল সম্পদ ও অর্থসামগ্রীর সুষ্ঠু ও পরিমিত ব্যবহার নিশ্চিত করা প্রতিটি মানুষের নৈতিক দায়িত্ব।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48358" y="4175868"/>
            <a:ext cx="7011489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অপ্রয়োজনীয় ব্যয় ও অপচয় পরিহার করে সঠিক উপায়ে আয়-ব্যয়ের হিসাব রাখা ধর্মীয় মূল্যবোধ সৃষ্টি ও চর্চায় সহায়তা করে।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6381750"/>
            <a:ext cx="7239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25" b="0" i="0" u="none">
                <a:solidFill>
                  <a:srgbClr val="64748B"/>
                </a:solidFill>
                <a:latin typeface="Hind Siliguri SemiBold"/>
              </a:rPr>
              <a:t>মূল্যবোধ সৃষ্টি</a:t>
            </a:r>
          </a:p>
        </p:txBody>
      </p:sp>
    </p:spTree>
  </p:cSld>
  <p:clrMapOvr>
    <a:masterClrMapping/>
  </p:clrMapOvr>
  <p:transition>
    <p:comb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1071</Words>
  <Application>Microsoft Macintosh PowerPoint</Application>
  <PresentationFormat>Custom</PresentationFormat>
  <Paragraphs>138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12</cp:revision>
  <dcterms:created xsi:type="dcterms:W3CDTF">2013-01-27T09:14:16Z</dcterms:created>
  <dcterms:modified xsi:type="dcterms:W3CDTF">2026-08-15T05:50:40Z</dcterms:modified>
</cp:coreProperties>
</file>