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4" r:id="rId2"/>
    <p:sldId id="275" r:id="rId3"/>
    <p:sldId id="280" r:id="rId4"/>
    <p:sldId id="281" r:id="rId5"/>
    <p:sldId id="276" r:id="rId6"/>
    <p:sldId id="285" r:id="rId7"/>
    <p:sldId id="286" r:id="rId8"/>
    <p:sldId id="277" r:id="rId9"/>
    <p:sldId id="267" r:id="rId10"/>
    <p:sldId id="268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043" autoAdjust="0"/>
  </p:normalViewPr>
  <p:slideViewPr>
    <p:cSldViewPr snapToGrid="0">
      <p:cViewPr varScale="1">
        <p:scale>
          <a:sx n="72" d="100"/>
          <a:sy n="72" d="100"/>
        </p:scale>
        <p:origin x="-63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7D6496-2865-4D44-976A-BE0B68105C6B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EA12B8-13AE-439A-8595-A70C655F8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8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CC82A7-2EB6-45D6-B7C2-B3F4B2D8BB7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3448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092BA-C808-4F51-941B-397602C2A5C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61CCA6C-F6DE-4F5B-8876-CE7B5A49FD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9113DB-F97C-442E-9F87-B0E52AD3EA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3EF916D-2346-4ECC-AC2F-706154844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5AB5894-61EA-42FC-AA69-870BD19A6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8D72F86-8199-4514-9925-07C5022F0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186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090129-8CED-45BB-A019-2E98B0DAD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5E7301A9-6E90-4DEE-804A-EA3FF64E4E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A19D826-A7A3-4C5A-BC57-A426CE9FB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6DC4B81-8C40-4F87-81D3-65A224647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0792DD97-2136-4035-9D88-33B39BF964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63668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02F98BA0-9A1A-41EF-9AA5-F4FD74A4DEB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42BE221-3808-4C50-AE93-A541F64A4E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97C4D11B-39AD-44B0-AA33-ED0B2E8CE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9E0B984-85A7-44F8-912F-6924BA7B0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6696035-2EDC-45CC-959B-7494DB4B1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205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351E8-23D8-41B9-A709-C3E3F682C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5226FE4A-F688-407F-91BE-B880468D52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F67F6F-775D-4519-9302-506883D68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802ECF5-7DA7-4A6D-9727-33034042B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C61CF7E-FDAE-4B53-8054-8EDBD6C111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575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D2004C3-5CAA-407F-9118-D04084CCE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A3B98D1-96F9-4298-85FB-34A33DC93A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AD176C17-53A7-4243-82F2-94E290AD31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FE140404-1E4E-4532-B63F-C34C86FEF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79F9A72C-A5AF-45A3-A1B9-88295DBD4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3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B51EA1-E657-4960-B6A7-466ED022E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AFF627B-8E16-4004-9A60-0F2F17FFB6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6D47242B-C39D-45FF-98B2-F48D67795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E91C39B-A0DB-4566-8832-1337BE7DD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8E1DE21-132F-4DCF-B491-0C25791D7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DECB8F9-49E7-451C-96B8-2ADB853E7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090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F50EABB-DA01-4F08-9C10-F2CD7D220D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61BA400E-0041-4AB4-B307-53E3986A36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35BFCF0-0AE1-47E7-9AE8-8460E19A89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5FCAC76A-4B78-4702-8F8A-FC6C5B053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BAA4BC71-43D8-4561-8813-69092F05DFE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D4979A22-8887-424E-904C-F8246C73D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2A527B94-3027-4656-A329-FACC40273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40FF3700-787D-40E9-A554-CF3E73A6D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569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8D57369F-AD9B-453D-9F85-B5FEE929BB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C13C579B-C151-40B6-9594-09C1096A0D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F8E15092-2E10-438B-98B1-1748F36327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8FBA190-33E7-44D3-808C-B939218F4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84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1B18B44-5A83-4D4D-9759-82A6CDD736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F3E8322-0265-4360-A110-C4D6F9474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97D651C7-8B0C-4ABB-89D9-03B9099A1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180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CE9C6A7-3D39-4180-843F-05270670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867340D-D15E-4938-A941-8D423C7BA4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3A62889D-B1E2-4B88-8851-6A21CBDC3F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808CAD1-23ED-4473-AF66-959DF320C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59475FDA-08C5-4C71-90A0-46DC056A40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2C0B1B8-5F4B-4498-831E-92CD2B8C26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30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97F8DD6-23E1-438B-8BA9-4C22F1EC04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EF5FB1C2-8841-4783-8B64-8D018D48B2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634EA8F6-1B37-4F19-AF4A-AE5E53BD8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7632862-0CE3-40B9-A2F9-2A53CE077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C659C770-F8D0-40BA-83B7-64FF8FC23E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C19AA702-487E-4717-9782-1C654D580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576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E9ADB19-F59B-4692-9654-D0E850237B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DE7EB071-7896-4167-A8CB-6DAEDA050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76B3633-1A7A-4CC9-83B6-5E45C1F12F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9E155-7052-46B0-BD93-55B58A9ECBF0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C5DDAEC-06BE-4966-8095-E41552AD5F3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98677BD-A734-4218-AE43-74B6121DA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5C664E-E764-4961-AB23-5546B2A8316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126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3">
            <a:extLst>
              <a:ext uri="{FF2B5EF4-FFF2-40B4-BE49-F238E27FC236}">
                <a16:creationId xmlns="" xmlns:a16="http://schemas.microsoft.com/office/drawing/2014/main" id="{A6787EB4-A96F-4345-9F33-A618069F211B}"/>
              </a:ext>
            </a:extLst>
          </p:cNvPr>
          <p:cNvPicPr>
            <a:picLocks noGrp="1" noChangeAspect="1"/>
          </p:cNvPicPr>
          <p:nvPr/>
        </p:nvPicPr>
        <p:blipFill>
          <a:blip r:embed="rId2" cstate="print">
            <a:grayscl/>
          </a:blip>
          <a:stretch>
            <a:fillRect/>
          </a:stretch>
        </p:blipFill>
        <p:spPr>
          <a:xfrm>
            <a:off x="2011279" y="1953491"/>
            <a:ext cx="6915252" cy="388982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2854035" y="192067"/>
            <a:ext cx="6072495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dirty="0" err="1">
                <a:solidFill>
                  <a:schemeClr val="tx1"/>
                </a:solidFill>
              </a:rPr>
              <a:t>স্বাগতম</a:t>
            </a:r>
            <a:endParaRPr lang="en-US" sz="96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40013DD-89B9-4EBC-97D7-1BFC0C6BB165}"/>
              </a:ext>
            </a:extLst>
          </p:cNvPr>
          <p:cNvSpPr txBox="1">
            <a:spLocks/>
          </p:cNvSpPr>
          <p:nvPr/>
        </p:nvSpPr>
        <p:spPr>
          <a:xfrm>
            <a:off x="6453809" y="156410"/>
            <a:ext cx="4982817" cy="18491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n-IN" sz="7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দলীয় কাজ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52863" y="3167390"/>
            <a:ext cx="8061158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বিভিন্ন</a:t>
            </a:r>
            <a:r>
              <a:rPr lang="en-US" sz="4000" dirty="0" smtClean="0"/>
              <a:t> </a:t>
            </a:r>
            <a:r>
              <a:rPr lang="en-US" sz="4000" dirty="0" err="1" smtClean="0"/>
              <a:t>শ্রেনির</a:t>
            </a:r>
            <a:r>
              <a:rPr lang="en-US" sz="4000" dirty="0" smtClean="0"/>
              <a:t> </a:t>
            </a:r>
            <a:r>
              <a:rPr lang="en-US" sz="4000" dirty="0" err="1" smtClean="0"/>
              <a:t>অ্যামিন</a:t>
            </a:r>
            <a:r>
              <a:rPr lang="en-US" sz="4000" dirty="0" smtClean="0"/>
              <a:t> </a:t>
            </a:r>
            <a:r>
              <a:rPr lang="en-US" sz="4000" dirty="0" err="1" smtClean="0"/>
              <a:t>দেখে</a:t>
            </a:r>
            <a:r>
              <a:rPr lang="en-US" sz="4000" dirty="0" smtClean="0"/>
              <a:t> </a:t>
            </a:r>
            <a:r>
              <a:rPr lang="en-US" sz="4000" dirty="0" err="1" smtClean="0"/>
              <a:t>চেনার</a:t>
            </a:r>
            <a:r>
              <a:rPr lang="en-US" sz="4000" dirty="0" smtClean="0"/>
              <a:t> </a:t>
            </a:r>
            <a:r>
              <a:rPr lang="en-US" sz="4000" dirty="0" err="1" smtClean="0"/>
              <a:t>উপায়</a:t>
            </a:r>
            <a:r>
              <a:rPr lang="en-US" sz="4000" dirty="0" smtClean="0"/>
              <a:t> -</a:t>
            </a:r>
            <a:r>
              <a:rPr lang="en-US" sz="4000" dirty="0" err="1" smtClean="0"/>
              <a:t>ব্যাখ্যা</a:t>
            </a:r>
            <a:r>
              <a:rPr lang="en-US" sz="4000" dirty="0" smtClean="0"/>
              <a:t> </a:t>
            </a:r>
            <a:r>
              <a:rPr lang="en-US" sz="4000" dirty="0" err="1"/>
              <a:t>কর</a:t>
            </a:r>
            <a:r>
              <a:rPr lang="en-US" sz="4000" dirty="0"/>
              <a:t>।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434" y="129907"/>
            <a:ext cx="4439479" cy="187566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FC1656A-740F-495B-994A-E02CDEA5DBCB}"/>
              </a:ext>
            </a:extLst>
          </p:cNvPr>
          <p:cNvSpPr txBox="1">
            <a:spLocks/>
          </p:cNvSpPr>
          <p:nvPr/>
        </p:nvSpPr>
        <p:spPr>
          <a:xfrm>
            <a:off x="4598504" y="938463"/>
            <a:ext cx="4449243" cy="98659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বাড়ীর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7695" y="2673021"/>
            <a:ext cx="10046368" cy="206210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 smtClean="0"/>
              <a:t>*** </a:t>
            </a:r>
            <a:r>
              <a:rPr lang="en-US" sz="3200" dirty="0" err="1" smtClean="0"/>
              <a:t>অ্যালডিহাইড,কার্বক্সিলিক</a:t>
            </a:r>
            <a:r>
              <a:rPr lang="en-US" sz="3200" dirty="0" smtClean="0"/>
              <a:t>  </a:t>
            </a:r>
            <a:r>
              <a:rPr lang="en-US" sz="3200" dirty="0" err="1" smtClean="0"/>
              <a:t>এসিড</a:t>
            </a:r>
            <a:r>
              <a:rPr lang="en-US" sz="3200" dirty="0" smtClean="0"/>
              <a:t>, </a:t>
            </a:r>
            <a:r>
              <a:rPr lang="en-US" sz="3200" dirty="0" err="1" smtClean="0"/>
              <a:t>অ্যামাইড</a:t>
            </a:r>
            <a:r>
              <a:rPr lang="en-US" sz="3200" dirty="0" smtClean="0"/>
              <a:t>, </a:t>
            </a:r>
            <a:r>
              <a:rPr lang="en-US" sz="3200" dirty="0" err="1" smtClean="0"/>
              <a:t>এস্টার,প্রাইমারি</a:t>
            </a:r>
            <a:r>
              <a:rPr lang="en-US" sz="3200" dirty="0" smtClean="0"/>
              <a:t> </a:t>
            </a:r>
            <a:r>
              <a:rPr lang="en-US" sz="3200" dirty="0" err="1" smtClean="0"/>
              <a:t>অ্যামিন</a:t>
            </a:r>
            <a:r>
              <a:rPr lang="en-US" sz="3200" dirty="0" smtClean="0"/>
              <a:t> ,</a:t>
            </a:r>
            <a:r>
              <a:rPr lang="en-US" sz="3200" dirty="0" err="1" smtClean="0"/>
              <a:t>সেকেন্ডারি</a:t>
            </a:r>
            <a:r>
              <a:rPr lang="en-US" sz="3200" dirty="0" smtClean="0"/>
              <a:t> </a:t>
            </a:r>
            <a:r>
              <a:rPr lang="en-US" sz="3200" dirty="0" err="1" smtClean="0"/>
              <a:t>অ্যামিন</a:t>
            </a:r>
            <a:r>
              <a:rPr lang="en-US" sz="3200" dirty="0" smtClean="0"/>
              <a:t>, </a:t>
            </a:r>
            <a:r>
              <a:rPr lang="en-US" sz="3200" dirty="0" err="1" smtClean="0"/>
              <a:t>টারশিইয়ারী</a:t>
            </a:r>
            <a:r>
              <a:rPr lang="en-US" sz="3200" dirty="0" smtClean="0"/>
              <a:t> </a:t>
            </a:r>
            <a:r>
              <a:rPr lang="en-US" sz="3200" dirty="0" err="1" smtClean="0"/>
              <a:t>অ্যামিন</a:t>
            </a:r>
            <a:r>
              <a:rPr lang="en-US" sz="3200" dirty="0" smtClean="0"/>
              <a:t> </a:t>
            </a:r>
            <a:r>
              <a:rPr lang="en-US" sz="3200" dirty="0" err="1" smtClean="0"/>
              <a:t>ইত্যাদি</a:t>
            </a:r>
            <a:r>
              <a:rPr lang="en-US" sz="3200" dirty="0" smtClean="0"/>
              <a:t> </a:t>
            </a:r>
            <a:r>
              <a:rPr lang="en-US" sz="3200" dirty="0" err="1" smtClean="0"/>
              <a:t>যৌগের</a:t>
            </a:r>
            <a:r>
              <a:rPr lang="en-US" sz="3200" dirty="0" smtClean="0"/>
              <a:t> </a:t>
            </a:r>
            <a:r>
              <a:rPr lang="en-US" sz="3200" dirty="0" err="1" smtClean="0"/>
              <a:t>কার্যকরী</a:t>
            </a:r>
            <a:r>
              <a:rPr lang="en-US" sz="3200" dirty="0" smtClean="0"/>
              <a:t> </a:t>
            </a:r>
            <a:r>
              <a:rPr lang="en-US" sz="3200" dirty="0" err="1" smtClean="0"/>
              <a:t>মূলকের</a:t>
            </a:r>
            <a:r>
              <a:rPr lang="en-US" sz="3200" dirty="0" smtClean="0"/>
              <a:t>  </a:t>
            </a:r>
            <a:r>
              <a:rPr lang="en-US" sz="3200" dirty="0" err="1" smtClean="0"/>
              <a:t>গাঠনিক</a:t>
            </a:r>
            <a:r>
              <a:rPr lang="en-US" sz="3200" dirty="0" smtClean="0"/>
              <a:t> </a:t>
            </a:r>
            <a:r>
              <a:rPr lang="en-US" sz="3200" dirty="0" err="1" smtClean="0"/>
              <a:t>সংকেত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লিখ</a:t>
            </a:r>
            <a:r>
              <a:rPr lang="en-US" sz="3200" dirty="0" smtClean="0"/>
              <a:t>।  </a:t>
            </a:r>
            <a:r>
              <a:rPr lang="en-US" sz="3200" dirty="0" smtClean="0"/>
              <a:t> </a:t>
            </a:r>
            <a:endParaRPr lang="en-US" sz="3200" dirty="0"/>
          </a:p>
        </p:txBody>
      </p:sp>
      <p:pic>
        <p:nvPicPr>
          <p:cNvPr id="4" name="Picture 3" descr="3d-home-icon-png-mfvjcc8wj.png"/>
          <p:cNvPicPr>
            <a:picLocks noChangeAspect="1"/>
          </p:cNvPicPr>
          <p:nvPr/>
        </p:nvPicPr>
        <p:blipFill>
          <a:blip r:embed="rId2" cstate="email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386" y="409740"/>
            <a:ext cx="3070232" cy="1656566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5657671"/>
            <a:ext cx="12192000" cy="120032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</a:rPr>
              <a:t>ধন্যবাদ</a:t>
            </a:r>
            <a:r>
              <a:rPr lang="en-US" sz="7200" b="1" dirty="0" smtClean="0">
                <a:solidFill>
                  <a:schemeClr val="tx1"/>
                </a:solidFill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</a:rPr>
              <a:t>সবাইকে</a:t>
            </a:r>
            <a:r>
              <a:rPr lang="en-US" sz="7200" b="1" dirty="0" smtClean="0">
                <a:solidFill>
                  <a:schemeClr val="tx1"/>
                </a:solidFill>
              </a:rPr>
              <a:t> </a:t>
            </a:r>
            <a:endParaRPr lang="en-US" sz="72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93772"/>
            <a:ext cx="12192000" cy="5744563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4108175" y="228601"/>
            <a:ext cx="3631096" cy="100027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76197" tIns="38098" rIns="76197" bIns="38098">
            <a:spAutoFit/>
          </a:bodyPr>
          <a:lstStyle/>
          <a:p>
            <a:pPr algn="ctr"/>
            <a:r>
              <a:rPr lang="bn-BD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পরি</a:t>
            </a:r>
            <a:r>
              <a:rPr lang="bn-IN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চিতি</a:t>
            </a:r>
            <a:endParaRPr lang="en-US" sz="6000" dirty="0"/>
          </a:p>
        </p:txBody>
      </p:sp>
      <p:sp>
        <p:nvSpPr>
          <p:cNvPr id="10" name="Rounded Rectangle 9"/>
          <p:cNvSpPr/>
          <p:nvPr/>
        </p:nvSpPr>
        <p:spPr>
          <a:xfrm>
            <a:off x="212034" y="1494693"/>
            <a:ext cx="6161057" cy="4044462"/>
          </a:xfrm>
          <a:prstGeom prst="roundRect">
            <a:avLst/>
          </a:prstGeom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76197" tIns="38098" rIns="76197" bIns="38098" rtlCol="0" anchor="ctr"/>
          <a:lstStyle/>
          <a:p>
            <a:pPr>
              <a:buNone/>
            </a:pP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মোঃ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সলাম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মোল্লা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                                  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প্রভাষক,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বিভাগীয়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প্রধান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,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রসায়ন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বিভাগ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বদিউল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আল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ডি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গ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কলেজ      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                 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নগ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র,</a:t>
            </a:r>
            <a:r>
              <a:rPr lang="en-US" sz="2800" dirty="0" err="1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কু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্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ল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া</a:t>
            </a: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মোবাইলঃ 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০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১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৩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৬</a:t>
            </a:r>
            <a:r>
              <a:rPr lang="as-IN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৭</a:t>
            </a:r>
            <a:r>
              <a:rPr lang="en-US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২</a:t>
            </a:r>
            <a:endParaRPr lang="bn-BD" sz="28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bn-BD" sz="28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ই-মেইলঃ</a:t>
            </a:r>
            <a:r>
              <a:rPr lang="bn-BD" sz="3200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nazrulcvc@gmail.com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4986" y="1494693"/>
            <a:ext cx="3349159" cy="4044462"/>
          </a:xfrm>
        </p:spPr>
      </p:pic>
    </p:spTree>
    <p:extLst>
      <p:ext uri="{BB962C8B-B14F-4D97-AF65-F5344CB8AC3E}">
        <p14:creationId xmlns:p14="http://schemas.microsoft.com/office/powerpoint/2010/main" val="85813220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62300" y="0"/>
            <a:ext cx="4695536" cy="106189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পাঠ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539" y="1361664"/>
            <a:ext cx="11072543" cy="16995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ü"/>
            </a:pPr>
            <a:r>
              <a:rPr lang="en-US" sz="3400" dirty="0" err="1" smtClean="0">
                <a:latin typeface="NikoshBAN" pitchFamily="2" charset="0"/>
                <a:cs typeface="NikoshBAN" pitchFamily="2" charset="0"/>
              </a:rPr>
              <a:t>রসায়ন</a:t>
            </a: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 ২য় </a:t>
            </a:r>
            <a:r>
              <a:rPr lang="en-US" sz="3400" dirty="0" err="1" smtClean="0">
                <a:latin typeface="NikoshBAN" pitchFamily="2" charset="0"/>
                <a:cs typeface="NikoshBAN" pitchFamily="2" charset="0"/>
              </a:rPr>
              <a:t>পত্র</a:t>
            </a: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Font typeface="Wingdings" pitchFamily="2" charset="2"/>
              <a:buChar char="ü"/>
            </a:pPr>
            <a:r>
              <a:rPr lang="bn-BD" sz="3400" dirty="0" smtClean="0">
                <a:latin typeface="NikoshBAN" pitchFamily="2" charset="0"/>
                <a:cs typeface="NikoshBAN" pitchFamily="2" charset="0"/>
              </a:rPr>
              <a:t>অধ্যায়ের নামঃ জৈব রসায়ন</a:t>
            </a:r>
          </a:p>
          <a:p>
            <a:pPr>
              <a:buFont typeface="Wingdings" pitchFamily="2" charset="2"/>
              <a:buChar char="ü"/>
            </a:pP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400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 মূলক-০২ </a:t>
            </a:r>
          </a:p>
          <a:p>
            <a:pPr>
              <a:buFont typeface="Wingdings" pitchFamily="2" charset="2"/>
              <a:buChar char="ü"/>
            </a:pP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তারিখঃ২৩/০৮/২০২৬ </a:t>
            </a:r>
            <a:r>
              <a:rPr lang="en-US" sz="3400" dirty="0" err="1" smtClean="0">
                <a:latin typeface="NikoshBAN" pitchFamily="2" charset="0"/>
                <a:cs typeface="NikoshBAN" pitchFamily="2" charset="0"/>
              </a:rPr>
              <a:t>খ্রি</a:t>
            </a:r>
            <a:r>
              <a:rPr lang="en-US" sz="3400" dirty="0" smtClean="0">
                <a:latin typeface="NikoshBAN" pitchFamily="2" charset="0"/>
                <a:cs typeface="NikoshBAN" pitchFamily="2" charset="0"/>
              </a:rPr>
              <a:t>.    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68300" y="4667947"/>
            <a:ext cx="5588000" cy="1569660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সরোজ কান্তি সিংহ হাজারী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ও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অধ্যাপক হারাধন নাগ</a:t>
            </a:r>
            <a:endParaRPr lang="en-US" sz="24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23708" y="4650053"/>
            <a:ext cx="5624945" cy="193899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রসায়ন ২য় পত্র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 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জয়নাল আবেদীন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ড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এস এম ওয়াহিদুজ্জামান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প্রফেসর সায়েন উদ্দিন আহমেদ</a:t>
            </a:r>
          </a:p>
          <a:p>
            <a:pPr marL="342900" indent="-342900" algn="ctr"/>
            <a:r>
              <a:rPr lang="bn-BD" sz="2400" dirty="0" smtClean="0">
                <a:latin typeface="NikoshBAN" pitchFamily="2" charset="0"/>
                <a:cs typeface="NikoshBAN" pitchFamily="2" charset="0"/>
              </a:rPr>
              <a:t>মো</a:t>
            </a:r>
            <a:r>
              <a:rPr lang="en-US" sz="2400" dirty="0" smtClean="0">
                <a:latin typeface="NikoshBAN" pitchFamily="2" charset="0"/>
                <a:cs typeface="NikoshBAN" pitchFamily="2" charset="0"/>
              </a:rPr>
              <a:t>.</a:t>
            </a:r>
            <a:r>
              <a:rPr lang="bn-BD" sz="2400" dirty="0" smtClean="0">
                <a:latin typeface="NikoshBAN" pitchFamily="2" charset="0"/>
                <a:cs typeface="NikoshBAN" pitchFamily="2" charset="0"/>
              </a:rPr>
              <a:t> আব্দুল মান্নান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3162300" y="3457701"/>
            <a:ext cx="4429991" cy="875761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বই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dirty="0" err="1" smtClean="0">
                <a:latin typeface="NikoshBAN" pitchFamily="2" charset="0"/>
                <a:cs typeface="NikoshBAN" pitchFamily="2" charset="0"/>
              </a:rPr>
              <a:t>রেফারেন্স</a:t>
            </a:r>
            <a:r>
              <a:rPr lang="en-US" sz="5400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5400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735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  <p:bldP spid="5" grpId="0" animBg="1"/>
      <p:bldP spid="8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90688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6600" b="1" dirty="0" err="1" smtClean="0"/>
              <a:t>শিখনফল</a:t>
            </a:r>
            <a:r>
              <a:rPr lang="en-US" sz="6600" dirty="0" smtClean="0"/>
              <a:t> </a:t>
            </a:r>
            <a:endParaRPr lang="en-US" sz="6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731818"/>
            <a:ext cx="12192000" cy="512618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en-US" dirty="0" err="1" smtClean="0"/>
              <a:t>এই</a:t>
            </a:r>
            <a:r>
              <a:rPr lang="en-US" dirty="0" smtClean="0"/>
              <a:t> </a:t>
            </a:r>
            <a:r>
              <a:rPr lang="en-US" dirty="0" err="1" smtClean="0"/>
              <a:t>পাঠ</a:t>
            </a:r>
            <a:r>
              <a:rPr lang="en-US" dirty="0" smtClean="0"/>
              <a:t> </a:t>
            </a:r>
            <a:r>
              <a:rPr lang="en-US" dirty="0" err="1" smtClean="0"/>
              <a:t>শেষে</a:t>
            </a:r>
            <a:r>
              <a:rPr lang="en-US" dirty="0" smtClean="0"/>
              <a:t> …</a:t>
            </a:r>
          </a:p>
          <a:p>
            <a:pPr marL="0" indent="0">
              <a:buNone/>
            </a:pPr>
            <a:r>
              <a:rPr lang="en-US" dirty="0" smtClean="0"/>
              <a:t>০১)</a:t>
            </a:r>
            <a:r>
              <a:rPr lang="en-US" dirty="0" err="1" smtClean="0"/>
              <a:t>কার্যকরী</a:t>
            </a:r>
            <a:r>
              <a:rPr lang="en-US" dirty="0" smtClean="0"/>
              <a:t> </a:t>
            </a:r>
            <a:r>
              <a:rPr lang="en-US" dirty="0" err="1" smtClean="0"/>
              <a:t>মূলক</a:t>
            </a:r>
            <a:r>
              <a:rPr lang="en-US" dirty="0" smtClean="0"/>
              <a:t> </a:t>
            </a:r>
            <a:r>
              <a:rPr lang="en-US" dirty="0" err="1" smtClean="0"/>
              <a:t>কি</a:t>
            </a:r>
            <a:r>
              <a:rPr lang="en-US" dirty="0" smtClean="0"/>
              <a:t>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 </a:t>
            </a:r>
          </a:p>
          <a:p>
            <a:pPr marL="0" indent="0">
              <a:buNone/>
            </a:pPr>
            <a:r>
              <a:rPr lang="en-US" dirty="0" smtClean="0"/>
              <a:t>০২</a:t>
            </a:r>
            <a:r>
              <a:rPr lang="en-US" dirty="0"/>
              <a:t>) </a:t>
            </a:r>
            <a:r>
              <a:rPr lang="en-US" dirty="0" err="1"/>
              <a:t>কার্যকরী</a:t>
            </a:r>
            <a:r>
              <a:rPr lang="en-US" dirty="0"/>
              <a:t> </a:t>
            </a:r>
            <a:r>
              <a:rPr lang="en-US" dirty="0" err="1"/>
              <a:t>মূলক</a:t>
            </a:r>
            <a:r>
              <a:rPr lang="en-US" dirty="0"/>
              <a:t> </a:t>
            </a:r>
            <a:r>
              <a:rPr lang="en-US" dirty="0" err="1" smtClean="0"/>
              <a:t>এর</a:t>
            </a:r>
            <a:r>
              <a:rPr lang="en-US" dirty="0" smtClean="0"/>
              <a:t> </a:t>
            </a:r>
            <a:r>
              <a:rPr lang="en-US" dirty="0" err="1" smtClean="0"/>
              <a:t>গাঠনিক</a:t>
            </a:r>
            <a:r>
              <a:rPr lang="en-US" dirty="0" smtClean="0"/>
              <a:t> </a:t>
            </a:r>
            <a:r>
              <a:rPr lang="en-US" dirty="0" err="1" smtClean="0"/>
              <a:t>সংকেত</a:t>
            </a:r>
            <a:r>
              <a:rPr lang="en-US" dirty="0" smtClean="0"/>
              <a:t> </a:t>
            </a:r>
            <a:r>
              <a:rPr lang="en-US" dirty="0" err="1" smtClean="0"/>
              <a:t>সম্পর্কে</a:t>
            </a:r>
            <a:r>
              <a:rPr lang="en-US" dirty="0" smtClean="0"/>
              <a:t>  </a:t>
            </a:r>
            <a:r>
              <a:rPr lang="en-US" dirty="0" err="1" smtClean="0"/>
              <a:t>বলতে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r>
              <a:rPr lang="en-US" dirty="0" smtClean="0"/>
              <a:t>০৩</a:t>
            </a:r>
            <a:r>
              <a:rPr lang="en-US" dirty="0"/>
              <a:t>) </a:t>
            </a:r>
            <a:r>
              <a:rPr lang="en-US" dirty="0" err="1"/>
              <a:t>কার্যকরী</a:t>
            </a:r>
            <a:r>
              <a:rPr lang="en-US" dirty="0"/>
              <a:t> </a:t>
            </a:r>
            <a:r>
              <a:rPr lang="en-US" dirty="0" err="1"/>
              <a:t>মূলক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বিশিষ্ট</a:t>
            </a:r>
            <a:r>
              <a:rPr lang="en-US" dirty="0" smtClean="0"/>
              <a:t> </a:t>
            </a:r>
            <a:r>
              <a:rPr lang="en-US" dirty="0" err="1" smtClean="0"/>
              <a:t>যৌগ</a:t>
            </a:r>
            <a:r>
              <a:rPr lang="en-US" dirty="0" smtClean="0"/>
              <a:t> </a:t>
            </a:r>
            <a:r>
              <a:rPr lang="en-US" dirty="0" err="1" smtClean="0"/>
              <a:t>ব্যাখ্যা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  <a:p>
            <a:pPr marL="0" indent="0">
              <a:buNone/>
            </a:pPr>
            <a:r>
              <a:rPr lang="en-US" dirty="0" smtClean="0"/>
              <a:t>০৪) </a:t>
            </a:r>
            <a:r>
              <a:rPr lang="en-US" dirty="0" err="1" smtClean="0"/>
              <a:t>সমগোত্রীয়</a:t>
            </a:r>
            <a:r>
              <a:rPr lang="en-US" dirty="0" smtClean="0"/>
              <a:t> </a:t>
            </a:r>
            <a:r>
              <a:rPr lang="en-US" dirty="0" err="1" smtClean="0"/>
              <a:t>যৌগের</a:t>
            </a:r>
            <a:r>
              <a:rPr lang="en-US" dirty="0" smtClean="0"/>
              <a:t> </a:t>
            </a:r>
            <a:r>
              <a:rPr lang="en-US" dirty="0" err="1" smtClean="0"/>
              <a:t>সাথে</a:t>
            </a:r>
            <a:r>
              <a:rPr lang="en-US" dirty="0"/>
              <a:t> </a:t>
            </a:r>
            <a:r>
              <a:rPr lang="en-US" dirty="0" err="1"/>
              <a:t>কার্যকরী</a:t>
            </a:r>
            <a:r>
              <a:rPr lang="en-US" dirty="0"/>
              <a:t> </a:t>
            </a:r>
            <a:r>
              <a:rPr lang="en-US" dirty="0" err="1"/>
              <a:t>মূলক</a:t>
            </a:r>
            <a:r>
              <a:rPr lang="en-US" dirty="0"/>
              <a:t>  </a:t>
            </a:r>
            <a:r>
              <a:rPr lang="en-US" dirty="0" err="1"/>
              <a:t>বিশিষ্ট</a:t>
            </a:r>
            <a:r>
              <a:rPr lang="en-US" dirty="0"/>
              <a:t> </a:t>
            </a:r>
            <a:r>
              <a:rPr lang="en-US" dirty="0" err="1"/>
              <a:t>যৌগ</a:t>
            </a:r>
            <a:r>
              <a:rPr lang="en-US" dirty="0"/>
              <a:t> </a:t>
            </a:r>
            <a:r>
              <a:rPr lang="en-US" dirty="0" err="1" smtClean="0"/>
              <a:t>তুলনা</a:t>
            </a:r>
            <a:r>
              <a:rPr lang="en-US" dirty="0" smtClean="0"/>
              <a:t> </a:t>
            </a:r>
            <a:r>
              <a:rPr lang="en-US" dirty="0" err="1" smtClean="0"/>
              <a:t>করতে</a:t>
            </a:r>
            <a:r>
              <a:rPr lang="en-US" dirty="0" smtClean="0"/>
              <a:t> </a:t>
            </a:r>
            <a:r>
              <a:rPr lang="en-US" dirty="0" err="1" smtClean="0"/>
              <a:t>পারবে</a:t>
            </a:r>
            <a:r>
              <a:rPr lang="en-US" dirty="0" smtClean="0"/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2873696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192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ক্রিয়াদর্শী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4800" dirty="0" err="1" smtClean="0">
                <a:latin typeface="NikoshBAN" pitchFamily="2" charset="0"/>
                <a:cs typeface="NikoshBAN" pitchFamily="2" charset="0"/>
              </a:rPr>
              <a:t>কি</a:t>
            </a:r>
            <a:r>
              <a:rPr lang="en-US" sz="4800" dirty="0" smtClean="0">
                <a:latin typeface="NikoshBAN" pitchFamily="2" charset="0"/>
                <a:cs typeface="NikoshBAN" pitchFamily="2" charset="0"/>
              </a:rPr>
              <a:t> ? </a:t>
            </a:r>
            <a:endParaRPr lang="en-US" sz="80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05345"/>
            <a:ext cx="12192000" cy="56526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বা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পরমানুগুচ্ছ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উপস্থিত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থেকে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ঐ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জৈব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রাসায়নিক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বিক্রিয়া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নিয়ন্ত্রন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করে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তাদেরকে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মূলক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বলে</a:t>
            </a:r>
            <a:r>
              <a:rPr lang="en-US" sz="4300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। </a:t>
            </a:r>
            <a:endParaRPr lang="en-US" sz="4300" baseline="30000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47660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58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9710"/>
            <a:ext cx="12192000" cy="60682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1070921"/>
              </p:ext>
            </p:extLst>
          </p:nvPr>
        </p:nvGraphicFramePr>
        <p:xfrm>
          <a:off x="0" y="786404"/>
          <a:ext cx="12218504" cy="607159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05492"/>
                <a:gridCol w="4105492"/>
                <a:gridCol w="4007520"/>
              </a:tblGrid>
              <a:tr h="526398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সমগোত্রীয়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যৌগ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শ্রেনি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কার্যকরী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মূলকের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নাম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উদাহরন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59903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সালফোনিক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এসিড</a:t>
                      </a:r>
                      <a:r>
                        <a:rPr lang="en-US" sz="2800" baseline="0" dirty="0" smtClean="0"/>
                        <a:t>    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সালফোনিলিক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এসিড</a:t>
                      </a:r>
                      <a:r>
                        <a:rPr lang="en-US" sz="2800" baseline="0" dirty="0" smtClean="0"/>
                        <a:t>  </a:t>
                      </a:r>
                      <a:r>
                        <a:rPr lang="en-US" sz="2800" baseline="0" dirty="0" err="1" smtClean="0"/>
                        <a:t>মূলক</a:t>
                      </a:r>
                      <a:r>
                        <a:rPr lang="en-US" sz="2800" baseline="0" dirty="0" smtClean="0"/>
                        <a:t> (-SO</a:t>
                      </a:r>
                      <a:r>
                        <a:rPr lang="en-US" sz="2800" baseline="-25000" dirty="0" smtClean="0"/>
                        <a:t>3</a:t>
                      </a:r>
                      <a:r>
                        <a:rPr lang="en-US" sz="2800" baseline="0" dirty="0" smtClean="0"/>
                        <a:t>H)   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</a:t>
                      </a:r>
                      <a:r>
                        <a:rPr lang="en-US" sz="2800" baseline="-25000" dirty="0" smtClean="0"/>
                        <a:t>6</a:t>
                      </a:r>
                      <a:r>
                        <a:rPr lang="en-US" sz="2800" dirty="0" smtClean="0"/>
                        <a:t>H</a:t>
                      </a:r>
                      <a:r>
                        <a:rPr lang="en-US" sz="2800" baseline="-25000" dirty="0" smtClean="0"/>
                        <a:t>5</a:t>
                      </a:r>
                      <a:r>
                        <a:rPr lang="en-US" sz="2800" dirty="0" smtClean="0"/>
                        <a:t>-SO</a:t>
                      </a:r>
                      <a:r>
                        <a:rPr lang="en-US" sz="2800" baseline="-25000" dirty="0" smtClean="0"/>
                        <a:t>3</a:t>
                      </a:r>
                      <a:r>
                        <a:rPr lang="en-US" sz="2800" dirty="0" smtClean="0"/>
                        <a:t>H</a:t>
                      </a:r>
                    </a:p>
                    <a:p>
                      <a:r>
                        <a:rPr lang="en-US" sz="2000" dirty="0" smtClean="0"/>
                        <a:t>(</a:t>
                      </a:r>
                      <a:r>
                        <a:rPr lang="en-US" sz="2000" dirty="0" err="1" smtClean="0"/>
                        <a:t>বেনজিন</a:t>
                      </a:r>
                      <a:r>
                        <a:rPr lang="en-US" sz="2000" dirty="0" smtClean="0"/>
                        <a:t>  </a:t>
                      </a:r>
                      <a:r>
                        <a:rPr lang="en-US" sz="2000" dirty="0" err="1" smtClean="0"/>
                        <a:t>সালফোনিক</a:t>
                      </a:r>
                      <a:r>
                        <a:rPr lang="en-US" sz="2000" baseline="0" dirty="0" smtClean="0"/>
                        <a:t>  </a:t>
                      </a:r>
                      <a:r>
                        <a:rPr lang="en-US" sz="2000" baseline="0" dirty="0" err="1" smtClean="0"/>
                        <a:t>এসিড</a:t>
                      </a:r>
                      <a:r>
                        <a:rPr lang="en-US" sz="2000" baseline="0" dirty="0" smtClean="0"/>
                        <a:t>) </a:t>
                      </a:r>
                      <a:endParaRPr lang="en-US" sz="2000" dirty="0"/>
                    </a:p>
                  </a:txBody>
                  <a:tcPr/>
                </a:tc>
              </a:tr>
              <a:tr h="183007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এসিড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হ্যালাইড</a:t>
                      </a:r>
                      <a:r>
                        <a:rPr lang="en-US" sz="2400" dirty="0" smtClean="0"/>
                        <a:t> 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এসিড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হ্যালাইড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(-COX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dirty="0" smtClean="0"/>
                        <a:t>-COCl</a:t>
                      </a:r>
                    </a:p>
                    <a:p>
                      <a:r>
                        <a:rPr lang="en-US" sz="3200" baseline="-25000" dirty="0" smtClean="0"/>
                        <a:t>( </a:t>
                      </a:r>
                      <a:r>
                        <a:rPr lang="en-US" sz="3200" baseline="-25000" dirty="0" err="1" smtClean="0"/>
                        <a:t>অ্যাসিটাইল</a:t>
                      </a:r>
                      <a:r>
                        <a:rPr lang="en-US" sz="3200" baseline="-25000" dirty="0" smtClean="0"/>
                        <a:t> </a:t>
                      </a:r>
                      <a:r>
                        <a:rPr lang="en-US" sz="3200" baseline="-25000" dirty="0" err="1" smtClean="0"/>
                        <a:t>ক্লোরাইড</a:t>
                      </a:r>
                      <a:r>
                        <a:rPr lang="en-US" sz="3200" baseline="-25000" dirty="0" smtClean="0"/>
                        <a:t> ) </a:t>
                      </a:r>
                      <a:endParaRPr lang="en-US" sz="3200" baseline="-25000" dirty="0"/>
                    </a:p>
                  </a:txBody>
                  <a:tcPr/>
                </a:tc>
              </a:tr>
              <a:tr h="1207619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এস্টার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en-US" sz="240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এস্টার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(-COOR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dirty="0" smtClean="0"/>
                        <a:t>-COOCH</a:t>
                      </a:r>
                      <a:r>
                        <a:rPr lang="en-US" sz="2400" baseline="-25000" dirty="0" smtClean="0"/>
                        <a:t>3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( </a:t>
                      </a:r>
                      <a:r>
                        <a:rPr lang="en-US" sz="2400" baseline="0" dirty="0" err="1" smtClean="0"/>
                        <a:t>মিথাইল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ইথানয়েট</a:t>
                      </a:r>
                      <a:r>
                        <a:rPr lang="en-US" sz="2400" baseline="0" dirty="0" smtClean="0"/>
                        <a:t>) </a:t>
                      </a:r>
                      <a:endParaRPr lang="en-US" sz="2400" baseline="-25000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  <a:tr h="1547600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এসিড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অ্যামাইড</a:t>
                      </a:r>
                      <a:r>
                        <a:rPr lang="en-US" sz="2400" baseline="0" dirty="0" smtClean="0"/>
                        <a:t> 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অ্যামাইডো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 (-CONH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baseline="0" dirty="0" smtClean="0"/>
                        <a:t>CO</a:t>
                      </a:r>
                      <a:r>
                        <a:rPr lang="en-US" sz="2400" dirty="0" smtClean="0"/>
                        <a:t>NH</a:t>
                      </a:r>
                      <a:r>
                        <a:rPr lang="en-US" sz="2400" baseline="-25000" dirty="0" smtClean="0"/>
                        <a:t>2</a:t>
                      </a:r>
                    </a:p>
                    <a:p>
                      <a:r>
                        <a:rPr lang="en-US" sz="2400" dirty="0" smtClean="0"/>
                        <a:t>( </a:t>
                      </a:r>
                      <a:r>
                        <a:rPr lang="en-US" sz="2400" dirty="0" err="1" smtClean="0"/>
                        <a:t>অ্যাসিটামাইড</a:t>
                      </a:r>
                      <a:r>
                        <a:rPr lang="en-US" sz="2400" dirty="0" smtClean="0"/>
                        <a:t> ) 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799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7758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যৌগের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9710"/>
            <a:ext cx="12192000" cy="60682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946025"/>
              </p:ext>
            </p:extLst>
          </p:nvPr>
        </p:nvGraphicFramePr>
        <p:xfrm>
          <a:off x="0" y="755374"/>
          <a:ext cx="12192001" cy="6102626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140791"/>
                <a:gridCol w="4074218"/>
                <a:gridCol w="3976992"/>
              </a:tblGrid>
              <a:tr h="55873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সমগোত্রীয়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যৌগ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শ্রেনি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কার্যকরী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মূলকের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নাম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উদাহরন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018859">
                <a:tc>
                  <a:txBody>
                    <a:bodyPr/>
                    <a:lstStyle/>
                    <a:p>
                      <a:r>
                        <a:rPr lang="en-US" sz="2800" baseline="0" dirty="0" err="1" smtClean="0"/>
                        <a:t>থায়ো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যৌগ</a:t>
                      </a:r>
                      <a:r>
                        <a:rPr lang="en-US" sz="2800" baseline="0" dirty="0" smtClean="0"/>
                        <a:t>  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aseline="0" dirty="0" err="1" smtClean="0"/>
                        <a:t>থায়ল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মূলক</a:t>
                      </a:r>
                      <a:endParaRPr lang="en-US" sz="2800" baseline="0" dirty="0" smtClean="0"/>
                    </a:p>
                    <a:p>
                      <a:r>
                        <a:rPr lang="en-US" sz="2800" baseline="0" dirty="0" smtClean="0"/>
                        <a:t> (-SH)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</a:t>
                      </a:r>
                      <a:r>
                        <a:rPr lang="en-US" sz="2800" baseline="-25000" dirty="0" smtClean="0"/>
                        <a:t>3</a:t>
                      </a:r>
                      <a:r>
                        <a:rPr lang="en-US" sz="2800" baseline="0" dirty="0" smtClean="0"/>
                        <a:t>-SH</a:t>
                      </a:r>
                    </a:p>
                    <a:p>
                      <a:r>
                        <a:rPr lang="en-US" sz="2400" baseline="0" dirty="0" smtClean="0"/>
                        <a:t>(</a:t>
                      </a:r>
                      <a:r>
                        <a:rPr lang="en-US" sz="2400" baseline="0" dirty="0" err="1" smtClean="0"/>
                        <a:t>মিথাইল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থায়ো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অ্যালকোহল</a:t>
                      </a:r>
                      <a:r>
                        <a:rPr lang="en-US" sz="2400" baseline="0" dirty="0" smtClean="0"/>
                        <a:t>) 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</a:tr>
              <a:tr h="1451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নাইট্রো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en-US" sz="2400" baseline="0" dirty="0" err="1" smtClean="0"/>
                        <a:t>যৌগ</a:t>
                      </a:r>
                      <a:r>
                        <a:rPr lang="en-US" sz="2400" baseline="0" dirty="0" smtClean="0"/>
                        <a:t>  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নাইট্রো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(</a:t>
                      </a:r>
                      <a:r>
                        <a:rPr lang="en-US" sz="2400" baseline="0" dirty="0" smtClean="0"/>
                        <a:t>  -NO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baseline="0" dirty="0" smtClean="0"/>
                        <a:t>)</a:t>
                      </a:r>
                      <a:endParaRPr lang="en-US" sz="2400" dirty="0" smtClean="0"/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dirty="0" smtClean="0"/>
                        <a:t>-NO</a:t>
                      </a:r>
                      <a:r>
                        <a:rPr lang="en-US" sz="2400" baseline="-25000" dirty="0" smtClean="0"/>
                        <a:t>2</a:t>
                      </a:r>
                    </a:p>
                    <a:p>
                      <a:r>
                        <a:rPr lang="en-US" sz="2400" baseline="-25000" dirty="0"/>
                        <a:t> </a:t>
                      </a:r>
                      <a:r>
                        <a:rPr lang="en-US" sz="2400" baseline="0" dirty="0" smtClean="0"/>
                        <a:t>  (</a:t>
                      </a:r>
                      <a:r>
                        <a:rPr lang="en-US" sz="2400" baseline="0" dirty="0" err="1" smtClean="0"/>
                        <a:t>নাইট্রো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মিথেন</a:t>
                      </a:r>
                      <a:r>
                        <a:rPr lang="en-US" sz="2400" baseline="0" dirty="0" smtClean="0"/>
                        <a:t>) </a:t>
                      </a:r>
                      <a:endParaRPr lang="en-US" sz="2400" baseline="-25000" dirty="0" smtClean="0"/>
                    </a:p>
                  </a:txBody>
                  <a:tcPr/>
                </a:tc>
              </a:tr>
              <a:tr h="1404585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আইসোসায়ানাইড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বা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কার্বাইল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অ্যামিন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আইসোসায়ানাইড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মূলক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বা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কার্বাইল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অ্যামিন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(-NC)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dirty="0" smtClean="0"/>
                        <a:t>-NC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smtClean="0"/>
                        <a:t>( </a:t>
                      </a:r>
                      <a:r>
                        <a:rPr lang="en-US" sz="2400" baseline="0" dirty="0" err="1" smtClean="0"/>
                        <a:t>মিথাইল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আইসোসায়ানাইড</a:t>
                      </a:r>
                      <a:r>
                        <a:rPr lang="en-US" sz="2400" baseline="0" dirty="0" smtClean="0"/>
                        <a:t>) </a:t>
                      </a:r>
                      <a:endParaRPr lang="en-US" sz="2400" baseline="-25000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  <a:tr h="1668612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নাইট্রাইল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বা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সায়ানাইড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যৌগ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নাইট্রাইল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বা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সায়ানাইড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 (-CN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baseline="0" dirty="0" smtClean="0"/>
                        <a:t>C</a:t>
                      </a:r>
                      <a:r>
                        <a:rPr lang="en-US" sz="2400" dirty="0" smtClean="0"/>
                        <a:t>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(</a:t>
                      </a:r>
                      <a:r>
                        <a:rPr lang="en-US" sz="2400" dirty="0" err="1" smtClean="0"/>
                        <a:t>মিথাইল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নাইট্রাইল</a:t>
                      </a:r>
                      <a:r>
                        <a:rPr lang="en-US" sz="2400" baseline="0" dirty="0" smtClean="0"/>
                        <a:t>) 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579985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77585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en-US" dirty="0" err="1" smtClean="0">
                <a:latin typeface="NikoshBAN" pitchFamily="2" charset="0"/>
                <a:cs typeface="NikoshBAN" pitchFamily="2" charset="0"/>
              </a:rPr>
              <a:t>বিভিন্ন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শ্রেনির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অ্যালকোহলের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কার্যকরী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dirty="0" err="1" smtClean="0">
                <a:latin typeface="NikoshBAN" pitchFamily="2" charset="0"/>
                <a:cs typeface="NikoshBAN" pitchFamily="2" charset="0"/>
              </a:rPr>
              <a:t>মূলকঃ</a:t>
            </a:r>
            <a:r>
              <a:rPr lang="en-US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sz="7200" baseline="30000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89710"/>
            <a:ext cx="12192000" cy="606829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300" dirty="0" smtClean="0">
                <a:latin typeface="NikoshBAN" pitchFamily="2" charset="0"/>
                <a:cs typeface="NikoshBAN" pitchFamily="2" charset="0"/>
              </a:rPr>
              <a:t> </a:t>
            </a:r>
          </a:p>
          <a:p>
            <a:pPr>
              <a:buNone/>
            </a:pPr>
            <a:r>
              <a:rPr lang="en-US" sz="4300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4300" dirty="0">
              <a:solidFill>
                <a:srgbClr val="0070C0"/>
              </a:solidFill>
              <a:latin typeface="NikoshBAN" pitchFamily="2" charset="0"/>
              <a:cs typeface="NikoshBAN" pitchFamily="2" charset="0"/>
            </a:endParaRPr>
          </a:p>
          <a:p>
            <a:pPr>
              <a:buNone/>
            </a:pPr>
            <a:endParaRPr lang="en-US" sz="3200" baseline="30000" dirty="0">
              <a:solidFill>
                <a:srgbClr val="0000FF"/>
              </a:solidFill>
              <a:latin typeface="NikoshBAN" pitchFamily="2" charset="0"/>
              <a:cs typeface="NikoshBAN" pitchFamily="2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0935643"/>
              </p:ext>
            </p:extLst>
          </p:nvPr>
        </p:nvGraphicFramePr>
        <p:xfrm>
          <a:off x="2" y="846230"/>
          <a:ext cx="12191999" cy="6011770"/>
        </p:xfrm>
        <a:graphic>
          <a:graphicData uri="http://schemas.openxmlformats.org/drawingml/2006/table">
            <a:tbl>
              <a:tblPr firstRow="1" bandRow="1">
                <a:tableStyleId>{69C7853C-536D-4A76-A0AE-DD22124D55A5}</a:tableStyleId>
              </a:tblPr>
              <a:tblGrid>
                <a:gridCol w="4096586"/>
                <a:gridCol w="4096586"/>
                <a:gridCol w="3998827"/>
              </a:tblGrid>
              <a:tr h="674380"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সমগোত্রীয়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যৌগ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শ্রেনি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কার্যকরী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মূলকের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800" baseline="0" dirty="0" err="1" smtClean="0">
                          <a:solidFill>
                            <a:schemeClr val="tx1"/>
                          </a:solidFill>
                        </a:rPr>
                        <a:t>নাম</a:t>
                      </a:r>
                      <a:r>
                        <a:rPr lang="en-US" sz="28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err="1" smtClean="0">
                          <a:solidFill>
                            <a:schemeClr val="tx1"/>
                          </a:solidFill>
                        </a:rPr>
                        <a:t>উদাহরন</a:t>
                      </a:r>
                      <a:r>
                        <a:rPr lang="en-US" sz="280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en-US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942970">
                <a:tc>
                  <a:txBody>
                    <a:bodyPr/>
                    <a:lstStyle/>
                    <a:p>
                      <a:r>
                        <a:rPr lang="en-US" sz="2800" dirty="0" err="1" smtClean="0"/>
                        <a:t>আইসো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থায়োসায়ানেট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 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err="1" smtClean="0"/>
                        <a:t>আইসো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থায়োসায়ানেট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sz="2800" dirty="0" smtClean="0"/>
                        <a:t> </a:t>
                      </a:r>
                    </a:p>
                    <a:p>
                      <a:r>
                        <a:rPr lang="en-US" sz="2800" baseline="0" dirty="0" smtClean="0"/>
                        <a:t> </a:t>
                      </a:r>
                      <a:r>
                        <a:rPr lang="en-US" sz="2800" baseline="0" dirty="0" err="1" smtClean="0"/>
                        <a:t>মূলক</a:t>
                      </a:r>
                      <a:r>
                        <a:rPr lang="en-US" sz="2800" baseline="0" dirty="0" smtClean="0"/>
                        <a:t> (-NCS)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CH</a:t>
                      </a:r>
                      <a:r>
                        <a:rPr lang="en-US" sz="2800" baseline="-25000" dirty="0" smtClean="0"/>
                        <a:t>3</a:t>
                      </a:r>
                      <a:r>
                        <a:rPr lang="en-US" sz="2800" baseline="0" dirty="0" smtClean="0"/>
                        <a:t>NCS</a:t>
                      </a:r>
                    </a:p>
                    <a:p>
                      <a:r>
                        <a:rPr lang="en-US" sz="2000" baseline="0" dirty="0" smtClean="0"/>
                        <a:t>(</a:t>
                      </a:r>
                      <a:r>
                        <a:rPr lang="en-US" sz="2000" baseline="0" dirty="0" err="1" smtClean="0"/>
                        <a:t>মিথাইল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আইসো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থায়োসায়ানেট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 ) </a:t>
                      </a:r>
                      <a:endParaRPr lang="en-US" sz="2000" dirty="0"/>
                    </a:p>
                  </a:txBody>
                  <a:tcPr/>
                </a:tc>
              </a:tr>
              <a:tr h="14773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পার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অক্সাইড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en-US" sz="2400" baseline="0" dirty="0" err="1" smtClean="0"/>
                        <a:t>যৌগ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পার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অক্সাইড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(-O-O-R)</a:t>
                      </a:r>
                    </a:p>
                    <a:p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smtClean="0"/>
                        <a:t>CH</a:t>
                      </a:r>
                      <a:r>
                        <a:rPr lang="en-US" sz="2400" baseline="-25000" dirty="0" smtClean="0"/>
                        <a:t>3</a:t>
                      </a:r>
                      <a:r>
                        <a:rPr lang="en-US" sz="2400" dirty="0" smtClean="0"/>
                        <a:t>-O-O-R</a:t>
                      </a:r>
                      <a:endParaRPr lang="en-US" sz="2400" dirty="0"/>
                    </a:p>
                  </a:txBody>
                  <a:tcPr/>
                </a:tc>
              </a:tr>
              <a:tr h="1334887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ফেনল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যৌগ</a:t>
                      </a:r>
                      <a:r>
                        <a:rPr lang="en-US" sz="2400" baseline="0" dirty="0" smtClean="0"/>
                        <a:t> 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ফেনলিক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(C</a:t>
                      </a:r>
                      <a:r>
                        <a:rPr lang="en-US" sz="2400" baseline="-25000" dirty="0" smtClean="0"/>
                        <a:t>6</a:t>
                      </a:r>
                      <a:r>
                        <a:rPr lang="en-US" sz="2400" dirty="0" smtClean="0"/>
                        <a:t>H</a:t>
                      </a:r>
                      <a:r>
                        <a:rPr lang="en-US" sz="2400" baseline="-25000" dirty="0" smtClean="0"/>
                        <a:t>5</a:t>
                      </a:r>
                      <a:r>
                        <a:rPr lang="en-US" sz="2400" dirty="0" smtClean="0"/>
                        <a:t>-OH)</a:t>
                      </a:r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</a:t>
                      </a:r>
                      <a:r>
                        <a:rPr lang="en-US" sz="2400" baseline="-25000" dirty="0" smtClean="0"/>
                        <a:t>6</a:t>
                      </a:r>
                      <a:r>
                        <a:rPr lang="en-US" sz="2400" dirty="0" smtClean="0"/>
                        <a:t>H</a:t>
                      </a:r>
                      <a:r>
                        <a:rPr lang="en-US" sz="2400" baseline="-25000" dirty="0" smtClean="0"/>
                        <a:t>5</a:t>
                      </a:r>
                      <a:r>
                        <a:rPr lang="en-US" sz="2400" dirty="0" smtClean="0"/>
                        <a:t>-OH</a:t>
                      </a:r>
                    </a:p>
                    <a:p>
                      <a:r>
                        <a:rPr lang="en-US" sz="2400" dirty="0" smtClean="0"/>
                        <a:t> ( </a:t>
                      </a:r>
                      <a:r>
                        <a:rPr lang="en-US" sz="2400" dirty="0" err="1" smtClean="0"/>
                        <a:t>ফেনল</a:t>
                      </a:r>
                      <a:r>
                        <a:rPr lang="en-US" sz="2400" baseline="0" dirty="0" smtClean="0"/>
                        <a:t> )</a:t>
                      </a:r>
                      <a:endParaRPr lang="en-US" sz="2400" dirty="0"/>
                    </a:p>
                  </a:txBody>
                  <a:tcPr/>
                </a:tc>
              </a:tr>
              <a:tr h="1580305">
                <a:tc>
                  <a:txBody>
                    <a:bodyPr/>
                    <a:lstStyle/>
                    <a:p>
                      <a:r>
                        <a:rPr lang="en-US" sz="2400" baseline="0" dirty="0" err="1" smtClean="0"/>
                        <a:t>বেনজিন</a:t>
                      </a:r>
                      <a:r>
                        <a:rPr lang="en-US" sz="2400" baseline="0" dirty="0" smtClean="0"/>
                        <a:t>  </a:t>
                      </a:r>
                      <a:r>
                        <a:rPr lang="en-US" sz="2400" baseline="0" dirty="0" err="1" smtClean="0"/>
                        <a:t>যৌগ</a:t>
                      </a:r>
                      <a:r>
                        <a:rPr lang="en-US" sz="2400" baseline="0" dirty="0" smtClean="0"/>
                        <a:t>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aseline="0" dirty="0" err="1" smtClean="0"/>
                        <a:t>বেনজাইল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dirty="0" err="1" smtClean="0"/>
                        <a:t>মূলক</a:t>
                      </a:r>
                      <a:r>
                        <a:rPr lang="en-US" sz="2400" dirty="0" smtClean="0"/>
                        <a:t>   (C</a:t>
                      </a:r>
                      <a:r>
                        <a:rPr lang="en-US" sz="2400" baseline="-25000" dirty="0" smtClean="0"/>
                        <a:t>6</a:t>
                      </a:r>
                      <a:r>
                        <a:rPr lang="en-US" sz="2400" dirty="0" smtClean="0"/>
                        <a:t>H</a:t>
                      </a:r>
                      <a:r>
                        <a:rPr lang="en-US" sz="2400" baseline="-25000" dirty="0" smtClean="0"/>
                        <a:t>5</a:t>
                      </a:r>
                      <a:r>
                        <a:rPr lang="en-US" sz="2400" dirty="0" smtClean="0"/>
                        <a:t>-CH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-)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C</a:t>
                      </a:r>
                      <a:r>
                        <a:rPr lang="en-US" sz="2400" baseline="-25000" dirty="0" smtClean="0"/>
                        <a:t>6</a:t>
                      </a:r>
                      <a:r>
                        <a:rPr lang="en-US" sz="2400" dirty="0" smtClean="0"/>
                        <a:t>H</a:t>
                      </a:r>
                      <a:r>
                        <a:rPr lang="en-US" sz="2400" baseline="-25000" dirty="0" smtClean="0"/>
                        <a:t>5</a:t>
                      </a:r>
                      <a:r>
                        <a:rPr lang="en-US" sz="2400" dirty="0" smtClean="0"/>
                        <a:t>-CH</a:t>
                      </a:r>
                      <a:r>
                        <a:rPr lang="en-US" sz="2400" baseline="-25000" dirty="0" smtClean="0"/>
                        <a:t>2</a:t>
                      </a:r>
                      <a:r>
                        <a:rPr lang="en-US" sz="2400" dirty="0" smtClean="0"/>
                        <a:t>-OH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dirty="0" smtClean="0"/>
                    </a:p>
                    <a:p>
                      <a:r>
                        <a:rPr lang="en-US" sz="2400" dirty="0" smtClean="0"/>
                        <a:t>(</a:t>
                      </a:r>
                      <a:r>
                        <a:rPr lang="en-US" sz="2400" dirty="0" err="1" smtClean="0"/>
                        <a:t>বেনজাইল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অ্যালকোহল</a:t>
                      </a:r>
                      <a:r>
                        <a:rPr lang="en-US" sz="2400" dirty="0" smtClean="0"/>
                        <a:t>) 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64492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B403809-0854-4ED0-AE96-B5765A97AF28}"/>
              </a:ext>
            </a:extLst>
          </p:cNvPr>
          <p:cNvSpPr txBox="1">
            <a:spLocks/>
          </p:cNvSpPr>
          <p:nvPr/>
        </p:nvSpPr>
        <p:spPr>
          <a:xfrm>
            <a:off x="4545496" y="324853"/>
            <a:ext cx="6210736" cy="203333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NikoshBAN" panose="02000000000000000000" pitchFamily="2" charset="0"/>
              <a:ea typeface="+mj-ea"/>
              <a:cs typeface="NikoshBAN" panose="02000000000000000000" pitchFamily="2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একক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NikoshBAN" panose="02000000000000000000" pitchFamily="2" charset="0"/>
                <a:ea typeface="+mj-ea"/>
                <a:cs typeface="NikoshBAN" panose="02000000000000000000" pitchFamily="2" charset="0"/>
              </a:rPr>
              <a:t>কাজ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514600" y="2923710"/>
            <a:ext cx="8241631" cy="132343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কার্যকরী</a:t>
            </a:r>
            <a:r>
              <a:rPr lang="en-US" sz="4000" dirty="0" smtClean="0"/>
              <a:t> </a:t>
            </a:r>
            <a:r>
              <a:rPr lang="en-US" sz="4000" dirty="0" err="1" smtClean="0"/>
              <a:t>মূলক</a:t>
            </a:r>
            <a:r>
              <a:rPr lang="en-US" sz="4000" dirty="0" smtClean="0"/>
              <a:t> </a:t>
            </a:r>
            <a:r>
              <a:rPr lang="en-US" sz="4000" dirty="0" err="1" smtClean="0"/>
              <a:t>কি</a:t>
            </a:r>
            <a:r>
              <a:rPr lang="en-US" sz="4000" dirty="0"/>
              <a:t>?</a:t>
            </a:r>
          </a:p>
          <a:p>
            <a:pPr>
              <a:buFont typeface="Wingdings" pitchFamily="2" charset="2"/>
              <a:buChar char="Ø"/>
            </a:pPr>
            <a:r>
              <a:rPr lang="en-US" sz="4000" dirty="0" err="1" smtClean="0"/>
              <a:t>নাইট্রোসো</a:t>
            </a:r>
            <a:r>
              <a:rPr lang="en-US" sz="4000" dirty="0" smtClean="0"/>
              <a:t> </a:t>
            </a:r>
            <a:r>
              <a:rPr lang="en-US" sz="4000" dirty="0" err="1" smtClean="0"/>
              <a:t>এর</a:t>
            </a:r>
            <a:r>
              <a:rPr lang="en-US" sz="4000" dirty="0" smtClean="0"/>
              <a:t> </a:t>
            </a:r>
            <a:r>
              <a:rPr lang="en-US" sz="4000" dirty="0" err="1" smtClean="0"/>
              <a:t>ক্রিয়াদর্শী</a:t>
            </a:r>
            <a:r>
              <a:rPr lang="en-US" sz="4000" dirty="0" smtClean="0"/>
              <a:t> </a:t>
            </a:r>
            <a:r>
              <a:rPr lang="en-US" sz="4000" dirty="0" err="1" smtClean="0"/>
              <a:t>মূলক</a:t>
            </a:r>
            <a:r>
              <a:rPr lang="en-US" sz="4000" dirty="0" smtClean="0"/>
              <a:t> </a:t>
            </a:r>
            <a:r>
              <a:rPr lang="en-US" sz="4000" dirty="0" err="1" smtClean="0"/>
              <a:t>লিখ</a:t>
            </a:r>
            <a:r>
              <a:rPr lang="en-US" sz="4000" dirty="0" smtClean="0"/>
              <a:t>।</a:t>
            </a:r>
            <a:endParaRPr lang="en-US" sz="4000" dirty="0"/>
          </a:p>
        </p:txBody>
      </p:sp>
      <p:pic>
        <p:nvPicPr>
          <p:cNvPr id="4" name="Picture 2" descr="taking test clipart - Clip Art Library">
            <a:extLst>
              <a:ext uri="{FF2B5EF4-FFF2-40B4-BE49-F238E27FC236}">
                <a16:creationId xmlns:a16="http://schemas.microsoft.com/office/drawing/2014/main" xmlns="" id="{80F97CDA-9FA6-48AC-A07F-7A4DEC6FFA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62109" y1="57296" x2="48242" y2="67597"/>
                        <a14:foregroundMark x1="49609" y1="72103" x2="57422" y2="77039"/>
                        <a14:foregroundMark x1="75000" y1="66524" x2="80078" y2="68026"/>
                        <a14:foregroundMark x1="37109" y1="80258" x2="60742" y2="85193"/>
                        <a14:foregroundMark x1="22070" y1="80258" x2="27539" y2="85193"/>
                        <a14:foregroundMark x1="21094" y1="91416" x2="84766" y2="89914"/>
                        <a14:foregroundMark x1="94336" y1="82618" x2="82422" y2="98498"/>
                        <a14:foregroundMark x1="84180" y1="76609" x2="84180" y2="76609"/>
                        <a14:foregroundMark x1="92969" y1="92918" x2="92969" y2="92918"/>
                        <a14:foregroundMark x1="74023" y1="85837" x2="97656" y2="80258"/>
                        <a14:foregroundMark x1="67578" y1="69957" x2="77734" y2="68455"/>
                        <a14:foregroundMark x1="95313" y1="85193" x2="94336" y2="97425"/>
                        <a14:foregroundMark x1="58789" y1="95279" x2="81055" y2="96996"/>
                        <a14:foregroundMark x1="39453" y1="11159" x2="24219" y2="14807"/>
                        <a14:foregroundMark x1="43164" y1="7296" x2="35742" y2="32618"/>
                        <a14:foregroundMark x1="28516" y1="7296" x2="53320" y2="15880"/>
                        <a14:foregroundMark x1="32617" y1="3219" x2="47266" y2="9227"/>
                        <a14:foregroundMark x1="27539" y1="17382" x2="23828" y2="34549"/>
                        <a14:foregroundMark x1="71289" y1="82618" x2="89258" y2="74034"/>
                        <a14:foregroundMark x1="48242" y1="94850" x2="25195" y2="97854"/>
                        <a14:foregroundMark x1="7617" y1="56867" x2="2148" y2="62446"/>
                        <a14:foregroundMark x1="20508" y1="96996" x2="14063" y2="90773"/>
                        <a14:foregroundMark x1="5469" y1="91845" x2="11914" y2="86695"/>
                        <a14:foregroundMark x1="42773" y1="62017" x2="54297" y2="62446"/>
                        <a14:foregroundMark x1="89258" y1="64378" x2="93945" y2="64378"/>
                        <a14:foregroundMark x1="90625" y1="77682" x2="97266" y2="776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18" y="324853"/>
            <a:ext cx="2769540" cy="203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742</TotalTime>
  <Words>447</Words>
  <Application>Microsoft Office PowerPoint</Application>
  <PresentationFormat>Custom</PresentationFormat>
  <Paragraphs>116</Paragraphs>
  <Slides>12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Office Theme</vt:lpstr>
      <vt:lpstr>PowerPoint Presentation</vt:lpstr>
      <vt:lpstr>PowerPoint Presentation</vt:lpstr>
      <vt:lpstr>আজকের পাঠ</vt:lpstr>
      <vt:lpstr>শিখনফল </vt:lpstr>
      <vt:lpstr>কার্যকরী মূলক বা ক্রিয়াদর্শী মূলক কি ? </vt:lpstr>
      <vt:lpstr>বিভিন্ন যৌগের কার্যকরী মূলকঃ </vt:lpstr>
      <vt:lpstr>বিভিন্ন যৌগের কার্যকরী মূলকঃ </vt:lpstr>
      <vt:lpstr>বিভিন্ন শ্রেনির অ্যালকোহলের কার্যকরী মূলকঃ 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148</cp:revision>
  <dcterms:created xsi:type="dcterms:W3CDTF">2020-09-24T12:45:01Z</dcterms:created>
  <dcterms:modified xsi:type="dcterms:W3CDTF">2026-08-23T01:27:29Z</dcterms:modified>
</cp:coreProperties>
</file>