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97" r:id="rId2"/>
    <p:sldId id="282" r:id="rId3"/>
    <p:sldId id="283" r:id="rId4"/>
    <p:sldId id="298" r:id="rId5"/>
    <p:sldId id="258" r:id="rId6"/>
    <p:sldId id="266" r:id="rId7"/>
    <p:sldId id="259" r:id="rId8"/>
    <p:sldId id="295" r:id="rId9"/>
    <p:sldId id="307" r:id="rId10"/>
    <p:sldId id="310" r:id="rId11"/>
    <p:sldId id="311" r:id="rId12"/>
    <p:sldId id="312" r:id="rId13"/>
    <p:sldId id="315" r:id="rId14"/>
    <p:sldId id="314" r:id="rId15"/>
    <p:sldId id="313" r:id="rId16"/>
    <p:sldId id="284" r:id="rId17"/>
    <p:sldId id="285" r:id="rId18"/>
    <p:sldId id="286" r:id="rId19"/>
    <p:sldId id="299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4" d="100"/>
          <a:sy n="84" d="100"/>
        </p:scale>
        <p:origin x="845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1CD096-E392-447E-9CA6-2668A0FD450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92EFE6-CBDB-4602-9CA0-B7AF0F8F0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38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52600" y="381000"/>
            <a:ext cx="63246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54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ক্লাসে</a:t>
            </a:r>
            <a:r>
              <a:rPr lang="en-US" sz="54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endParaRPr lang="en-US" sz="5400" b="1" dirty="0" smtClean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5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</a:t>
            </a:r>
            <a:r>
              <a:rPr lang="en-US" sz="96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96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895600"/>
            <a:ext cx="6972300" cy="38481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16555"/>
            <a:ext cx="32766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বোম্যানস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ক্যাপসুল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endParaRPr lang="en-US" sz="3200" b="1" dirty="0" smtClean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6218" y="1222754"/>
            <a:ext cx="8763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বোম্যান্স ক্যাপসুল হলো আদর্শ নেফ্রনের রেচন অঙ্গের (রেনাল করপাসল) সম্মুখ অংশে অবস্থিত একটি দ্বিস্তরবিশিষ্ট, পেয়ালা বা কাপের মতো প্রসারিত অংশ, যা গ্লোমেরুলাসকে আবৃত করে রাখে।</a:t>
            </a:r>
          </a:p>
          <a:p>
            <a:pPr algn="just"/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১৮৪২ সালে স্যার উইলিয়াম বোম্যান এই অংশটি আবিষ্কার করেন বলে তাঁর নামানুসারে এর নামকরণ করা হয়</a:t>
            </a:r>
            <a:r>
              <a:rPr lang="as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as-IN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8" t="10627" b="8837"/>
          <a:stretch/>
        </p:blipFill>
        <p:spPr>
          <a:xfrm>
            <a:off x="2819400" y="4038600"/>
            <a:ext cx="4033837" cy="26790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685800"/>
            <a:ext cx="327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গ্লোমেরুলাস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</a:t>
            </a:r>
            <a:endParaRPr lang="en-US" sz="3200" b="1" dirty="0" smtClean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1279628"/>
            <a:ext cx="8763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আদর্শ নেফ্রনের রেনাল করপাসল (বা ম্যালপিজিয়ান বডি)-এর ভেতরে বোম্যান্স ক্যাপসুল দ্বারা বেষ্টিত একগুচ্ছ বিশেষায়িত রক্ত কৈশিক নালিকার জালককে গ্লোমেরুলাস বলে। এটি বৃক্কে রক্ত পরিস্রাবণের প্রধান ছাঁকনি বা ফিল্টার হিসেবে কাজ করে</a:t>
            </a:r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" alt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40" r="37561" b="47770"/>
          <a:stretch/>
        </p:blipFill>
        <p:spPr>
          <a:xfrm>
            <a:off x="5410200" y="3815553"/>
            <a:ext cx="3276600" cy="2819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86200"/>
            <a:ext cx="4419600" cy="2730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627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398" y="609600"/>
            <a:ext cx="586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খ.রেনাল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টিউবিউলস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বৃক্কীয়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নালিকা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</a:t>
            </a:r>
            <a:endParaRPr lang="en-US" sz="3200" b="1" dirty="0" smtClean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4603" y="1270575"/>
            <a:ext cx="857099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একটি আদর্শ নেফ্রনের বোম্যান্স ক্যাপসুল বাদে বাকি দীর্ঘ, নলাকার এবং পেঁচানো অংশটিকে রেনাল </a:t>
            </a:r>
            <a:r>
              <a:rPr lang="as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টিউবিউল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বা বৃক্কী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as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নালিকা</a:t>
            </a:r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বলে। এটি মূলত বোম্যান্স ক্যাপসুলের </a:t>
            </a:r>
            <a:r>
              <a:rPr lang="as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অংকী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as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দেশ থেকে শুরু হয়ে সংগ্রহী নালিকা পর্যন্ত বিস্তৃত থাকে।</a:t>
            </a:r>
            <a:endParaRPr lang="" alt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499" y="3581400"/>
            <a:ext cx="4267200" cy="311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652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685800"/>
            <a:ext cx="480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নিকটবর্তী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প্যাঁচানো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নালিকা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</a:t>
            </a:r>
            <a:endParaRPr lang="en-US" sz="3200" b="1" dirty="0" smtClean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1371600"/>
            <a:ext cx="87439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একটি আদর্শ নেফ্রনের বোম্যান্স </a:t>
            </a:r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ক্যাপসুলের একদম পিছন থেকে শুরু করে হেনলির লুপ পর্যন্ত বিস্তৃত অত্যন্ত কুন্ডলী পাকানো নালিকাটিকে </a:t>
            </a:r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নিকটবর্তী প্যাঁচানো </a:t>
            </a:r>
            <a:r>
              <a:rPr lang="as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নালিকা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" alt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3352800"/>
            <a:ext cx="3838575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4866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685800"/>
            <a:ext cx="518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নেফ্রন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ফাঁস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হেনলির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লুপ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</a:t>
            </a:r>
            <a:endParaRPr lang="en-US" sz="3200" b="1" dirty="0" smtClean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447800"/>
            <a:ext cx="853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একটি আদর্শ নেফ্রনের রেনাল টিউবিউলে বোম্যান্স ক্যাপসুলের পরে অবস্থিত এবং মেডুলা অঞ্চলে প্রসারিত 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U-</a:t>
            </a:r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আকৃতির নলটিকে হেনলির লুপ</a:t>
            </a:r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বা </a:t>
            </a:r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নেফ্রন ফাঁস </a:t>
            </a:r>
            <a:r>
              <a:rPr lang="as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" alt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3352800"/>
            <a:ext cx="4191000" cy="3275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7058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00200" y="609600"/>
            <a:ext cx="464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দূরবর্তী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প্যাঁচানো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নালিকা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</a:t>
            </a:r>
            <a:endParaRPr lang="en-US" sz="3200" b="1" dirty="0" smtClean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1295400"/>
            <a:ext cx="86868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দূরবর্তী প্যাঁচানো নালিকা </a:t>
            </a:r>
            <a:r>
              <a:rPr lang="as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হলো </a:t>
            </a:r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মানবদেহের বৃক্ক বা কিডনির নেফ্রনের রেনাল টিউবিউলের একটি অন্যতম প্রধান অংশ</a:t>
            </a:r>
            <a:r>
              <a:rPr lang="as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as-IN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রেনাল টিউবিউলের হেনলির লুপের ঠিক পরবর্তী এবং সংগ্রাহী </a:t>
            </a:r>
            <a:r>
              <a:rPr lang="as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নালিকার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পূর্ববর্তী </a:t>
            </a:r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অংশকে দূরবর্তী প্যাঁচানো নালিকা বলে</a:t>
            </a:r>
            <a:r>
              <a:rPr lang="as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" alt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517"/>
          <a:stretch/>
        </p:blipFill>
        <p:spPr>
          <a:xfrm>
            <a:off x="3048000" y="3657600"/>
            <a:ext cx="3562350" cy="3029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133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24200" y="1143000"/>
            <a:ext cx="411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54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54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endParaRPr lang="en-US" sz="54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33600" y="2971800"/>
            <a:ext cx="5638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গ্লোমেরুলাস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গুলো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29000" y="609600"/>
            <a:ext cx="1828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95400" y="1524000"/>
            <a:ext cx="7315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১. 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বৃক্কের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গাঠনিক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কার্যগত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নেফ্রন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b="1" dirty="0" smtClean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en-US" alt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বৃক্কের</a:t>
            </a:r>
            <a:r>
              <a:rPr lang="en-US" alt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সূক্ষ্ম</a:t>
            </a:r>
            <a:r>
              <a:rPr lang="en-US" alt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alt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ঠনের</a:t>
            </a:r>
            <a:r>
              <a:rPr lang="en-US" alt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alt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alt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প্রথম</a:t>
            </a:r>
            <a:r>
              <a:rPr lang="en-US" alt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কে</a:t>
            </a:r>
            <a:r>
              <a:rPr lang="en-US" alt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দিয়েছিলেন</a:t>
            </a:r>
            <a:r>
              <a:rPr lang="en-US" alt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স্যার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উইলিয়াম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বোম্যান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  <a:endParaRPr lang="en-US" sz="3200" b="1" dirty="0" smtClean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৩.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হেনলির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লুপ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নেফ্রনের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কোনটির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2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রেনাল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টিউব্যুলস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95600" y="1066800"/>
            <a:ext cx="411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5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5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endParaRPr lang="en-US" sz="54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9200" y="2590800"/>
            <a:ext cx="74295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মালপিজিয়ান</a:t>
            </a:r>
            <a:r>
              <a:rPr lang="en-US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বডির</a:t>
            </a:r>
            <a:r>
              <a:rPr lang="en-US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চিহ্নিত</a:t>
            </a:r>
            <a:r>
              <a:rPr lang="en-US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চিত্র</a:t>
            </a:r>
            <a:r>
              <a:rPr lang="en-US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অঙ্কন</a:t>
            </a:r>
            <a:r>
              <a:rPr lang="en-US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আনবে</a:t>
            </a:r>
            <a:r>
              <a:rPr lang="en-US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0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0400" y="381000"/>
            <a:ext cx="3902075" cy="11347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88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en-US" sz="88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88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828800"/>
            <a:ext cx="6735763" cy="4876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609600"/>
            <a:ext cx="502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r>
              <a:rPr lang="en-US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endParaRPr lang="en-US" sz="40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90600" y="1347966"/>
            <a:ext cx="8001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মোছা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রোজী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আক্তার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প্রভাষক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জীববিজ্ঞান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বারআড়িয়া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শহীদ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স্মরণী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মহাবিদ্যালয়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</a:p>
          <a:p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বটিয়াঘাটা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খুলনা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r>
              <a:rPr lang="en-US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6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মোবাইল</a:t>
            </a:r>
            <a:r>
              <a:rPr lang="en-US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01717810984</a:t>
            </a:r>
          </a:p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E.Mail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 roziaktar83@gmail.com</a:t>
            </a:r>
            <a:endParaRPr lang="en-US" sz="36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1524000"/>
            <a:ext cx="1249322" cy="2514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90800" y="762000"/>
            <a:ext cx="3733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r>
              <a:rPr lang="en-US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endParaRPr lang="en-US" sz="40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28800" y="2057400"/>
            <a:ext cx="6553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: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জীববিজ্ঞান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: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দ্বাদশ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: ৬ষ্ট ( মানব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শারীরতত্ত্ব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      :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বর্জ্য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নিষ্কাশন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সময়   : ৪৫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তারিখ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১৭.০৮.২০২৬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739914"/>
            <a:ext cx="601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ছবিতে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দেখতে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পাচ্ছো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14800" y="5943600"/>
            <a:ext cx="20574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আদর্শ</a:t>
            </a:r>
            <a:r>
              <a:rPr lang="en-US" sz="32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নেফ্রন</a:t>
            </a:r>
            <a:endParaRPr lang="en-US" sz="32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16" b="23154"/>
          <a:stretch/>
        </p:blipFill>
        <p:spPr>
          <a:xfrm>
            <a:off x="2438400" y="1676400"/>
            <a:ext cx="5029200" cy="38100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67000" y="685800"/>
            <a:ext cx="3505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পাঠশিরোনাম</a:t>
            </a:r>
            <a:r>
              <a:rPr lang="en-US" sz="4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endParaRPr lang="en-US" sz="44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" y="1676400"/>
            <a:ext cx="518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ক্লাসের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আলোচ্য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-</a:t>
            </a:r>
            <a:endParaRPr lang="en-US" sz="32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2680580"/>
            <a:ext cx="304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বৃক্কের</a:t>
            </a:r>
            <a:r>
              <a:rPr lang="en-US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সূক্ষ্ম</a:t>
            </a:r>
            <a:r>
              <a:rPr lang="en-US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গঠন</a:t>
            </a:r>
            <a:endParaRPr lang="en-US" sz="40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2895600"/>
            <a:ext cx="4819650" cy="37623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4651" y="762000"/>
            <a:ext cx="281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r>
              <a:rPr lang="en-US" sz="48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</a:t>
            </a:r>
            <a:endParaRPr lang="en-US" sz="48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28800" y="2133600"/>
            <a:ext cx="6934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– </a:t>
            </a:r>
          </a:p>
          <a:p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নেফ্রন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আদর্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নেফ্রনের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গঠন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b="1" dirty="0" smtClean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0" y="534293"/>
            <a:ext cx="20574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নেফ্রন</a:t>
            </a:r>
            <a:r>
              <a:rPr lang="en-US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  <a:endParaRPr lang="en-US" sz="36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" y="1212680"/>
            <a:ext cx="84582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as-IN" alt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নেফ্রন হলো বৃক্ক বা কিডনির গঠনগত ও কার্যকরী একক। একটি পূর্ণাঙ্গ আদর্শ নেফ্রন রক্ত পরিশোধন করে মূত্র তৈরি করে এবং দেহের পানির সমতা রক্ষা করে। মানবদেহের প্রতিটি কিডনিতে </a:t>
            </a:r>
            <a:r>
              <a:rPr lang="as-IN" alt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প্রা</a:t>
            </a:r>
            <a:r>
              <a:rPr lang="en-US" alt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as-IN" alt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alt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১০ থেকে ১৫ লক্ষ নেফ্রন থাকে।</a:t>
            </a:r>
            <a:endParaRPr lang="" alt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3657600"/>
            <a:ext cx="3371850" cy="29152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685800"/>
            <a:ext cx="34836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বৃক্কের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সূক্ষ্ম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গঠন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</a:t>
            </a:r>
            <a:endParaRPr lang="en-US" sz="3600" b="1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1447800"/>
            <a:ext cx="79202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গঠনগতভাবে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আদর্শ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নেফ্রন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২টি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গঠিত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endParaRPr lang="en-US" sz="3200" b="1" dirty="0" smtClean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9800" y="2514600"/>
            <a:ext cx="65532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ক.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রেনাল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করপাসল্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মালপিজিয়ান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বডি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–</a:t>
            </a:r>
          </a:p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১.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বোম্যানস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ক্যাপসুল</a:t>
            </a:r>
            <a:endParaRPr lang="en-US" sz="32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২.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গ্লোমেরুলাস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খ.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রেনাল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টিউবিউলস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বৃক্কীয়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নালিকা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–</a:t>
            </a:r>
          </a:p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১.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নিকটবর্তী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প্যাচানো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নালিকা</a:t>
            </a:r>
            <a:endParaRPr lang="en-US" sz="32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২.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নেফ্রন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ফাঁস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হেনলির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লুপ</a:t>
            </a:r>
            <a:endParaRPr lang="en-US" sz="32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৩.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দূরবর্তী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প্যাঁচানো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নালিকা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562928"/>
            <a:ext cx="60250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রেনালকরপাসল্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মালপিজিয়ান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বডি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</a:t>
            </a:r>
            <a:endParaRPr lang="en-US" sz="3200" b="1" dirty="0" smtClean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3640" y="1147703"/>
            <a:ext cx="8610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একটি আদর্শ নেফ্রনের মালপিজিয়ান অঙ্গ বা রেনাল </a:t>
            </a:r>
            <a:r>
              <a:rPr lang="as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করপাসল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হলো </a:t>
            </a:r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নেফ্রনের অগ্রভাগের প্রসারিত অংশ যা রক্ত পরিস্রাবণে </a:t>
            </a:r>
            <a:r>
              <a:rPr lang="as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অংশ </a:t>
            </a:r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নেয়। এটি মূলত দুটি অংশ নিয়ে গঠিত: </a:t>
            </a:r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গ্লোমেরুলাস</a:t>
            </a:r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এবং </a:t>
            </a:r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বোম্যান্স ক্যাপসুল</a:t>
            </a:r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" alt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3505200"/>
            <a:ext cx="4343400" cy="31851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797</TotalTime>
  <Words>546</Words>
  <Application>Microsoft Office PowerPoint</Application>
  <PresentationFormat>On-screen Show (4:3)</PresentationFormat>
  <Paragraphs>64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Century Gothic</vt:lpstr>
      <vt:lpstr>NikoshBAN</vt:lpstr>
      <vt:lpstr>Times New Roman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PC</cp:lastModifiedBy>
  <cp:revision>1627</cp:revision>
  <dcterms:created xsi:type="dcterms:W3CDTF">2006-08-16T00:00:00Z</dcterms:created>
  <dcterms:modified xsi:type="dcterms:W3CDTF">2026-08-22T06:07:49Z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1033-12.1.0.28032</vt:lpwstr>
  </property>
  <property fmtid="{D5CDD505-2E9C-101B-9397-08002B2CF9AE}" pid="3" name="ICV">
    <vt:lpwstr>33F8C5E06D7A4EFFB7A43EBE2E66F0BB_12</vt:lpwstr>
  </property>
</Properties>
</file>