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3" r:id="rId4"/>
    <p:sldId id="277" r:id="rId5"/>
    <p:sldId id="271" r:id="rId6"/>
    <p:sldId id="272" r:id="rId7"/>
    <p:sldId id="257" r:id="rId8"/>
    <p:sldId id="278" r:id="rId9"/>
    <p:sldId id="259" r:id="rId10"/>
    <p:sldId id="279" r:id="rId11"/>
    <p:sldId id="260" r:id="rId12"/>
    <p:sldId id="280" r:id="rId13"/>
    <p:sldId id="258" r:id="rId14"/>
    <p:sldId id="281" r:id="rId15"/>
    <p:sldId id="261" r:id="rId16"/>
    <p:sldId id="282" r:id="rId17"/>
    <p:sldId id="262" r:id="rId18"/>
    <p:sldId id="283" r:id="rId19"/>
    <p:sldId id="263" r:id="rId20"/>
    <p:sldId id="285" r:id="rId21"/>
    <p:sldId id="264" r:id="rId22"/>
    <p:sldId id="286" r:id="rId23"/>
    <p:sldId id="265" r:id="rId24"/>
    <p:sldId id="266" r:id="rId25"/>
    <p:sldId id="267" r:id="rId26"/>
    <p:sldId id="268" r:id="rId27"/>
    <p:sldId id="269" r:id="rId28"/>
    <p:sldId id="284" r:id="rId29"/>
    <p:sldId id="270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693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9301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1019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4994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6016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445883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976162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49017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100102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72329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11557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DB882-AF0C-4595-82F0-18E67C1D0592}" type="datetimeFigureOut">
              <a:rPr lang="en-US" smtClean="0"/>
              <a:pPr/>
              <a:t>8/22/2026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3C70EB-29B5-4788-B238-4A5F72E102C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2285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tx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s-IN" sz="5400" dirty="0">
                <a:solidFill>
                  <a:schemeClr val="bg1"/>
                </a:solidFill>
              </a:rPr>
              <a:t>স্বাগত</a:t>
            </a:r>
            <a:endParaRPr lang="en-US" sz="5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09700"/>
            <a:ext cx="8077200" cy="404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906440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25461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990600"/>
            <a:ext cx="7772400" cy="1470025"/>
          </a:xfrm>
        </p:spPr>
        <p:txBody>
          <a:bodyPr/>
          <a:lstStyle/>
          <a:p>
            <a:r>
              <a:rPr lang="bn-IN" dirty="0" smtClean="0"/>
              <a:t>২.</a:t>
            </a:r>
            <a:r>
              <a:rPr lang="bn-IN" b="1" dirty="0" smtClean="0"/>
              <a:t>প্রশংসা </a:t>
            </a:r>
            <a:r>
              <a:rPr lang="bn-IN" b="1" dirty="0"/>
              <a:t>আবেগ</a:t>
            </a:r>
            <a:r>
              <a:rPr lang="bn-IN" dirty="0"/>
              <a:t/>
            </a:r>
            <a:br>
              <a:rPr lang="bn-IN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209800"/>
            <a:ext cx="8610600" cy="3505200"/>
          </a:xfrm>
        </p:spPr>
        <p:txBody>
          <a:bodyPr>
            <a:normAutofit/>
          </a:bodyPr>
          <a:lstStyle/>
          <a:p>
            <a:r>
              <a:rPr lang="bn-IN" sz="4100" dirty="0">
                <a:solidFill>
                  <a:schemeClr val="tx1"/>
                </a:solidFill>
              </a:rPr>
              <a:t>চেনার উপায়: ভালো কিছুকে গুণগতভাবে তুলে ধরা।</a:t>
            </a:r>
          </a:p>
          <a:p>
            <a:r>
              <a:rPr lang="bn-IN" sz="4100" dirty="0">
                <a:solidFill>
                  <a:schemeClr val="tx1"/>
                </a:solidFill>
              </a:rPr>
              <a:t>উদাহরণ:</a:t>
            </a:r>
          </a:p>
          <a:p>
            <a:pPr lvl="1"/>
            <a:r>
              <a:rPr lang="bn-IN" sz="4100" dirty="0">
                <a:solidFill>
                  <a:schemeClr val="tx1"/>
                </a:solidFill>
              </a:rPr>
              <a:t>"বাহ! তোমার ছবিটি অসাধারণ</a:t>
            </a:r>
            <a:r>
              <a:rPr lang="bn-IN" sz="4100" dirty="0" smtClean="0">
                <a:solidFill>
                  <a:schemeClr val="tx1"/>
                </a:solidFill>
              </a:rPr>
              <a:t>!“</a:t>
            </a:r>
            <a:endParaRPr lang="bn-IN" sz="4100" dirty="0">
              <a:solidFill>
                <a:schemeClr val="tx1"/>
              </a:solidFill>
            </a:endParaRPr>
          </a:p>
          <a:p>
            <a:pPr lvl="1"/>
            <a:r>
              <a:rPr lang="en-US" sz="4100" dirty="0" err="1" smtClean="0">
                <a:solidFill>
                  <a:schemeClr val="tx1"/>
                </a:solidFill>
              </a:rPr>
              <a:t>শাবাশ</a:t>
            </a:r>
            <a:r>
              <a:rPr lang="en-US" sz="4100" dirty="0" smtClean="0">
                <a:solidFill>
                  <a:schemeClr val="tx1"/>
                </a:solidFill>
              </a:rPr>
              <a:t> !</a:t>
            </a:r>
            <a:r>
              <a:rPr lang="en-US" sz="4100" dirty="0" err="1" smtClean="0">
                <a:solidFill>
                  <a:schemeClr val="tx1"/>
                </a:solidFill>
              </a:rPr>
              <a:t>এমন</a:t>
            </a:r>
            <a:r>
              <a:rPr lang="en-US" sz="4100" dirty="0" smtClean="0">
                <a:solidFill>
                  <a:schemeClr val="tx1"/>
                </a:solidFill>
              </a:rPr>
              <a:t> </a:t>
            </a:r>
            <a:r>
              <a:rPr lang="en-US" sz="4100" dirty="0" err="1" smtClean="0">
                <a:solidFill>
                  <a:schemeClr val="tx1"/>
                </a:solidFill>
              </a:rPr>
              <a:t>খেলাই</a:t>
            </a:r>
            <a:r>
              <a:rPr lang="en-US" sz="4100" dirty="0" smtClean="0">
                <a:solidFill>
                  <a:schemeClr val="tx1"/>
                </a:solidFill>
              </a:rPr>
              <a:t> </a:t>
            </a:r>
            <a:r>
              <a:rPr lang="en-US" sz="4100" dirty="0" err="1" smtClean="0">
                <a:solidFill>
                  <a:schemeClr val="tx1"/>
                </a:solidFill>
              </a:rPr>
              <a:t>তো</a:t>
            </a:r>
            <a:r>
              <a:rPr lang="en-US" sz="4100" dirty="0" smtClean="0">
                <a:solidFill>
                  <a:schemeClr val="tx1"/>
                </a:solidFill>
              </a:rPr>
              <a:t> </a:t>
            </a:r>
            <a:r>
              <a:rPr lang="en-US" sz="4100" dirty="0" err="1" smtClean="0">
                <a:solidFill>
                  <a:schemeClr val="tx1"/>
                </a:solidFill>
              </a:rPr>
              <a:t>চেয়েছিলাম</a:t>
            </a:r>
            <a:r>
              <a:rPr lang="bn-IN" sz="4100" dirty="0" smtClean="0">
                <a:solidFill>
                  <a:schemeClr val="tx1"/>
                </a:solidFill>
              </a:rPr>
              <a:t>!"</a:t>
            </a:r>
            <a:endParaRPr lang="bn-IN" sz="41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90920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565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trellis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914400"/>
            <a:ext cx="7772400" cy="1470025"/>
          </a:xfrm>
        </p:spPr>
        <p:txBody>
          <a:bodyPr/>
          <a:lstStyle/>
          <a:p>
            <a:r>
              <a:rPr lang="bn-IN" dirty="0"/>
              <a:t>৩. </a:t>
            </a:r>
            <a:r>
              <a:rPr lang="bn-IN" b="1" dirty="0"/>
              <a:t>বিরক্তি আবেগ</a:t>
            </a:r>
            <a:r>
              <a:rPr lang="bn-IN" dirty="0"/>
              <a:t/>
            </a:r>
            <a:br>
              <a:rPr lang="bn-IN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905000"/>
            <a:ext cx="8686800" cy="4419600"/>
          </a:xfrm>
        </p:spPr>
        <p:txBody>
          <a:bodyPr>
            <a:normAutofit/>
          </a:bodyPr>
          <a:lstStyle/>
          <a:p>
            <a:r>
              <a:rPr lang="bn-IN" sz="3600" b="1" dirty="0">
                <a:solidFill>
                  <a:schemeClr val="bg1"/>
                </a:solidFill>
              </a:rPr>
              <a:t>চেনার উপায়</a:t>
            </a:r>
            <a:r>
              <a:rPr lang="bn-IN" sz="3600" dirty="0">
                <a:solidFill>
                  <a:schemeClr val="bg1"/>
                </a:solidFill>
              </a:rPr>
              <a:t>: অসন্তোষ বা </a:t>
            </a:r>
            <a:r>
              <a:rPr lang="bn-IN" sz="3600" dirty="0" smtClean="0">
                <a:solidFill>
                  <a:schemeClr val="bg1"/>
                </a:solidFill>
              </a:rPr>
              <a:t>হতাশার</a:t>
            </a:r>
            <a:r>
              <a:rPr lang="en-US" sz="3600" dirty="0" smtClean="0">
                <a:solidFill>
                  <a:schemeClr val="bg1"/>
                </a:solidFill>
              </a:rPr>
              <a:t>,</a:t>
            </a:r>
            <a:r>
              <a:rPr lang="en-US" sz="3600" dirty="0" err="1" smtClean="0">
                <a:solidFill>
                  <a:schemeClr val="bg1"/>
                </a:solidFill>
              </a:rPr>
              <a:t>অবজ্ঞা,ঘৃণা,বিরক্তি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bn-IN" sz="3600" dirty="0" smtClean="0">
                <a:solidFill>
                  <a:schemeClr val="bg1"/>
                </a:solidFill>
              </a:rPr>
              <a:t>প্রকাশ</a:t>
            </a:r>
            <a:r>
              <a:rPr lang="en-US" sz="3600" dirty="0" smtClean="0">
                <a:solidFill>
                  <a:schemeClr val="bg1"/>
                </a:solidFill>
              </a:rPr>
              <a:t> </a:t>
            </a:r>
            <a:r>
              <a:rPr lang="en-US" sz="3600" dirty="0" err="1" smtClean="0">
                <a:solidFill>
                  <a:schemeClr val="bg1"/>
                </a:solidFill>
              </a:rPr>
              <a:t>করে</a:t>
            </a:r>
            <a:r>
              <a:rPr lang="bn-IN" sz="3600" dirty="0" smtClean="0">
                <a:solidFill>
                  <a:schemeClr val="bg1"/>
                </a:solidFill>
              </a:rPr>
              <a:t>।</a:t>
            </a:r>
            <a:endParaRPr lang="bn-IN" sz="3600" dirty="0">
              <a:solidFill>
                <a:schemeClr val="bg1"/>
              </a:solidFill>
            </a:endParaRPr>
          </a:p>
          <a:p>
            <a:r>
              <a:rPr lang="bn-IN" sz="3600" b="1" dirty="0">
                <a:solidFill>
                  <a:schemeClr val="bg1"/>
                </a:solidFill>
              </a:rPr>
              <a:t>উদাহরণ</a:t>
            </a:r>
            <a:r>
              <a:rPr lang="bn-IN" sz="3600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bn-IN" sz="3600" dirty="0">
                <a:solidFill>
                  <a:schemeClr val="bg1"/>
                </a:solidFill>
              </a:rPr>
              <a:t>"উফ! আবার বিদ্যুৎ চলে গেল!"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5518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2834" y="0"/>
            <a:ext cx="915683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20999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81000"/>
            <a:ext cx="7772400" cy="1470025"/>
          </a:xfrm>
        </p:spPr>
        <p:txBody>
          <a:bodyPr/>
          <a:lstStyle/>
          <a:p>
            <a:r>
              <a:rPr lang="bn-IN" dirty="0"/>
              <a:t>৪. </a:t>
            </a:r>
            <a:r>
              <a:rPr lang="bn-IN" b="1" dirty="0"/>
              <a:t>আতংক আবেগ</a:t>
            </a:r>
            <a:r>
              <a:rPr lang="bn-IN" dirty="0"/>
              <a:t/>
            </a:r>
            <a:br>
              <a:rPr lang="bn-IN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1524000"/>
            <a:ext cx="8686800" cy="3810000"/>
          </a:xfrm>
        </p:spPr>
        <p:txBody>
          <a:bodyPr>
            <a:normAutofit fontScale="92500" lnSpcReduction="20000"/>
          </a:bodyPr>
          <a:lstStyle/>
          <a:p>
            <a:r>
              <a:rPr lang="bn-IN" sz="4600" b="1" dirty="0">
                <a:solidFill>
                  <a:schemeClr val="tx1"/>
                </a:solidFill>
              </a:rPr>
              <a:t>চেনার উপায়</a:t>
            </a:r>
            <a:r>
              <a:rPr lang="bn-IN" sz="4600" dirty="0">
                <a:solidFill>
                  <a:schemeClr val="tx1"/>
                </a:solidFill>
              </a:rPr>
              <a:t>: ভয় বা </a:t>
            </a:r>
            <a:r>
              <a:rPr lang="bn-IN" sz="4600" dirty="0" smtClean="0">
                <a:solidFill>
                  <a:schemeClr val="tx1"/>
                </a:solidFill>
              </a:rPr>
              <a:t>আশঙ্কা</a:t>
            </a:r>
            <a:r>
              <a:rPr lang="en-US" sz="4600" dirty="0" smtClean="0">
                <a:solidFill>
                  <a:schemeClr val="tx1"/>
                </a:solidFill>
              </a:rPr>
              <a:t>,</a:t>
            </a:r>
            <a:r>
              <a:rPr lang="en-US" sz="4600" dirty="0" err="1" smtClean="0">
                <a:solidFill>
                  <a:schemeClr val="tx1"/>
                </a:solidFill>
              </a:rPr>
              <a:t>আতংক,যন্ত্রণা,কাতরতা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bn-IN" sz="4600" dirty="0" smtClean="0">
                <a:solidFill>
                  <a:schemeClr val="tx1"/>
                </a:solidFill>
              </a:rPr>
              <a:t>প্রকাশ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</a:rPr>
              <a:t>করে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bn-IN" sz="4600" dirty="0" smtClean="0">
                <a:solidFill>
                  <a:schemeClr val="tx1"/>
                </a:solidFill>
              </a:rPr>
              <a:t>।</a:t>
            </a:r>
            <a:endParaRPr lang="bn-IN" sz="4600" dirty="0">
              <a:solidFill>
                <a:schemeClr val="tx1"/>
              </a:solidFill>
            </a:endParaRPr>
          </a:p>
          <a:p>
            <a:r>
              <a:rPr lang="bn-IN" sz="4600" b="1" dirty="0">
                <a:solidFill>
                  <a:schemeClr val="tx1"/>
                </a:solidFill>
              </a:rPr>
              <a:t>উদাহরণ</a:t>
            </a:r>
            <a:r>
              <a:rPr lang="bn-IN" sz="4600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bn-IN" sz="4600" dirty="0">
                <a:solidFill>
                  <a:schemeClr val="tx1"/>
                </a:solidFill>
              </a:rPr>
              <a:t>"ওই যে সাপ! পালাও!"</a:t>
            </a:r>
          </a:p>
          <a:p>
            <a:pPr lvl="1"/>
            <a:r>
              <a:rPr lang="bn-IN" sz="4600" dirty="0" smtClean="0">
                <a:solidFill>
                  <a:schemeClr val="tx1"/>
                </a:solidFill>
              </a:rPr>
              <a:t>"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bn-IN" sz="4600" dirty="0">
                <a:solidFill>
                  <a:schemeClr val="tx1"/>
                </a:solidFill>
              </a:rPr>
              <a:t>কে আছো সাহায্য করো</a:t>
            </a:r>
            <a:r>
              <a:rPr lang="bn-IN" sz="4600" dirty="0" smtClean="0">
                <a:solidFill>
                  <a:schemeClr val="tx1"/>
                </a:solidFill>
              </a:rPr>
              <a:t>!“</a:t>
            </a:r>
            <a:endParaRPr lang="en-US" sz="4600" dirty="0" smtClean="0">
              <a:solidFill>
                <a:schemeClr val="tx1"/>
              </a:solidFill>
            </a:endParaRPr>
          </a:p>
          <a:p>
            <a:pPr lvl="1"/>
            <a:r>
              <a:rPr lang="en-US" sz="4600" dirty="0" err="1" smtClean="0">
                <a:solidFill>
                  <a:schemeClr val="tx1"/>
                </a:solidFill>
              </a:rPr>
              <a:t>জ্বরে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</a:rPr>
              <a:t>আমার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</a:rPr>
              <a:t>সারা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</a:rPr>
              <a:t>শরীর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</a:rPr>
              <a:t>ব্যাথা</a:t>
            </a:r>
            <a:r>
              <a:rPr lang="en-US" sz="4600" dirty="0" smtClean="0">
                <a:solidFill>
                  <a:schemeClr val="tx1"/>
                </a:solidFill>
              </a:rPr>
              <a:t> </a:t>
            </a:r>
            <a:r>
              <a:rPr lang="en-US" sz="4600" dirty="0" err="1" smtClean="0">
                <a:solidFill>
                  <a:schemeClr val="tx1"/>
                </a:solidFill>
              </a:rPr>
              <a:t>করছে</a:t>
            </a:r>
            <a:r>
              <a:rPr lang="en-US" sz="4600" dirty="0" smtClean="0">
                <a:solidFill>
                  <a:schemeClr val="tx1"/>
                </a:solidFill>
              </a:rPr>
              <a:t>।</a:t>
            </a:r>
            <a:endParaRPr lang="bn-IN" sz="4600" dirty="0">
              <a:solidFill>
                <a:schemeClr val="tx1"/>
              </a:solidFill>
            </a:endParaRPr>
          </a:p>
          <a:p>
            <a:endParaRPr lang="bn-IN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49239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189115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8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1470025"/>
          </a:xfrm>
        </p:spPr>
        <p:txBody>
          <a:bodyPr/>
          <a:lstStyle/>
          <a:p>
            <a:r>
              <a:rPr lang="bn-IN" dirty="0"/>
              <a:t>৫. </a:t>
            </a:r>
            <a:r>
              <a:rPr lang="bn-IN" b="1" dirty="0"/>
              <a:t>বিস্ময় আবেগ</a:t>
            </a:r>
            <a:r>
              <a:rPr lang="bn-IN" dirty="0"/>
              <a:t/>
            </a:r>
            <a:br>
              <a:rPr lang="bn-IN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752600"/>
            <a:ext cx="8610600" cy="3657600"/>
          </a:xfrm>
        </p:spPr>
        <p:txBody>
          <a:bodyPr>
            <a:normAutofit/>
          </a:bodyPr>
          <a:lstStyle/>
          <a:p>
            <a:r>
              <a:rPr lang="en-US" altLang="zh-CN" sz="3600" b="1" dirty="0" err="1">
                <a:solidFill>
                  <a:schemeClr val="bg1"/>
                </a:solidFill>
              </a:rPr>
              <a:t>চেনার</a:t>
            </a:r>
            <a:r>
              <a:rPr lang="en-US" altLang="zh-CN" sz="3600" b="1" dirty="0">
                <a:solidFill>
                  <a:schemeClr val="bg1"/>
                </a:solidFill>
              </a:rPr>
              <a:t> </a:t>
            </a:r>
            <a:r>
              <a:rPr lang="en-US" altLang="zh-CN" sz="3600" b="1" dirty="0" err="1">
                <a:solidFill>
                  <a:schemeClr val="bg1"/>
                </a:solidFill>
              </a:rPr>
              <a:t>উপায়</a:t>
            </a:r>
            <a:r>
              <a:rPr lang="en-US" altLang="zh-CN" sz="3600" dirty="0">
                <a:solidFill>
                  <a:schemeClr val="bg1"/>
                </a:solidFill>
              </a:rPr>
              <a:t>: </a:t>
            </a:r>
            <a:r>
              <a:rPr lang="en-US" altLang="zh-CN" sz="3600" dirty="0" err="1">
                <a:solidFill>
                  <a:schemeClr val="bg1"/>
                </a:solidFill>
              </a:rPr>
              <a:t>আশ্চর্য</a:t>
            </a:r>
            <a:r>
              <a:rPr lang="en-US" altLang="zh-CN" sz="3600" dirty="0">
                <a:solidFill>
                  <a:schemeClr val="bg1"/>
                </a:solidFill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</a:rPr>
              <a:t>বা</a:t>
            </a:r>
            <a:r>
              <a:rPr lang="en-US" altLang="zh-CN" sz="3600" dirty="0">
                <a:solidFill>
                  <a:schemeClr val="bg1"/>
                </a:solidFill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</a:rPr>
              <a:t>অপ্রত্যাশিত</a:t>
            </a:r>
            <a:r>
              <a:rPr lang="en-US" altLang="zh-CN" sz="3600" dirty="0">
                <a:solidFill>
                  <a:schemeClr val="bg1"/>
                </a:solidFill>
              </a:rPr>
              <a:t> </a:t>
            </a:r>
            <a:r>
              <a:rPr lang="en-US" altLang="zh-CN" sz="3600" dirty="0" err="1" smtClean="0">
                <a:solidFill>
                  <a:schemeClr val="bg1"/>
                </a:solidFill>
              </a:rPr>
              <a:t>বিষয়</a:t>
            </a:r>
            <a:r>
              <a:rPr lang="zh-CN" altLang="en-US" sz="3600" dirty="0">
                <a:solidFill>
                  <a:schemeClr val="bg1"/>
                </a:solidFill>
              </a:rPr>
              <a:t> </a:t>
            </a:r>
            <a:r>
              <a:rPr lang="en-US" altLang="zh-CN" sz="3600" dirty="0" err="1" smtClean="0">
                <a:solidFill>
                  <a:schemeClr val="bg1"/>
                </a:solidFill>
              </a:rPr>
              <a:t>প্রকাশ</a:t>
            </a:r>
            <a:r>
              <a:rPr lang="en-US" altLang="zh-CN" sz="3600" dirty="0" smtClean="0">
                <a:solidFill>
                  <a:schemeClr val="bg1"/>
                </a:solidFill>
              </a:rPr>
              <a:t> </a:t>
            </a:r>
            <a:r>
              <a:rPr lang="en-US" altLang="zh-CN" sz="3600" dirty="0" err="1" smtClean="0">
                <a:solidFill>
                  <a:schemeClr val="bg1"/>
                </a:solidFill>
              </a:rPr>
              <a:t>করে</a:t>
            </a:r>
            <a:r>
              <a:rPr lang="en-US" altLang="zh-CN" sz="3600" dirty="0" smtClean="0">
                <a:solidFill>
                  <a:schemeClr val="bg1"/>
                </a:solidFill>
              </a:rPr>
              <a:t> ।</a:t>
            </a:r>
            <a:endParaRPr lang="en-US" altLang="zh-CN" sz="3600" dirty="0">
              <a:solidFill>
                <a:schemeClr val="bg1"/>
              </a:solidFill>
            </a:endParaRPr>
          </a:p>
          <a:p>
            <a:r>
              <a:rPr lang="en-US" altLang="zh-CN" sz="3600" b="1" dirty="0" err="1">
                <a:solidFill>
                  <a:schemeClr val="bg1"/>
                </a:solidFill>
              </a:rPr>
              <a:t>উদাহরণ</a:t>
            </a:r>
            <a:r>
              <a:rPr lang="en-US" altLang="zh-CN" sz="3600" dirty="0">
                <a:solidFill>
                  <a:schemeClr val="bg1"/>
                </a:solidFill>
              </a:rPr>
              <a:t>:</a:t>
            </a:r>
          </a:p>
          <a:p>
            <a:pPr lvl="1"/>
            <a:r>
              <a:rPr lang="en-US" altLang="zh-CN" sz="3600" dirty="0">
                <a:solidFill>
                  <a:schemeClr val="bg1"/>
                </a:solidFill>
              </a:rPr>
              <a:t>"</a:t>
            </a:r>
            <a:r>
              <a:rPr lang="en-US" altLang="zh-CN" sz="3600" dirty="0" err="1">
                <a:solidFill>
                  <a:schemeClr val="bg1"/>
                </a:solidFill>
              </a:rPr>
              <a:t>আহা</a:t>
            </a:r>
            <a:r>
              <a:rPr lang="en-US" altLang="zh-CN" sz="3600" dirty="0">
                <a:solidFill>
                  <a:schemeClr val="bg1"/>
                </a:solidFill>
              </a:rPr>
              <a:t>! </a:t>
            </a:r>
            <a:r>
              <a:rPr lang="en-US" altLang="zh-CN" sz="3600" dirty="0" err="1">
                <a:solidFill>
                  <a:schemeClr val="bg1"/>
                </a:solidFill>
              </a:rPr>
              <a:t>এতো</a:t>
            </a:r>
            <a:r>
              <a:rPr lang="en-US" altLang="zh-CN" sz="3600" dirty="0">
                <a:solidFill>
                  <a:schemeClr val="bg1"/>
                </a:solidFill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</a:rPr>
              <a:t>বড়</a:t>
            </a:r>
            <a:r>
              <a:rPr lang="en-US" altLang="zh-CN" sz="3600" dirty="0">
                <a:solidFill>
                  <a:schemeClr val="bg1"/>
                </a:solidFill>
              </a:rPr>
              <a:t> </a:t>
            </a:r>
            <a:r>
              <a:rPr lang="en-US" altLang="zh-CN" sz="3600" dirty="0" err="1">
                <a:solidFill>
                  <a:schemeClr val="bg1"/>
                </a:solidFill>
              </a:rPr>
              <a:t>ফুল</a:t>
            </a:r>
            <a:r>
              <a:rPr lang="en-US" altLang="zh-CN" sz="3600" dirty="0">
                <a:solidFill>
                  <a:schemeClr val="bg1"/>
                </a:solidFill>
              </a:rPr>
              <a:t>!"</a:t>
            </a:r>
          </a:p>
          <a:p>
            <a:r>
              <a:rPr lang="zh-CN" altLang="en-US" dirty="0" smtClean="0"/>
              <a:t/>
            </a:r>
            <a:br>
              <a:rPr lang="zh-CN" alt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2599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3883025"/>
            <a:ext cx="9753600" cy="1463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930199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685800"/>
            <a:ext cx="7772400" cy="1470025"/>
          </a:xfrm>
        </p:spPr>
        <p:txBody>
          <a:bodyPr/>
          <a:lstStyle/>
          <a:p>
            <a:r>
              <a:rPr lang="bn-IN" dirty="0"/>
              <a:t>৬. </a:t>
            </a:r>
            <a:r>
              <a:rPr lang="bn-IN" b="1" dirty="0"/>
              <a:t>করুণা আবেগ</a:t>
            </a:r>
            <a:r>
              <a:rPr lang="bn-IN" dirty="0"/>
              <a:t/>
            </a:r>
            <a:br>
              <a:rPr lang="bn-IN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1752600"/>
            <a:ext cx="8610600" cy="4419600"/>
          </a:xfrm>
        </p:spPr>
        <p:txBody>
          <a:bodyPr>
            <a:normAutofit/>
          </a:bodyPr>
          <a:lstStyle/>
          <a:p>
            <a:r>
              <a:rPr lang="bn-IN" sz="3600" b="1" dirty="0">
                <a:solidFill>
                  <a:srgbClr val="C00000"/>
                </a:solidFill>
              </a:rPr>
              <a:t>চেনার উপায়</a:t>
            </a:r>
            <a:r>
              <a:rPr lang="bn-IN" sz="3600" dirty="0">
                <a:solidFill>
                  <a:srgbClr val="C00000"/>
                </a:solidFill>
              </a:rPr>
              <a:t>: দুঃখ বা </a:t>
            </a:r>
            <a:r>
              <a:rPr lang="bn-IN" sz="3600" dirty="0" smtClean="0">
                <a:solidFill>
                  <a:srgbClr val="C00000"/>
                </a:solidFill>
              </a:rPr>
              <a:t>সহানুভূতি</a:t>
            </a:r>
            <a:r>
              <a:rPr lang="en-US" sz="3600" dirty="0" smtClean="0">
                <a:solidFill>
                  <a:srgbClr val="C00000"/>
                </a:solidFill>
              </a:rPr>
              <a:t>,</a:t>
            </a:r>
            <a:r>
              <a:rPr lang="en-US" sz="3600" dirty="0" err="1" smtClean="0">
                <a:solidFill>
                  <a:srgbClr val="C00000"/>
                </a:solidFill>
              </a:rPr>
              <a:t>মায়া</a:t>
            </a:r>
            <a:r>
              <a:rPr lang="bn-IN" sz="3600" dirty="0" smtClean="0">
                <a:solidFill>
                  <a:srgbClr val="C00000"/>
                </a:solidFill>
              </a:rPr>
              <a:t> প্রকাশ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করে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bn-IN" sz="3600" dirty="0" smtClean="0">
                <a:solidFill>
                  <a:srgbClr val="C00000"/>
                </a:solidFill>
              </a:rPr>
              <a:t>।</a:t>
            </a:r>
            <a:endParaRPr lang="bn-IN" sz="3600" dirty="0">
              <a:solidFill>
                <a:srgbClr val="C00000"/>
              </a:solidFill>
            </a:endParaRPr>
          </a:p>
          <a:p>
            <a:r>
              <a:rPr lang="bn-IN" sz="3600" b="1" dirty="0">
                <a:solidFill>
                  <a:srgbClr val="C00000"/>
                </a:solidFill>
              </a:rPr>
              <a:t>উদাহরণ</a:t>
            </a:r>
            <a:r>
              <a:rPr lang="bn-IN" sz="3600" dirty="0">
                <a:solidFill>
                  <a:srgbClr val="C00000"/>
                </a:solidFill>
              </a:rPr>
              <a:t>:</a:t>
            </a:r>
          </a:p>
          <a:p>
            <a:pPr lvl="1"/>
            <a:r>
              <a:rPr lang="bn-IN" sz="3600" dirty="0">
                <a:solidFill>
                  <a:srgbClr val="C00000"/>
                </a:solidFill>
              </a:rPr>
              <a:t>"হায়! গরীব শিশুটি ক্ষুধায় কাঁদছে।"</a:t>
            </a:r>
          </a:p>
          <a:p>
            <a:pPr lvl="1"/>
            <a:r>
              <a:rPr lang="bn-IN" sz="3600" dirty="0">
                <a:solidFill>
                  <a:srgbClr val="C00000"/>
                </a:solidFill>
              </a:rPr>
              <a:t>"এর কী দশা করেছো!"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006800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rgbClr val="FF0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19200" y="3200400"/>
            <a:ext cx="7010400" cy="304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/>
              <a:t>মোঃ</a:t>
            </a:r>
            <a:r>
              <a:rPr lang="en-US" sz="4800" dirty="0" smtClean="0"/>
              <a:t> </a:t>
            </a:r>
            <a:r>
              <a:rPr lang="en-US" sz="4800" dirty="0" err="1" smtClean="0"/>
              <a:t>মিজানুর</a:t>
            </a:r>
            <a:r>
              <a:rPr lang="en-US" sz="4800" dirty="0" smtClean="0"/>
              <a:t> </a:t>
            </a:r>
            <a:r>
              <a:rPr lang="en-US" sz="4800" dirty="0" err="1" smtClean="0"/>
              <a:t>রহমান</a:t>
            </a:r>
            <a:r>
              <a:rPr lang="en-US" sz="4800" dirty="0" smtClean="0"/>
              <a:t> </a:t>
            </a:r>
          </a:p>
          <a:p>
            <a:pPr algn="ctr"/>
            <a:r>
              <a:rPr lang="en-US" sz="3200" dirty="0" err="1" smtClean="0"/>
              <a:t>সহকারী</a:t>
            </a:r>
            <a:r>
              <a:rPr lang="en-US" sz="3200" dirty="0" smtClean="0"/>
              <a:t> </a:t>
            </a:r>
            <a:r>
              <a:rPr lang="en-US" sz="3200" dirty="0" err="1" smtClean="0"/>
              <a:t>শিক্ষক</a:t>
            </a:r>
            <a:endParaRPr lang="en-US" sz="3200" dirty="0" smtClean="0"/>
          </a:p>
          <a:p>
            <a:pPr algn="ctr"/>
            <a:r>
              <a:rPr lang="en-US" sz="3200" dirty="0" err="1" smtClean="0"/>
              <a:t>গোগর</a:t>
            </a:r>
            <a:r>
              <a:rPr lang="en-US" sz="3200" dirty="0" smtClean="0"/>
              <a:t> </a:t>
            </a:r>
            <a:r>
              <a:rPr lang="en-US" sz="3200" dirty="0" err="1" smtClean="0"/>
              <a:t>আব্দুল</a:t>
            </a:r>
            <a:r>
              <a:rPr lang="en-US" sz="3200" dirty="0" smtClean="0"/>
              <a:t> </a:t>
            </a:r>
            <a:r>
              <a:rPr lang="en-US" sz="3200" dirty="0" err="1" smtClean="0"/>
              <a:t>জব্বার</a:t>
            </a:r>
            <a:r>
              <a:rPr lang="en-US" sz="3200" dirty="0" smtClean="0"/>
              <a:t> </a:t>
            </a:r>
            <a:r>
              <a:rPr lang="en-US" sz="3200" dirty="0" err="1" smtClean="0"/>
              <a:t>উচ্চ</a:t>
            </a:r>
            <a:r>
              <a:rPr lang="en-US" sz="3200" dirty="0" smtClean="0"/>
              <a:t> </a:t>
            </a:r>
            <a:r>
              <a:rPr lang="en-US" sz="3200" dirty="0" err="1" smtClean="0"/>
              <a:t>বিদ্যালয়</a:t>
            </a:r>
            <a:endParaRPr lang="en-US" sz="3200" dirty="0" smtClean="0"/>
          </a:p>
          <a:p>
            <a:pPr algn="ctr"/>
            <a:r>
              <a:rPr lang="en-US" sz="3200" dirty="0" err="1" smtClean="0"/>
              <a:t>গোগর,রানীশংকৈল,ঠাকুরগাঁও</a:t>
            </a:r>
            <a:endParaRPr lang="en-US" sz="3200" dirty="0" smtClean="0"/>
          </a:p>
          <a:p>
            <a:pPr algn="ctr"/>
            <a:r>
              <a:rPr lang="en-US" sz="3200" dirty="0" smtClean="0"/>
              <a:t>Email. mijanurrahmanp2@gmail.com</a:t>
            </a:r>
            <a:endParaRPr lang="en-US" sz="3200" dirty="0"/>
          </a:p>
        </p:txBody>
      </p:sp>
      <p:pic>
        <p:nvPicPr>
          <p:cNvPr id="6" name="Picture 5" descr="120199186_2717379381849492_2014472080245646760_n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95600" y="304799"/>
            <a:ext cx="3352800" cy="251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3105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9252" y="-1211981"/>
            <a:ext cx="9163251" cy="807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7834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Dn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85799"/>
            <a:ext cx="7772400" cy="914401"/>
          </a:xfrm>
        </p:spPr>
        <p:txBody>
          <a:bodyPr>
            <a:normAutofit fontScale="90000"/>
          </a:bodyPr>
          <a:lstStyle/>
          <a:p>
            <a:r>
              <a:rPr lang="bn-IN" dirty="0"/>
              <a:t>৭. </a:t>
            </a:r>
            <a:r>
              <a:rPr lang="bn-IN" b="1" dirty="0"/>
              <a:t>সম্বোধন আবেগ</a:t>
            </a:r>
            <a:r>
              <a:rPr lang="bn-IN" dirty="0"/>
              <a:t/>
            </a:r>
            <a:br>
              <a:rPr lang="bn-IN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1447800"/>
            <a:ext cx="8610600" cy="4114800"/>
          </a:xfrm>
        </p:spPr>
        <p:txBody>
          <a:bodyPr>
            <a:normAutofit/>
          </a:bodyPr>
          <a:lstStyle/>
          <a:p>
            <a:r>
              <a:rPr lang="en-US" altLang="zh-CN" sz="4000" b="1" dirty="0" err="1">
                <a:solidFill>
                  <a:srgbClr val="FF0000"/>
                </a:solidFill>
              </a:rPr>
              <a:t>চেনার</a:t>
            </a:r>
            <a:r>
              <a:rPr lang="en-US" altLang="zh-CN" sz="4000" b="1" dirty="0">
                <a:solidFill>
                  <a:srgbClr val="FF0000"/>
                </a:solidFill>
              </a:rPr>
              <a:t> </a:t>
            </a:r>
            <a:r>
              <a:rPr lang="en-US" altLang="zh-CN" sz="4000" b="1" dirty="0" err="1">
                <a:solidFill>
                  <a:srgbClr val="FF0000"/>
                </a:solidFill>
              </a:rPr>
              <a:t>উপায়</a:t>
            </a:r>
            <a:r>
              <a:rPr lang="en-US" altLang="zh-CN" sz="4000" dirty="0">
                <a:solidFill>
                  <a:srgbClr val="FF0000"/>
                </a:solidFill>
              </a:rPr>
              <a:t>: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কাউ</a:t>
            </a:r>
            <a:r>
              <a:rPr lang="bn-IN" altLang="zh-CN" sz="4000" dirty="0" smtClean="0">
                <a:solidFill>
                  <a:srgbClr val="FF0000"/>
                </a:solidFill>
              </a:rPr>
              <a:t>কে সম্বোধন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বা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ডাকা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প্রকাশ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bn-IN" altLang="zh-CN" sz="4000" dirty="0" smtClean="0">
                <a:solidFill>
                  <a:srgbClr val="FF0000"/>
                </a:solidFill>
              </a:rPr>
              <a:t>করা</a:t>
            </a:r>
            <a:r>
              <a:rPr lang="en-US" altLang="zh-CN" sz="4000" dirty="0" smtClean="0">
                <a:solidFill>
                  <a:srgbClr val="FF0000"/>
                </a:solidFill>
              </a:rPr>
              <a:t>।</a:t>
            </a:r>
            <a:endParaRPr lang="en-US" altLang="zh-CN" sz="4000" dirty="0">
              <a:solidFill>
                <a:srgbClr val="FF0000"/>
              </a:solidFill>
            </a:endParaRPr>
          </a:p>
          <a:p>
            <a:r>
              <a:rPr lang="en-US" altLang="zh-CN" sz="4000" b="1" dirty="0" err="1">
                <a:solidFill>
                  <a:srgbClr val="FF0000"/>
                </a:solidFill>
              </a:rPr>
              <a:t>উদাহরণ</a:t>
            </a:r>
            <a:r>
              <a:rPr lang="en-US" altLang="zh-CN" sz="4000" dirty="0">
                <a:solidFill>
                  <a:srgbClr val="FF0000"/>
                </a:solidFill>
              </a:rPr>
              <a:t>:</a:t>
            </a:r>
          </a:p>
          <a:p>
            <a:pPr lvl="1"/>
            <a:r>
              <a:rPr lang="en-US" altLang="zh-CN" sz="4000" dirty="0">
                <a:solidFill>
                  <a:srgbClr val="FF0000"/>
                </a:solidFill>
              </a:rPr>
              <a:t>"</a:t>
            </a:r>
            <a:r>
              <a:rPr lang="en-US" altLang="zh-CN" sz="4000" dirty="0" err="1">
                <a:solidFill>
                  <a:srgbClr val="FF0000"/>
                </a:solidFill>
              </a:rPr>
              <a:t>ওরে</a:t>
            </a:r>
            <a:r>
              <a:rPr lang="en-US" altLang="zh-CN" sz="4000" dirty="0">
                <a:solidFill>
                  <a:srgbClr val="FF0000"/>
                </a:solidFill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</a:rPr>
              <a:t>বন্ধু</a:t>
            </a:r>
            <a:r>
              <a:rPr lang="en-US" altLang="zh-CN" sz="4000" dirty="0">
                <a:solidFill>
                  <a:srgbClr val="FF0000"/>
                </a:solidFill>
              </a:rPr>
              <a:t>, </a:t>
            </a:r>
            <a:r>
              <a:rPr lang="en-US" altLang="zh-CN" sz="4000" dirty="0" err="1">
                <a:solidFill>
                  <a:srgbClr val="FF0000"/>
                </a:solidFill>
              </a:rPr>
              <a:t>শোনো</a:t>
            </a:r>
            <a:r>
              <a:rPr lang="en-US" altLang="zh-CN" sz="4000" dirty="0">
                <a:solidFill>
                  <a:srgbClr val="FF0000"/>
                </a:solidFill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</a:rPr>
              <a:t>তো</a:t>
            </a:r>
            <a:r>
              <a:rPr lang="en-US" altLang="zh-CN" sz="4000" dirty="0">
                <a:solidFill>
                  <a:srgbClr val="FF0000"/>
                </a:solidFill>
              </a:rPr>
              <a:t>!"</a:t>
            </a:r>
          </a:p>
          <a:p>
            <a:pPr lvl="1"/>
            <a:r>
              <a:rPr lang="en-US" altLang="zh-CN" sz="4000" dirty="0">
                <a:solidFill>
                  <a:srgbClr val="FF0000"/>
                </a:solidFill>
              </a:rPr>
              <a:t>"</a:t>
            </a:r>
            <a:r>
              <a:rPr lang="en-US" altLang="zh-CN" sz="4000" dirty="0" err="1">
                <a:solidFill>
                  <a:srgbClr val="FF0000"/>
                </a:solidFill>
              </a:rPr>
              <a:t>মা</a:t>
            </a:r>
            <a:r>
              <a:rPr lang="en-US" altLang="zh-CN" sz="4000" dirty="0">
                <a:solidFill>
                  <a:srgbClr val="FF0000"/>
                </a:solidFill>
              </a:rPr>
              <a:t>, </a:t>
            </a:r>
            <a:r>
              <a:rPr lang="en-US" altLang="zh-CN" sz="4000" dirty="0" err="1">
                <a:solidFill>
                  <a:srgbClr val="FF0000"/>
                </a:solidFill>
              </a:rPr>
              <a:t>একবার</a:t>
            </a:r>
            <a:r>
              <a:rPr lang="en-US" altLang="zh-CN" sz="4000" dirty="0">
                <a:solidFill>
                  <a:srgbClr val="FF0000"/>
                </a:solidFill>
              </a:rPr>
              <a:t> </a:t>
            </a:r>
            <a:r>
              <a:rPr lang="en-US" altLang="zh-CN" sz="4000" dirty="0" err="1">
                <a:solidFill>
                  <a:srgbClr val="FF0000"/>
                </a:solidFill>
              </a:rPr>
              <a:t>দেখো</a:t>
            </a:r>
            <a:r>
              <a:rPr lang="en-US" altLang="zh-CN" sz="4000" dirty="0" smtClean="0">
                <a:solidFill>
                  <a:srgbClr val="FF0000"/>
                </a:solidFill>
              </a:rPr>
              <a:t>!“</a:t>
            </a:r>
          </a:p>
          <a:p>
            <a:pPr lvl="1"/>
            <a:r>
              <a:rPr lang="en-US" altLang="zh-CN" sz="4000" dirty="0" err="1" smtClean="0">
                <a:solidFill>
                  <a:srgbClr val="FF0000"/>
                </a:solidFill>
              </a:rPr>
              <a:t>ওগো,আজ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তোরা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যাস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নে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ঘরের</a:t>
            </a:r>
            <a:r>
              <a:rPr lang="en-US" altLang="zh-CN" sz="4000" dirty="0" smtClean="0">
                <a:solidFill>
                  <a:srgbClr val="FF0000"/>
                </a:solidFill>
              </a:rPr>
              <a:t> </a:t>
            </a:r>
            <a:r>
              <a:rPr lang="en-US" altLang="zh-CN" sz="4000" dirty="0" err="1" smtClean="0">
                <a:solidFill>
                  <a:srgbClr val="FF0000"/>
                </a:solidFill>
              </a:rPr>
              <a:t>বাহিরে</a:t>
            </a:r>
            <a:r>
              <a:rPr lang="en-US" altLang="zh-CN" sz="4000" dirty="0" smtClean="0">
                <a:solidFill>
                  <a:srgbClr val="FF0000"/>
                </a:solidFill>
              </a:rPr>
              <a:t>। </a:t>
            </a:r>
            <a:endParaRPr lang="en-US" altLang="zh-CN" sz="4000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5129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42874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mConfetti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/>
          <a:lstStyle/>
          <a:p>
            <a:r>
              <a:rPr lang="bn-IN" dirty="0"/>
              <a:t>৮. </a:t>
            </a:r>
            <a:r>
              <a:rPr lang="bn-IN" b="1" dirty="0"/>
              <a:t>অলংকার আবেগ</a:t>
            </a:r>
            <a:r>
              <a:rPr lang="bn-IN" dirty="0"/>
              <a:t/>
            </a:r>
            <a:br>
              <a:rPr lang="bn-IN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133600"/>
            <a:ext cx="8839200" cy="3505200"/>
          </a:xfrm>
        </p:spPr>
        <p:txBody>
          <a:bodyPr>
            <a:normAutofit/>
          </a:bodyPr>
          <a:lstStyle/>
          <a:p>
            <a:r>
              <a:rPr lang="bn-IN" dirty="0">
                <a:solidFill>
                  <a:srgbClr val="002060"/>
                </a:solidFill>
              </a:rPr>
              <a:t>চেনার উপায়: অলংকারিক ভাষায় আবেগ </a:t>
            </a:r>
            <a:r>
              <a:rPr lang="bn-IN" dirty="0" smtClean="0">
                <a:solidFill>
                  <a:srgbClr val="002060"/>
                </a:solidFill>
              </a:rPr>
              <a:t>।</a:t>
            </a:r>
            <a:endParaRPr lang="en-US" dirty="0" smtClean="0">
              <a:solidFill>
                <a:srgbClr val="002060"/>
              </a:solidFill>
            </a:endParaRPr>
          </a:p>
          <a:p>
            <a:r>
              <a:rPr lang="en-US" dirty="0" err="1" smtClean="0">
                <a:solidFill>
                  <a:srgbClr val="002060"/>
                </a:solidFill>
              </a:rPr>
              <a:t>কোমলতা,মাধুর্য,উপমা,সংশয়,অনুরোধ,মিনতি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প্রকাশ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>
                <a:solidFill>
                  <a:srgbClr val="002060"/>
                </a:solidFill>
              </a:rPr>
              <a:t>করে</a:t>
            </a:r>
            <a:r>
              <a:rPr lang="en-US" dirty="0" smtClean="0">
                <a:solidFill>
                  <a:srgbClr val="002060"/>
                </a:solidFill>
              </a:rPr>
              <a:t>।</a:t>
            </a:r>
            <a:endParaRPr lang="bn-IN" dirty="0">
              <a:solidFill>
                <a:srgbClr val="002060"/>
              </a:solidFill>
            </a:endParaRPr>
          </a:p>
          <a:p>
            <a:r>
              <a:rPr lang="bn-IN" dirty="0">
                <a:solidFill>
                  <a:srgbClr val="002060"/>
                </a:solidFill>
              </a:rPr>
              <a:t>উদাহরণ:</a:t>
            </a:r>
          </a:p>
          <a:p>
            <a:pPr lvl="1"/>
            <a:r>
              <a:rPr lang="bn-IN" dirty="0">
                <a:solidFill>
                  <a:srgbClr val="002060"/>
                </a:solidFill>
              </a:rPr>
              <a:t>"তুমি চাঁদের মতো উজ্জ্বল।"</a:t>
            </a:r>
          </a:p>
          <a:p>
            <a:pPr lvl="1"/>
            <a:r>
              <a:rPr lang="bn-IN" dirty="0">
                <a:solidFill>
                  <a:srgbClr val="002060"/>
                </a:solidFill>
              </a:rPr>
              <a:t>"হৃদয়ে আগুন জ্বলে।"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22565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doors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/>
          <a:lstStyle/>
          <a:p>
            <a:r>
              <a:rPr lang="bn-IN" b="1" dirty="0" smtClean="0"/>
              <a:t> </a:t>
            </a:r>
            <a:r>
              <a:rPr lang="bn-IN" b="1" dirty="0"/>
              <a:t>পার্থক্য সারণী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890221763"/>
              </p:ext>
            </p:extLst>
          </p:nvPr>
        </p:nvGraphicFramePr>
        <p:xfrm>
          <a:off x="0" y="1447800"/>
          <a:ext cx="8991599" cy="1661160"/>
        </p:xfrm>
        <a:graphic>
          <a:graphicData uri="http://schemas.openxmlformats.org/drawingml/2006/table">
            <a:tbl>
              <a:tblPr/>
              <a:tblGrid>
                <a:gridCol w="3342427"/>
                <a:gridCol w="2824586"/>
                <a:gridCol w="2824586"/>
              </a:tblGrid>
              <a:tr h="401320">
                <a:tc>
                  <a:txBody>
                    <a:bodyPr/>
                    <a:lstStyle/>
                    <a:p>
                      <a:pPr algn="l"/>
                      <a:r>
                        <a:rPr lang="bn-IN" sz="2800" b="1" dirty="0">
                          <a:solidFill>
                            <a:srgbClr val="F5F5F5"/>
                          </a:solidFill>
                          <a:effectLst/>
                        </a:rPr>
                        <a:t>আবেগের ধরন</a:t>
                      </a:r>
                    </a:p>
                  </a:txBody>
                  <a:tcPr marR="635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8B8B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n-IN" sz="2800" b="1" dirty="0">
                          <a:solidFill>
                            <a:srgbClr val="F5F5F5"/>
                          </a:solidFill>
                          <a:effectLst/>
                        </a:rPr>
                        <a:t>চিহ্ন/শব্দ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8B8B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n-IN" sz="2800" b="1" dirty="0">
                          <a:solidFill>
                            <a:srgbClr val="F5F5F5"/>
                          </a:solidFill>
                          <a:effectLst/>
                        </a:rPr>
                        <a:t>উদাহরণ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4229" cap="flat" cmpd="sng" algn="ctr">
                      <a:solidFill>
                        <a:srgbClr val="8B8B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</a:tr>
              <a:tr h="401320">
                <a:tc>
                  <a:txBody>
                    <a:bodyPr/>
                    <a:lstStyle/>
                    <a:p>
                      <a:r>
                        <a:rPr lang="bn-IN" sz="2800" dirty="0">
                          <a:solidFill>
                            <a:schemeClr val="bg1"/>
                          </a:solidFill>
                          <a:effectLst/>
                        </a:rPr>
                        <a:t>বিস্ময়</a:t>
                      </a:r>
                    </a:p>
                  </a:txBody>
                  <a:tcPr marR="63500" marT="63500" marB="63500" anchor="ctr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8B8B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IN" sz="2800" dirty="0">
                          <a:solidFill>
                            <a:schemeClr val="bg1"/>
                          </a:solidFill>
                          <a:effectLst/>
                        </a:rPr>
                        <a:t>"আহা!", "বাহ!"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8B8B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IN" sz="2800" dirty="0">
                          <a:solidFill>
                            <a:schemeClr val="bg1"/>
                          </a:solidFill>
                          <a:effectLst/>
                        </a:rPr>
                        <a:t>"বাহ! কী সুন্দর!"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8B8B8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</a:tr>
              <a:tr h="401320">
                <a:tc>
                  <a:txBody>
                    <a:bodyPr/>
                    <a:lstStyle/>
                    <a:p>
                      <a:r>
                        <a:rPr lang="bn-IN" sz="2800" dirty="0">
                          <a:solidFill>
                            <a:schemeClr val="bg1"/>
                          </a:solidFill>
                          <a:effectLst/>
                        </a:rPr>
                        <a:t>বিরক্তি</a:t>
                      </a:r>
                    </a:p>
                  </a:txBody>
                  <a:tcPr marR="63500" marT="63500" marB="63500" anchor="ctr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IN" sz="2800" dirty="0">
                          <a:solidFill>
                            <a:schemeClr val="bg1"/>
                          </a:solidFill>
                          <a:effectLst/>
                        </a:rPr>
                        <a:t>"উফ!", "ছি!"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bn-IN" sz="2800" dirty="0">
                          <a:solidFill>
                            <a:schemeClr val="bg1"/>
                          </a:solidFill>
                          <a:effectLst/>
                        </a:rPr>
                        <a:t>"উফ! আর পারি না!"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229" cap="flat" cmpd="sng" algn="ctr">
                      <a:solidFill>
                        <a:srgbClr val="52525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92A2D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4590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133600"/>
            <a:ext cx="6400800" cy="1752600"/>
          </a:xfrm>
        </p:spPr>
        <p:txBody>
          <a:bodyPr/>
          <a:lstStyle/>
          <a:p>
            <a:r>
              <a:rPr lang="bn-IN" sz="5400" dirty="0">
                <a:solidFill>
                  <a:srgbClr val="C00000"/>
                </a:solidFill>
              </a:rPr>
              <a:t>"আবেগ ভাষার প্রাণ।"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01128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197346"/>
            <a:ext cx="876300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600" dirty="0" smtClean="0"/>
              <a:t>১."আহ! কী সুন্দর দৃশ্য!" — এই বাক্যে কোন ধরনের আবেগ প্রকাশ পেয়েছে?</a:t>
            </a:r>
          </a:p>
          <a:p>
            <a:r>
              <a:rPr lang="bn-IN" sz="2600" dirty="0" smtClean="0"/>
              <a:t>ক) বিস্ময় খ) বিরক্তি গ) করুণা ঘ) প্রশংসা ✓ উত্তর: ক</a:t>
            </a:r>
          </a:p>
          <a:p>
            <a:r>
              <a:rPr lang="bn-IN" sz="2600" dirty="0" smtClean="0"/>
              <a:t>২.নিচের কোনটি "বিরক্তি আবেগ" প্রকাশ করে?</a:t>
            </a:r>
          </a:p>
          <a:p>
            <a:r>
              <a:rPr lang="bn-IN" sz="2600" dirty="0" smtClean="0"/>
              <a:t>ক) "বাহ! তোমার ফলাফল চমৎকার!" খ) "উফ! আবার ট্রাফিক জ্যাম!“ গ) "হায়! সে চলে গেল..." ঘ) "চলো, আজ বাইরে খাই।" ✓ উত্তর: খ</a:t>
            </a:r>
          </a:p>
          <a:p>
            <a:r>
              <a:rPr lang="bn-IN" sz="2600" dirty="0" smtClean="0"/>
              <a:t>৩."সম্বোধন আবেগ" চেনার উপায় কী?</a:t>
            </a:r>
          </a:p>
          <a:p>
            <a:r>
              <a:rPr lang="bn-IN" sz="2600" dirty="0" smtClean="0"/>
              <a:t>ক) প্রশ্নবোধক শব্দ খ) কাউকে ডাকা (যেমন "ওরে ভাই!")</a:t>
            </a:r>
          </a:p>
          <a:p>
            <a:r>
              <a:rPr lang="bn-IN" sz="2600" dirty="0" smtClean="0"/>
              <a:t>গ) অলংকারিক ভাষা ঘ) দৃঢ় সিদ্ধান্ত ✓ উত্তর: খ</a:t>
            </a:r>
          </a:p>
          <a:p>
            <a:r>
              <a:rPr lang="bn-IN" sz="2600" dirty="0" smtClean="0"/>
              <a:t>৪."হায়! কী দুর্ভাগ্য!" — এই বাক্যটি কোন আবেগের উদাহরণ? ক) করুণা খ) আতংক গ) সিদ্ধান্ত ঘ) অলংকার ✓ উত্তর: ক</a:t>
            </a:r>
          </a:p>
          <a:p>
            <a:r>
              <a:rPr lang="bn-IN" sz="2600" dirty="0" smtClean="0"/>
              <a:t>৫.আবেগ প্রকাশের জন্য সাধারণত কোন বিরামচিহ্ন ব্যবহৃত হয়? ক) কমা (,) খ) বিস্ময়বোধক চিহ্ন (!)</a:t>
            </a:r>
          </a:p>
          <a:p>
            <a:r>
              <a:rPr lang="bn-IN" sz="2600" dirty="0" smtClean="0"/>
              <a:t>গ) প্রশ্নবোধক চিহ্ন (?) ঘ) দাঁড়ি (।) ✓ উত্তর: খ</a:t>
            </a:r>
            <a:endParaRPr lang="bn-IN" sz="2600" dirty="0"/>
          </a:p>
        </p:txBody>
      </p:sp>
    </p:spTree>
    <p:extLst>
      <p:ext uri="{BB962C8B-B14F-4D97-AF65-F5344CB8AC3E}">
        <p14:creationId xmlns:p14="http://schemas.microsoft.com/office/powerpoint/2010/main" xmlns="" val="717915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28600"/>
            <a:ext cx="89154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800" dirty="0" smtClean="0"/>
              <a:t>৬."ওই যে সাপ! পালাও!" — এখানে কোন আবেগ প্রকাশিত?</a:t>
            </a:r>
          </a:p>
          <a:p>
            <a:r>
              <a:rPr lang="bn-IN" sz="2800" dirty="0" smtClean="0"/>
              <a:t>ক) আতংক খ) প্রশংসা গ) বিস্ময় ঘ) সম্বোধন ✓ উত্তর: ক</a:t>
            </a:r>
          </a:p>
          <a:p>
            <a:r>
              <a:rPr lang="bn-IN" sz="2800" dirty="0" smtClean="0"/>
              <a:t>৭.নিচের কোন বাক্যটিতে "প্রশংসা আবেগ" ফুটে উঠেছে?</a:t>
            </a:r>
          </a:p>
          <a:p>
            <a:r>
              <a:rPr lang="bn-IN" sz="2800" dirty="0" smtClean="0"/>
              <a:t>ক) "তুমি সত্যিই অসাধারণ!" খ) "আমি এটা পারবই।"</a:t>
            </a:r>
          </a:p>
          <a:p>
            <a:r>
              <a:rPr lang="bn-IN" sz="2800" dirty="0" smtClean="0"/>
              <a:t>গ)"এতো ঝামেলা!" ঘ)"কে আছো সাহায্য করো!" ✓উত্তর: ক</a:t>
            </a:r>
          </a:p>
          <a:p>
            <a:r>
              <a:rPr lang="bn-IN" sz="2800" dirty="0" smtClean="0"/>
              <a:t>৮."অলংকার আবেগ" এর বৈশিষ্ট্য কী?</a:t>
            </a:r>
          </a:p>
          <a:p>
            <a:r>
              <a:rPr lang="bn-IN" sz="2800" dirty="0" smtClean="0"/>
              <a:t>ক) সরাসরি</a:t>
            </a:r>
            <a:r>
              <a:rPr lang="bn-IN" sz="2800" dirty="0"/>
              <a:t> </a:t>
            </a:r>
            <a:r>
              <a:rPr lang="bn-IN" sz="2800" dirty="0" smtClean="0"/>
              <a:t>বলে</a:t>
            </a:r>
            <a:r>
              <a:rPr lang="ja-JP" altLang="en-US" sz="2800" dirty="0" smtClean="0"/>
              <a:t> </a:t>
            </a:r>
            <a:r>
              <a:rPr lang="bn-IN" sz="2800" dirty="0" smtClean="0"/>
              <a:t>দেওয়া খ) উপমা</a:t>
            </a:r>
            <a:r>
              <a:rPr lang="bn-IN" sz="2800" dirty="0"/>
              <a:t> </a:t>
            </a:r>
            <a:r>
              <a:rPr lang="bn-IN" sz="2800" dirty="0" smtClean="0"/>
              <a:t>বা রূপক ব্যবহার গ) হতাশা প্রকাশ ঘ) প্রশ্ন করা</a:t>
            </a:r>
          </a:p>
          <a:p>
            <a:r>
              <a:rPr lang="bn-IN" sz="2800" dirty="0" smtClean="0"/>
              <a:t>✓ উত্তর: খ	</a:t>
            </a:r>
          </a:p>
          <a:p>
            <a:r>
              <a:rPr lang="bn-IN" sz="2800" dirty="0" smtClean="0"/>
              <a:t>৯."এ কী কাণ্ড!" — বাক্যটির আবেগ</a:t>
            </a:r>
            <a:r>
              <a:rPr lang="ja-JP" altLang="en-US" sz="2800" dirty="0" smtClean="0"/>
              <a:t>的类型是</a:t>
            </a:r>
            <a:r>
              <a:rPr lang="en-US" altLang="ja-JP" sz="2800" dirty="0" smtClean="0"/>
              <a:t>?</a:t>
            </a:r>
          </a:p>
          <a:p>
            <a:r>
              <a:rPr lang="bn-IN" sz="2800" dirty="0" smtClean="0"/>
              <a:t>ক) বিস্ময় খ) সিদ্ধান্ত গ) করুণা ঘ) বিরক ✓ উত্তর: ক</a:t>
            </a:r>
          </a:p>
          <a:p>
            <a:r>
              <a:rPr lang="bn-IN" sz="2800" dirty="0" smtClean="0"/>
              <a:t>১০."আমি আর সহ্য করতে পারছি না!" — এটি কোন আবেগের প্রকাশ?</a:t>
            </a:r>
          </a:p>
          <a:p>
            <a:r>
              <a:rPr lang="bn-IN" sz="2800" dirty="0" smtClean="0"/>
              <a:t>ক)বিরক্তি খ) আতংক গ) সম্বোধন ঘ) অলংকার ✓ উত্তর: ক</a:t>
            </a:r>
            <a:endParaRPr lang="bn-IN" sz="2800" dirty="0"/>
          </a:p>
        </p:txBody>
      </p:sp>
    </p:spTree>
    <p:extLst>
      <p:ext uri="{BB962C8B-B14F-4D97-AF65-F5344CB8AC3E}">
        <p14:creationId xmlns:p14="http://schemas.microsoft.com/office/powerpoint/2010/main" xmlns="" val="3158292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313155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09800"/>
            <a:ext cx="8229600" cy="1143000"/>
          </a:xfrm>
        </p:spPr>
        <p:txBody>
          <a:bodyPr>
            <a:noAutofit/>
          </a:bodyPr>
          <a:lstStyle/>
          <a:p>
            <a:r>
              <a:rPr lang="bn-IN" sz="7200" dirty="0" smtClean="0"/>
              <a:t>ধন্যবাদ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xmlns="" val="4952637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chemeClr val="accent1"/>
          </a:fgClr>
          <a:bgClr>
            <a:srgbClr val="FF000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57400"/>
            <a:ext cx="7772400" cy="1470025"/>
          </a:xfrm>
        </p:spPr>
        <p:txBody>
          <a:bodyPr/>
          <a:lstStyle/>
          <a:p>
            <a:r>
              <a:rPr lang="bn-IN" dirty="0"/>
              <a:t>৯ম-১০ম ‍শ্রেণির বাংলা ব্যাকরণ</a:t>
            </a:r>
            <a:br>
              <a:rPr lang="bn-IN" dirty="0"/>
            </a:br>
            <a:r>
              <a:rPr lang="bn-IN" dirty="0"/>
              <a:t>পরিচ্ছেদ-২৫-আবেগ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02006977"/>
      </p:ext>
    </p:extLst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64984221"/>
      </p:ext>
    </p:extLst>
  </p:cSld>
  <p:clrMapOvr>
    <a:masterClrMapping/>
  </p:clrMapOvr>
  <p:transition spd="slow">
    <p:split orient="vert"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rgbClr val="C00000"/>
          </a:fgClr>
          <a:bgClr>
            <a:srgbClr val="0070C0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533400"/>
            <a:ext cx="7772400" cy="1470025"/>
          </a:xfrm>
        </p:spPr>
        <p:txBody>
          <a:bodyPr/>
          <a:lstStyle/>
          <a:p>
            <a:r>
              <a:rPr lang="bn-IN" dirty="0" smtClean="0">
                <a:solidFill>
                  <a:schemeClr val="bg1"/>
                </a:solidFill>
              </a:rPr>
              <a:t>কয়েকটি উদাহরণ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286000"/>
            <a:ext cx="8839200" cy="1752600"/>
          </a:xfrm>
        </p:spPr>
        <p:txBody>
          <a:bodyPr>
            <a:noAutofit/>
          </a:bodyPr>
          <a:lstStyle/>
          <a:p>
            <a:r>
              <a:rPr lang="bn-IN" sz="3600" dirty="0" smtClean="0">
                <a:solidFill>
                  <a:schemeClr val="bg1"/>
                </a:solidFill>
              </a:rPr>
              <a:t>তুলার মত নরম হাত।</a:t>
            </a:r>
          </a:p>
          <a:p>
            <a:r>
              <a:rPr lang="bn-IN" sz="3600" dirty="0" smtClean="0">
                <a:solidFill>
                  <a:schemeClr val="bg1"/>
                </a:solidFill>
              </a:rPr>
              <a:t>ছিঃ ছিঃ! তুমি এত নীচ।</a:t>
            </a:r>
          </a:p>
          <a:p>
            <a:r>
              <a:rPr lang="bn-IN" sz="3600" dirty="0" smtClean="0">
                <a:solidFill>
                  <a:schemeClr val="bg1"/>
                </a:solidFill>
              </a:rPr>
              <a:t>কী ব্যাপার! লোকটা আমার পিছু ছাড়ছেই না।</a:t>
            </a:r>
          </a:p>
          <a:p>
            <a:r>
              <a:rPr lang="bn-IN" sz="3600" dirty="0" smtClean="0">
                <a:solidFill>
                  <a:schemeClr val="bg1"/>
                </a:solidFill>
              </a:rPr>
              <a:t>আমি ভালো ফলাফল করতে পারি।</a:t>
            </a:r>
          </a:p>
          <a:p>
            <a:r>
              <a:rPr lang="bn-IN" sz="3600" dirty="0" smtClean="0">
                <a:solidFill>
                  <a:schemeClr val="bg1"/>
                </a:solidFill>
              </a:rPr>
              <a:t>ওরে বাপ কত বড় সাপ।</a:t>
            </a:r>
          </a:p>
          <a:p>
            <a:r>
              <a:rPr lang="bn-IN" sz="3600" dirty="0" smtClean="0">
                <a:solidFill>
                  <a:schemeClr val="bg1"/>
                </a:solidFill>
              </a:rPr>
              <a:t>কাজটি করতেই হবে।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4406491"/>
      </p:ext>
    </p:extLst>
  </p:cSld>
  <p:clrMapOvr>
    <a:masterClrMapping/>
  </p:clrMapOvr>
  <p:transition spd="slow">
    <p:checke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n-IN" dirty="0" smtClean="0">
                <a:solidFill>
                  <a:schemeClr val="bg1"/>
                </a:solidFill>
              </a:rPr>
              <a:t>আবেগ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25724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38200"/>
            <a:ext cx="7772400" cy="1470025"/>
          </a:xfrm>
        </p:spPr>
        <p:txBody>
          <a:bodyPr/>
          <a:lstStyle/>
          <a:p>
            <a:r>
              <a:rPr lang="bn-IN" b="1" dirty="0"/>
              <a:t>আবেগের সংক্ষিপ্ত পরিচয়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2438400"/>
            <a:ext cx="8839200" cy="1752600"/>
          </a:xfrm>
        </p:spPr>
        <p:txBody>
          <a:bodyPr>
            <a:normAutofit/>
          </a:bodyPr>
          <a:lstStyle/>
          <a:p>
            <a:r>
              <a:rPr lang="bn-IN" sz="4400" dirty="0">
                <a:solidFill>
                  <a:schemeClr val="tx1"/>
                </a:solidFill>
              </a:rPr>
              <a:t>"ভাষায় মনের অনুভূতি প্রকাশের বিশেষ রূপ।"</a:t>
            </a:r>
            <a:endParaRPr lang="en-US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47997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50707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900">
        <p14:warp dir="i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228600"/>
            <a:ext cx="7772400" cy="1470025"/>
          </a:xfrm>
        </p:spPr>
        <p:txBody>
          <a:bodyPr/>
          <a:lstStyle/>
          <a:p>
            <a:r>
              <a:rPr lang="bn-IN" dirty="0" smtClean="0">
                <a:latin typeface="ArhialkhanMJ" pitchFamily="2" charset="0"/>
              </a:rPr>
              <a:t>১.</a:t>
            </a:r>
            <a:r>
              <a:rPr lang="bn-IN" b="1" dirty="0" smtClean="0">
                <a:latin typeface="ArhialkhanMJ" pitchFamily="2" charset="0"/>
              </a:rPr>
              <a:t>সিদ্ধান্ত </a:t>
            </a:r>
            <a:r>
              <a:rPr lang="bn-IN" b="1" dirty="0">
                <a:latin typeface="ArhialkhanMJ" pitchFamily="2" charset="0"/>
              </a:rPr>
              <a:t>আবেগ</a:t>
            </a:r>
            <a:r>
              <a:rPr lang="bn-IN" dirty="0">
                <a:latin typeface="ArhialkhanMJ" pitchFamily="2" charset="0"/>
              </a:rPr>
              <a:t/>
            </a:r>
            <a:br>
              <a:rPr lang="bn-IN" dirty="0">
                <a:latin typeface="ArhialkhanMJ" pitchFamily="2" charset="0"/>
              </a:rPr>
            </a:br>
            <a:endParaRPr lang="en-US" dirty="0">
              <a:latin typeface="ArhialkhanMJ" pitchFamily="2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524000"/>
            <a:ext cx="9144000" cy="4267200"/>
          </a:xfrm>
        </p:spPr>
        <p:txBody>
          <a:bodyPr>
            <a:normAutofit/>
          </a:bodyPr>
          <a:lstStyle/>
          <a:p>
            <a:r>
              <a:rPr lang="bn-IN" sz="4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চেনার </a:t>
            </a:r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উপায়</a:t>
            </a:r>
            <a:r>
              <a:rPr lang="bn-IN" sz="4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:</a:t>
            </a:r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দৃঢ়তা </a:t>
            </a:r>
            <a:r>
              <a:rPr lang="bn-IN" sz="4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 </a:t>
            </a:r>
            <a:endParaRPr lang="en-US" sz="46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নিশ্চয়তা</a:t>
            </a:r>
            <a:r>
              <a:rPr lang="en-US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en-US" sz="4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অনুমতি,সম্মতি,সমর্থন</a:t>
            </a:r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প্রকাশ</a:t>
            </a:r>
            <a:r>
              <a:rPr lang="en-US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4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IN" sz="4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উদাহরণ:</a:t>
            </a:r>
          </a:p>
          <a:p>
            <a:pPr lvl="1"/>
            <a:r>
              <a:rPr lang="en-US" sz="46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হ্যা</a:t>
            </a:r>
            <a:r>
              <a:rPr lang="en-US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আমি </a:t>
            </a:r>
            <a:r>
              <a:rPr lang="bn-IN" sz="4600" b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আজই এই কাজ শেষ করব</a:t>
            </a:r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4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 lvl="1"/>
            <a:r>
              <a:rPr lang="en-US" sz="4600" b="1" u="sng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বেশ</a:t>
            </a:r>
            <a:r>
              <a:rPr lang="en-US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 </a:t>
            </a:r>
            <a:r>
              <a:rPr lang="en-US" sz="4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তবে</a:t>
            </a:r>
            <a:r>
              <a:rPr lang="en-US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যাওয়াই</a:t>
            </a:r>
            <a:r>
              <a:rPr lang="en-US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6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যাক</a:t>
            </a:r>
            <a:r>
              <a:rPr lang="bn-IN" sz="4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IN" sz="46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54607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232</TotalTime>
  <Words>610</Words>
  <Application>Microsoft Office PowerPoint</Application>
  <PresentationFormat>On-screen Show (4:3)</PresentationFormat>
  <Paragraphs>94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স্বাগত</vt:lpstr>
      <vt:lpstr>Slide 2</vt:lpstr>
      <vt:lpstr>৯ম-১০ম ‍শ্রেণির বাংলা ব্যাকরণ পরিচ্ছেদ-২৫-আবেগ</vt:lpstr>
      <vt:lpstr>Slide 4</vt:lpstr>
      <vt:lpstr>কয়েকটি উদাহরণ</vt:lpstr>
      <vt:lpstr>আবেগ</vt:lpstr>
      <vt:lpstr>আবেগের সংক্ষিপ্ত পরিচয়</vt:lpstr>
      <vt:lpstr>Slide 8</vt:lpstr>
      <vt:lpstr>১.সিদ্ধান্ত আবেগ </vt:lpstr>
      <vt:lpstr>Slide 10</vt:lpstr>
      <vt:lpstr>২.প্রশংসা আবেগ </vt:lpstr>
      <vt:lpstr>Slide 12</vt:lpstr>
      <vt:lpstr>৩. বিরক্তি আবেগ </vt:lpstr>
      <vt:lpstr>Slide 14</vt:lpstr>
      <vt:lpstr>৪. আতংক আবেগ </vt:lpstr>
      <vt:lpstr>Slide 16</vt:lpstr>
      <vt:lpstr>৫. বিস্ময় আবেগ </vt:lpstr>
      <vt:lpstr>Slide 18</vt:lpstr>
      <vt:lpstr>৬. করুণা আবেগ </vt:lpstr>
      <vt:lpstr>Slide 20</vt:lpstr>
      <vt:lpstr>৭. সম্বোধন আবেগ </vt:lpstr>
      <vt:lpstr>Slide 22</vt:lpstr>
      <vt:lpstr>৮. অলংকার আবেগ </vt:lpstr>
      <vt:lpstr> পার্থক্য সারণী</vt:lpstr>
      <vt:lpstr>Slide 25</vt:lpstr>
      <vt:lpstr>Slide 26</vt:lpstr>
      <vt:lpstr>Slide 27</vt:lpstr>
      <vt:lpstr>Slide 28</vt:lpstr>
      <vt:lpstr>ধন্যবাদ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SIRAJ</dc:creator>
  <cp:lastModifiedBy>my</cp:lastModifiedBy>
  <cp:revision>32</cp:revision>
  <dcterms:created xsi:type="dcterms:W3CDTF">2025-08-03T14:42:41Z</dcterms:created>
  <dcterms:modified xsi:type="dcterms:W3CDTF">2026-08-22T17:41:31Z</dcterms:modified>
</cp:coreProperties>
</file>