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3"/>
  </p:notesMasterIdLst>
  <p:sldIdLst>
    <p:sldId id="293" r:id="rId2"/>
    <p:sldId id="292" r:id="rId3"/>
    <p:sldId id="294" r:id="rId4"/>
    <p:sldId id="299" r:id="rId5"/>
    <p:sldId id="323" r:id="rId6"/>
    <p:sldId id="295" r:id="rId7"/>
    <p:sldId id="332" r:id="rId8"/>
    <p:sldId id="318" r:id="rId9"/>
    <p:sldId id="300" r:id="rId10"/>
    <p:sldId id="324" r:id="rId11"/>
    <p:sldId id="325" r:id="rId12"/>
    <p:sldId id="303" r:id="rId13"/>
    <p:sldId id="326" r:id="rId14"/>
    <p:sldId id="327" r:id="rId15"/>
    <p:sldId id="333" r:id="rId16"/>
    <p:sldId id="328" r:id="rId17"/>
    <p:sldId id="296" r:id="rId18"/>
    <p:sldId id="329" r:id="rId19"/>
    <p:sldId id="330" r:id="rId20"/>
    <p:sldId id="334" r:id="rId21"/>
    <p:sldId id="304" r:id="rId22"/>
    <p:sldId id="305" r:id="rId23"/>
    <p:sldId id="306" r:id="rId24"/>
    <p:sldId id="335" r:id="rId25"/>
    <p:sldId id="307" r:id="rId26"/>
    <p:sldId id="331" r:id="rId27"/>
    <p:sldId id="301" r:id="rId28"/>
    <p:sldId id="311" r:id="rId29"/>
    <p:sldId id="298" r:id="rId30"/>
    <p:sldId id="320" r:id="rId31"/>
    <p:sldId id="317"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99FF33"/>
    <a:srgbClr val="FF99FF"/>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5E1DD2B-82DF-4F5B-BDBE-DE1A23CE0E7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D85EFE8-584B-46D6-B7D6-86F8BBDA2BD6}"/>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CBFE4-6B85-4A47-8852-85EDB8FB6224}" type="datetimeFigureOut">
              <a:rPr lang="en-US" smtClean="0"/>
              <a:t>8/22/2026</a:t>
            </a:fld>
            <a:endParaRPr lang="en-US"/>
          </a:p>
        </p:txBody>
      </p:sp>
      <p:sp>
        <p:nvSpPr>
          <p:cNvPr id="4" name="Slide Image Placeholder 3">
            <a:extLst>
              <a:ext uri="{FF2B5EF4-FFF2-40B4-BE49-F238E27FC236}">
                <a16:creationId xmlns:a16="http://schemas.microsoft.com/office/drawing/2014/main" id="{075EE220-A886-4CD5-8B93-66CF47287210}"/>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a:extLst>
              <a:ext uri="{FF2B5EF4-FFF2-40B4-BE49-F238E27FC236}">
                <a16:creationId xmlns:a16="http://schemas.microsoft.com/office/drawing/2014/main" id="{21CBBDD5-F335-459C-9710-3340F7C23D53}"/>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1089EB32-F093-433E-BDC5-3A652508579A}"/>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a:extLst>
              <a:ext uri="{FF2B5EF4-FFF2-40B4-BE49-F238E27FC236}">
                <a16:creationId xmlns:a16="http://schemas.microsoft.com/office/drawing/2014/main" id="{34CA6723-A311-4B89-948B-50F15DAB20C5}"/>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979651-1833-4894-8C15-3CC3862463D2}"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979651-1833-4894-8C15-3CC3862463D2}" type="slidenum">
              <a:rPr lang="en-US" smtClean="0"/>
              <a:t>25</a:t>
            </a:fld>
            <a:endParaRPr lang="en-US"/>
          </a:p>
        </p:txBody>
      </p:sp>
    </p:spTree>
    <p:extLst>
      <p:ext uri="{BB962C8B-B14F-4D97-AF65-F5344CB8AC3E}">
        <p14:creationId xmlns:p14="http://schemas.microsoft.com/office/powerpoint/2010/main" val="1052504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3FEDC1-3ABE-4873-9EBB-9F4DE713D5F1}" type="slidenum">
              <a:rPr lang="en-US" smtClean="0"/>
              <a:t>30</a:t>
            </a:fld>
            <a:endParaRPr lang="en-US"/>
          </a:p>
        </p:txBody>
      </p:sp>
    </p:spTree>
    <p:extLst>
      <p:ext uri="{BB962C8B-B14F-4D97-AF65-F5344CB8AC3E}">
        <p14:creationId xmlns:p14="http://schemas.microsoft.com/office/powerpoint/2010/main" val="3419359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00A1699-41AF-4CC9-8561-75AADD022258}" type="datetimeFigureOut">
              <a:rPr lang="en-US" smtClean="0"/>
              <a:t>8/22/2026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090800-6ECD-4FE2-8CAA-EEA516CCDC1B}" type="slidenum">
              <a:rPr lang="en-US" smtClean="0"/>
              <a:t>‹#›</a:t>
            </a:fld>
            <a:endParaRPr lang="en-US"/>
          </a:p>
        </p:txBody>
      </p:sp>
    </p:spTree>
    <p:extLst>
      <p:ext uri="{BB962C8B-B14F-4D97-AF65-F5344CB8AC3E}">
        <p14:creationId xmlns:p14="http://schemas.microsoft.com/office/powerpoint/2010/main" val="2708477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0A1699-41AF-4CC9-8561-75AADD022258}" type="datetimeFigureOut">
              <a:rPr lang="en-US" smtClean="0"/>
              <a:t>8/22/2026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090800-6ECD-4FE2-8CAA-EEA516CCDC1B}" type="slidenum">
              <a:rPr lang="en-US" smtClean="0"/>
              <a:t>‹#›</a:t>
            </a:fld>
            <a:endParaRPr lang="en-US"/>
          </a:p>
        </p:txBody>
      </p:sp>
    </p:spTree>
    <p:extLst>
      <p:ext uri="{BB962C8B-B14F-4D97-AF65-F5344CB8AC3E}">
        <p14:creationId xmlns:p14="http://schemas.microsoft.com/office/powerpoint/2010/main" val="4230047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0A1699-41AF-4CC9-8561-75AADD022258}" type="datetimeFigureOut">
              <a:rPr lang="en-US" smtClean="0"/>
              <a:t>8/22/2026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090800-6ECD-4FE2-8CAA-EEA516CCDC1B}" type="slidenum">
              <a:rPr lang="en-US" smtClean="0"/>
              <a:t>‹#›</a:t>
            </a:fld>
            <a:endParaRPr lang="en-US"/>
          </a:p>
        </p:txBody>
      </p:sp>
    </p:spTree>
    <p:extLst>
      <p:ext uri="{BB962C8B-B14F-4D97-AF65-F5344CB8AC3E}">
        <p14:creationId xmlns:p14="http://schemas.microsoft.com/office/powerpoint/2010/main" val="3356712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00A1699-41AF-4CC9-8561-75AADD022258}" type="datetimeFigureOut">
              <a:rPr lang="en-US" smtClean="0"/>
              <a:t>8/22/2026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090800-6ECD-4FE2-8CAA-EEA516CCDC1B}" type="slidenum">
              <a:rPr lang="en-US" smtClean="0"/>
              <a:t>‹#›</a:t>
            </a:fld>
            <a:endParaRPr lang="en-US"/>
          </a:p>
        </p:txBody>
      </p:sp>
    </p:spTree>
    <p:extLst>
      <p:ext uri="{BB962C8B-B14F-4D97-AF65-F5344CB8AC3E}">
        <p14:creationId xmlns:p14="http://schemas.microsoft.com/office/powerpoint/2010/main" val="3709223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00A1699-41AF-4CC9-8561-75AADD022258}" type="datetimeFigureOut">
              <a:rPr lang="en-US" smtClean="0"/>
              <a:t>8/22/2026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090800-6ECD-4FE2-8CAA-EEA516CCDC1B}" type="slidenum">
              <a:rPr lang="en-US" smtClean="0"/>
              <a:t>‹#›</a:t>
            </a:fld>
            <a:endParaRPr lang="en-US"/>
          </a:p>
        </p:txBody>
      </p:sp>
    </p:spTree>
    <p:extLst>
      <p:ext uri="{BB962C8B-B14F-4D97-AF65-F5344CB8AC3E}">
        <p14:creationId xmlns:p14="http://schemas.microsoft.com/office/powerpoint/2010/main" val="2248636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00A1699-41AF-4CC9-8561-75AADD022258}" type="datetimeFigureOut">
              <a:rPr lang="en-US" smtClean="0"/>
              <a:t>8/22/2026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090800-6ECD-4FE2-8CAA-EEA516CCDC1B}" type="slidenum">
              <a:rPr lang="en-US" smtClean="0"/>
              <a:t>‹#›</a:t>
            </a:fld>
            <a:endParaRPr lang="en-US"/>
          </a:p>
        </p:txBody>
      </p:sp>
    </p:spTree>
    <p:extLst>
      <p:ext uri="{BB962C8B-B14F-4D97-AF65-F5344CB8AC3E}">
        <p14:creationId xmlns:p14="http://schemas.microsoft.com/office/powerpoint/2010/main" val="3839381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0A1699-41AF-4CC9-8561-75AADD022258}" type="datetimeFigureOut">
              <a:rPr lang="en-US" smtClean="0"/>
              <a:t>8/22/2026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090800-6ECD-4FE2-8CAA-EEA516CCDC1B}" type="slidenum">
              <a:rPr lang="en-US" smtClean="0"/>
              <a:t>‹#›</a:t>
            </a:fld>
            <a:endParaRPr lang="en-US"/>
          </a:p>
        </p:txBody>
      </p:sp>
    </p:spTree>
    <p:extLst>
      <p:ext uri="{BB962C8B-B14F-4D97-AF65-F5344CB8AC3E}">
        <p14:creationId xmlns:p14="http://schemas.microsoft.com/office/powerpoint/2010/main" val="3545368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00A1699-41AF-4CC9-8561-75AADD022258}" type="datetimeFigureOut">
              <a:rPr lang="en-US" smtClean="0"/>
              <a:t>8/22/2026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090800-6ECD-4FE2-8CAA-EEA516CCDC1B}" type="slidenum">
              <a:rPr lang="en-US" smtClean="0"/>
              <a:t>‹#›</a:t>
            </a:fld>
            <a:endParaRPr lang="en-US"/>
          </a:p>
        </p:txBody>
      </p:sp>
    </p:spTree>
    <p:extLst>
      <p:ext uri="{BB962C8B-B14F-4D97-AF65-F5344CB8AC3E}">
        <p14:creationId xmlns:p14="http://schemas.microsoft.com/office/powerpoint/2010/main" val="3351033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00A1699-41AF-4CC9-8561-75AADD022258}" type="datetimeFigureOut">
              <a:rPr lang="en-US" smtClean="0"/>
              <a:t>8/22/2026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090800-6ECD-4FE2-8CAA-EEA516CCDC1B}" type="slidenum">
              <a:rPr lang="en-US" smtClean="0"/>
              <a:t>‹#›</a:t>
            </a:fld>
            <a:endParaRPr lang="en-US"/>
          </a:p>
        </p:txBody>
      </p:sp>
    </p:spTree>
    <p:extLst>
      <p:ext uri="{BB962C8B-B14F-4D97-AF65-F5344CB8AC3E}">
        <p14:creationId xmlns:p14="http://schemas.microsoft.com/office/powerpoint/2010/main" val="3560352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0A1699-41AF-4CC9-8561-75AADD022258}" type="datetimeFigureOut">
              <a:rPr lang="en-US" smtClean="0"/>
              <a:t>8/22/2026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090800-6ECD-4FE2-8CAA-EEA516CCDC1B}" type="slidenum">
              <a:rPr lang="en-US" smtClean="0"/>
              <a:t>‹#›</a:t>
            </a:fld>
            <a:endParaRPr lang="en-US"/>
          </a:p>
        </p:txBody>
      </p:sp>
    </p:spTree>
    <p:extLst>
      <p:ext uri="{BB962C8B-B14F-4D97-AF65-F5344CB8AC3E}">
        <p14:creationId xmlns:p14="http://schemas.microsoft.com/office/powerpoint/2010/main" val="2640553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0A1699-41AF-4CC9-8561-75AADD022258}" type="datetimeFigureOut">
              <a:rPr lang="en-US" smtClean="0"/>
              <a:t>8/22/2026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090800-6ECD-4FE2-8CAA-EEA516CCDC1B}" type="slidenum">
              <a:rPr lang="en-US" smtClean="0"/>
              <a:t>‹#›</a:t>
            </a:fld>
            <a:endParaRPr lang="en-US"/>
          </a:p>
        </p:txBody>
      </p:sp>
    </p:spTree>
    <p:extLst>
      <p:ext uri="{BB962C8B-B14F-4D97-AF65-F5344CB8AC3E}">
        <p14:creationId xmlns:p14="http://schemas.microsoft.com/office/powerpoint/2010/main" val="3233640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0A1699-41AF-4CC9-8561-75AADD022258}" type="datetimeFigureOut">
              <a:rPr lang="en-US" smtClean="0"/>
              <a:t>8/22/2026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090800-6ECD-4FE2-8CAA-EEA516CCDC1B}" type="slidenum">
              <a:rPr lang="en-US" smtClean="0"/>
              <a:t>‹#›</a:t>
            </a:fld>
            <a:endParaRPr lang="en-US"/>
          </a:p>
        </p:txBody>
      </p:sp>
    </p:spTree>
    <p:extLst>
      <p:ext uri="{BB962C8B-B14F-4D97-AF65-F5344CB8AC3E}">
        <p14:creationId xmlns:p14="http://schemas.microsoft.com/office/powerpoint/2010/main" val="2610751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video" Target="https://www.youtube.com/embed/eJlj8w9hVKc?feature=oembed"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jfif"/><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solidFill>
            <a:srgbClr val="FF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31298" y="83127"/>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254098" y="556798"/>
            <a:ext cx="7543545" cy="707886"/>
          </a:xfrm>
          <a:prstGeom prst="rect">
            <a:avLst/>
          </a:prstGeom>
          <a:noFill/>
        </p:spPr>
        <p:txBody>
          <a:bodyPr wrap="square" rtlCol="0">
            <a:spAutoFit/>
          </a:bodyPr>
          <a:lstStyle/>
          <a:p>
            <a:pPr algn="ctr"/>
            <a:r>
              <a:rPr lang="ar-AE" sz="4000" b="1" dirty="0">
                <a:latin typeface="Arial" panose="020B0604020202020204" pitchFamily="34" charset="0"/>
                <a:cs typeface="Arial" panose="020B0604020202020204" pitchFamily="34" charset="0"/>
              </a:rPr>
              <a:t>اَلسَلامُ عَلَيْكُم وَرَحْمَةُ اَلله</a:t>
            </a:r>
            <a:endParaRPr lang="en-US" sz="4000" dirty="0">
              <a:latin typeface="Arial" panose="020B0604020202020204" pitchFamily="34" charset="0"/>
              <a:cs typeface="Arial" panose="020B0604020202020204" pitchFamily="34" charset="0"/>
            </a:endParaRPr>
          </a:p>
        </p:txBody>
      </p:sp>
      <p:sp>
        <p:nvSpPr>
          <p:cNvPr id="3" name="TextBox 2"/>
          <p:cNvSpPr txBox="1"/>
          <p:nvPr/>
        </p:nvSpPr>
        <p:spPr>
          <a:xfrm>
            <a:off x="349584" y="1369912"/>
            <a:ext cx="11485582" cy="156966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wrap="square" rtlCol="0">
            <a:spAutoFit/>
          </a:bodyPr>
          <a:lstStyle/>
          <a:p>
            <a:pPr algn="ctr"/>
            <a:endParaRPr lang="en-US" sz="4800" b="1"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lgn="ctr"/>
            <a:r>
              <a:rPr lang="en-US" sz="4800" b="1" dirty="0">
                <a:solidFill>
                  <a:schemeClr val="bg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p>
        </p:txBody>
      </p:sp>
      <p:sp>
        <p:nvSpPr>
          <p:cNvPr id="2" name="Oval 1">
            <a:extLst>
              <a:ext uri="{FF2B5EF4-FFF2-40B4-BE49-F238E27FC236}">
                <a16:creationId xmlns:a16="http://schemas.microsoft.com/office/drawing/2014/main" id="{5E4880E3-4A9D-4562-A534-A5E72925FF5A}"/>
              </a:ext>
            </a:extLst>
          </p:cNvPr>
          <p:cNvSpPr/>
          <p:nvPr/>
        </p:nvSpPr>
        <p:spPr>
          <a:xfrm>
            <a:off x="3501304" y="3127799"/>
            <a:ext cx="5182143" cy="3418881"/>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93262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31298" y="83127"/>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330660" y="1927870"/>
            <a:ext cx="4764505" cy="707886"/>
          </a:xfrm>
          <a:prstGeom prst="rect">
            <a:avLst/>
          </a:prstGeom>
          <a:noFill/>
          <a:ln w="28575">
            <a:noFill/>
          </a:ln>
          <a:effectLst>
            <a:innerShdw blurRad="114300">
              <a:prstClr val="black"/>
            </a:innerShdw>
          </a:effectLst>
          <a:scene3d>
            <a:camera prst="perspectiveRight"/>
            <a:lightRig rig="threePt" dir="t"/>
          </a:scene3d>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US" sz="4000" b="1" spc="-169" dirty="0" err="1">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শিক্ষক</a:t>
            </a:r>
            <a:r>
              <a:rPr lang="en-US" sz="4000" b="1" spc="-169"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000" b="1" spc="-169" dirty="0" err="1">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পরিচি</a:t>
            </a:r>
            <a:r>
              <a:rPr lang="bn-IN" sz="4000" b="1" spc="-169"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তি</a:t>
            </a:r>
            <a:r>
              <a:rPr lang="en-US" sz="4000" b="1" spc="-169"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p>
        </p:txBody>
      </p:sp>
      <p:sp>
        <p:nvSpPr>
          <p:cNvPr id="3" name="Rectangle 2">
            <a:extLst>
              <a:ext uri="{FF2B5EF4-FFF2-40B4-BE49-F238E27FC236}">
                <a16:creationId xmlns:a16="http://schemas.microsoft.com/office/drawing/2014/main" id="{F457F469-260A-4350-A79F-A48B7126CEBD}"/>
              </a:ext>
            </a:extLst>
          </p:cNvPr>
          <p:cNvSpPr/>
          <p:nvPr/>
        </p:nvSpPr>
        <p:spPr>
          <a:xfrm>
            <a:off x="2994211" y="2852515"/>
            <a:ext cx="7667073" cy="2800767"/>
          </a:xfrm>
          <a:prstGeom prst="rect">
            <a:avLst/>
          </a:prstGeom>
          <a:noFill/>
        </p:spPr>
        <p:txBody>
          <a:bodyPr wrap="square" lIns="91440" tIns="45720" rIns="91440" bIns="45720">
            <a:spAutoFit/>
          </a:bodyPr>
          <a:lstStyle/>
          <a:p>
            <a:pPr algn="ctr"/>
            <a:r>
              <a:rPr lang="en-US" sz="4400" dirty="0">
                <a:solidFill>
                  <a:srgbClr val="00B050"/>
                </a:solidFill>
              </a:rPr>
              <a:t> </a:t>
            </a:r>
            <a:r>
              <a:rPr lang="en-US" sz="3600" dirty="0" err="1">
                <a:solidFill>
                  <a:srgbClr val="00B050"/>
                </a:solidFill>
                <a:latin typeface="Nikosh" panose="02000000000000000000" pitchFamily="2" charset="0"/>
                <a:cs typeface="Nikosh" panose="02000000000000000000" pitchFamily="2" charset="0"/>
              </a:rPr>
              <a:t>মোঃ</a:t>
            </a:r>
            <a:r>
              <a:rPr lang="en-US" sz="3600" dirty="0">
                <a:solidFill>
                  <a:srgbClr val="00B050"/>
                </a:solidFill>
                <a:latin typeface="Nikosh" panose="02000000000000000000" pitchFamily="2" charset="0"/>
                <a:cs typeface="Nikosh" panose="02000000000000000000" pitchFamily="2" charset="0"/>
              </a:rPr>
              <a:t> </a:t>
            </a:r>
            <a:r>
              <a:rPr lang="en-US" sz="3600" dirty="0" err="1">
                <a:solidFill>
                  <a:srgbClr val="00B050"/>
                </a:solidFill>
                <a:latin typeface="Nikosh" panose="02000000000000000000" pitchFamily="2" charset="0"/>
                <a:cs typeface="Nikosh" panose="02000000000000000000" pitchFamily="2" charset="0"/>
              </a:rPr>
              <a:t>আবু</a:t>
            </a:r>
            <a:r>
              <a:rPr lang="en-US" sz="3600" dirty="0">
                <a:solidFill>
                  <a:srgbClr val="00B050"/>
                </a:solidFill>
                <a:latin typeface="Nikosh" panose="02000000000000000000" pitchFamily="2" charset="0"/>
                <a:cs typeface="Nikosh" panose="02000000000000000000" pitchFamily="2" charset="0"/>
              </a:rPr>
              <a:t> </a:t>
            </a:r>
            <a:r>
              <a:rPr lang="en-US" sz="3600" dirty="0" err="1">
                <a:solidFill>
                  <a:srgbClr val="00B050"/>
                </a:solidFill>
                <a:latin typeface="Nikosh" panose="02000000000000000000" pitchFamily="2" charset="0"/>
                <a:cs typeface="Nikosh" panose="02000000000000000000" pitchFamily="2" charset="0"/>
              </a:rPr>
              <a:t>বকর</a:t>
            </a:r>
            <a:r>
              <a:rPr lang="en-US" sz="3600" dirty="0">
                <a:solidFill>
                  <a:srgbClr val="00B050"/>
                </a:solidFill>
                <a:latin typeface="Nikosh" panose="02000000000000000000" pitchFamily="2" charset="0"/>
                <a:cs typeface="Nikosh" panose="02000000000000000000" pitchFamily="2" charset="0"/>
              </a:rPr>
              <a:t> </a:t>
            </a:r>
            <a:r>
              <a:rPr lang="en-US" sz="3600" dirty="0" err="1">
                <a:solidFill>
                  <a:srgbClr val="00B050"/>
                </a:solidFill>
                <a:latin typeface="Nikosh" panose="02000000000000000000" pitchFamily="2" charset="0"/>
                <a:cs typeface="Nikosh" panose="02000000000000000000" pitchFamily="2" charset="0"/>
              </a:rPr>
              <a:t>ছিদ্দিক</a:t>
            </a:r>
            <a:endParaRPr lang="en-US" sz="3200" dirty="0">
              <a:solidFill>
                <a:srgbClr val="00B050"/>
              </a:solidFill>
              <a:latin typeface="Nikosh" panose="02000000000000000000" pitchFamily="2" charset="0"/>
              <a:cs typeface="Nikosh" panose="02000000000000000000" pitchFamily="2" charset="0"/>
            </a:endParaRPr>
          </a:p>
          <a:p>
            <a:pPr algn="ctr"/>
            <a:r>
              <a:rPr lang="en-US" sz="3200" dirty="0" err="1">
                <a:solidFill>
                  <a:srgbClr val="00B050"/>
                </a:solidFill>
                <a:latin typeface="Nikosh" panose="02000000000000000000" pitchFamily="2" charset="0"/>
                <a:cs typeface="Nikosh" panose="02000000000000000000" pitchFamily="2" charset="0"/>
              </a:rPr>
              <a:t>প্রভাষক</a:t>
            </a:r>
            <a:r>
              <a:rPr lang="en-US" sz="3200" dirty="0">
                <a:solidFill>
                  <a:srgbClr val="00B050"/>
                </a:solidFill>
                <a:latin typeface="Nikosh" panose="02000000000000000000" pitchFamily="2" charset="0"/>
                <a:cs typeface="Nikosh" panose="02000000000000000000" pitchFamily="2" charset="0"/>
              </a:rPr>
              <a:t>, </a:t>
            </a:r>
            <a:r>
              <a:rPr lang="en-US" sz="3200" dirty="0" err="1">
                <a:solidFill>
                  <a:srgbClr val="00B050"/>
                </a:solidFill>
                <a:latin typeface="Nikosh" panose="02000000000000000000" pitchFamily="2" charset="0"/>
                <a:cs typeface="Nikosh" panose="02000000000000000000" pitchFamily="2" charset="0"/>
              </a:rPr>
              <a:t>তাফসীর</a:t>
            </a:r>
            <a:endParaRPr lang="en-US" sz="3200" dirty="0">
              <a:solidFill>
                <a:srgbClr val="00B050"/>
              </a:solidFill>
              <a:latin typeface="Nikosh" panose="02000000000000000000" pitchFamily="2" charset="0"/>
              <a:cs typeface="Nikosh" panose="02000000000000000000" pitchFamily="2" charset="0"/>
            </a:endParaRPr>
          </a:p>
          <a:p>
            <a:pPr algn="ctr"/>
            <a:r>
              <a:rPr lang="en-US" sz="2800" dirty="0" err="1">
                <a:solidFill>
                  <a:srgbClr val="00B050"/>
                </a:solidFill>
                <a:latin typeface="Nikosh" panose="02000000000000000000" pitchFamily="2" charset="0"/>
                <a:cs typeface="Nikosh" panose="02000000000000000000" pitchFamily="2" charset="0"/>
              </a:rPr>
              <a:t>রাঙ্গুনিয়া</a:t>
            </a:r>
            <a:r>
              <a:rPr lang="en-US" sz="2800" dirty="0">
                <a:solidFill>
                  <a:srgbClr val="00B050"/>
                </a:solidFill>
                <a:latin typeface="Nikosh" panose="02000000000000000000" pitchFamily="2" charset="0"/>
                <a:cs typeface="Nikosh" panose="02000000000000000000" pitchFamily="2" charset="0"/>
              </a:rPr>
              <a:t> </a:t>
            </a:r>
            <a:r>
              <a:rPr lang="en-US" sz="2800" dirty="0" err="1">
                <a:solidFill>
                  <a:srgbClr val="00B050"/>
                </a:solidFill>
                <a:latin typeface="NikoshBAN" panose="02000000000000000000" pitchFamily="2" charset="0"/>
                <a:cs typeface="NikoshBAN" panose="02000000000000000000" pitchFamily="2" charset="0"/>
              </a:rPr>
              <a:t>আলমশাহপাড়া</a:t>
            </a:r>
            <a:r>
              <a:rPr lang="en-US" sz="2800" dirty="0">
                <a:solidFill>
                  <a:srgbClr val="00B050"/>
                </a:solidFill>
                <a:latin typeface="Nikosh" panose="02000000000000000000" pitchFamily="2" charset="0"/>
                <a:cs typeface="Nikosh" panose="02000000000000000000" pitchFamily="2" charset="0"/>
              </a:rPr>
              <a:t> </a:t>
            </a:r>
            <a:r>
              <a:rPr lang="en-US" sz="2800" dirty="0" err="1">
                <a:solidFill>
                  <a:srgbClr val="00B050"/>
                </a:solidFill>
                <a:latin typeface="Nikosh" panose="02000000000000000000" pitchFamily="2" charset="0"/>
                <a:cs typeface="Nikosh" panose="02000000000000000000" pitchFamily="2" charset="0"/>
              </a:rPr>
              <a:t>কামিল</a:t>
            </a:r>
            <a:r>
              <a:rPr lang="en-US" sz="2800" dirty="0">
                <a:solidFill>
                  <a:srgbClr val="00B050"/>
                </a:solidFill>
                <a:latin typeface="Nikosh" panose="02000000000000000000" pitchFamily="2" charset="0"/>
                <a:cs typeface="Nikosh" panose="02000000000000000000" pitchFamily="2" charset="0"/>
              </a:rPr>
              <a:t> (</a:t>
            </a:r>
            <a:r>
              <a:rPr lang="en-US" sz="2800" dirty="0" err="1">
                <a:solidFill>
                  <a:srgbClr val="00B050"/>
                </a:solidFill>
                <a:latin typeface="Nikosh" panose="02000000000000000000" pitchFamily="2" charset="0"/>
                <a:cs typeface="Nikosh" panose="02000000000000000000" pitchFamily="2" charset="0"/>
              </a:rPr>
              <a:t>এম</a:t>
            </a:r>
            <a:r>
              <a:rPr lang="en-US" sz="2800" dirty="0">
                <a:solidFill>
                  <a:srgbClr val="00B050"/>
                </a:solidFill>
                <a:latin typeface="Nikosh" panose="02000000000000000000" pitchFamily="2" charset="0"/>
                <a:cs typeface="Nikosh" panose="02000000000000000000" pitchFamily="2" charset="0"/>
              </a:rPr>
              <a:t> এ) </a:t>
            </a:r>
            <a:r>
              <a:rPr lang="en-US" sz="2800" dirty="0" err="1">
                <a:solidFill>
                  <a:srgbClr val="00B050"/>
                </a:solidFill>
                <a:latin typeface="Nikosh" panose="02000000000000000000" pitchFamily="2" charset="0"/>
                <a:cs typeface="Nikosh" panose="02000000000000000000" pitchFamily="2" charset="0"/>
              </a:rPr>
              <a:t>মাদরাসা</a:t>
            </a:r>
            <a:r>
              <a:rPr lang="en-US" sz="2800" dirty="0">
                <a:solidFill>
                  <a:srgbClr val="00B050"/>
                </a:solidFill>
                <a:latin typeface="Nikosh" panose="02000000000000000000" pitchFamily="2" charset="0"/>
                <a:cs typeface="Nikosh" panose="02000000000000000000" pitchFamily="2" charset="0"/>
              </a:rPr>
              <a:t>,</a:t>
            </a:r>
          </a:p>
          <a:p>
            <a:pPr algn="ctr"/>
            <a:r>
              <a:rPr lang="en-US" sz="3200" dirty="0" err="1">
                <a:solidFill>
                  <a:srgbClr val="00B050"/>
                </a:solidFill>
                <a:latin typeface="Nikosh" panose="02000000000000000000" pitchFamily="2" charset="0"/>
                <a:cs typeface="Nikosh" panose="02000000000000000000" pitchFamily="2" charset="0"/>
              </a:rPr>
              <a:t>রাঙ্গুনিয়া</a:t>
            </a:r>
            <a:r>
              <a:rPr lang="en-US" sz="3200" dirty="0">
                <a:solidFill>
                  <a:srgbClr val="00B050"/>
                </a:solidFill>
                <a:latin typeface="Nikosh" panose="02000000000000000000" pitchFamily="2" charset="0"/>
                <a:cs typeface="Nikosh" panose="02000000000000000000" pitchFamily="2" charset="0"/>
              </a:rPr>
              <a:t>, </a:t>
            </a:r>
            <a:r>
              <a:rPr lang="en-US" sz="3200" dirty="0" err="1">
                <a:solidFill>
                  <a:srgbClr val="00B050"/>
                </a:solidFill>
                <a:latin typeface="Nikosh" panose="02000000000000000000" pitchFamily="2" charset="0"/>
                <a:cs typeface="Nikosh" panose="02000000000000000000" pitchFamily="2" charset="0"/>
              </a:rPr>
              <a:t>চট্রগ্রাম</a:t>
            </a:r>
            <a:r>
              <a:rPr lang="en-US" sz="3200" dirty="0">
                <a:solidFill>
                  <a:srgbClr val="00B050"/>
                </a:solidFill>
                <a:latin typeface="Nikosh" panose="02000000000000000000" pitchFamily="2" charset="0"/>
                <a:cs typeface="Nikosh" panose="02000000000000000000" pitchFamily="2" charset="0"/>
              </a:rPr>
              <a:t>।</a:t>
            </a:r>
          </a:p>
          <a:p>
            <a:pPr algn="ctr"/>
            <a:r>
              <a:rPr lang="en-US" sz="4000" b="1" cap="none" spc="0"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rPr>
              <a:t>abubakrsiddique794@gmail.com</a:t>
            </a:r>
          </a:p>
        </p:txBody>
      </p:sp>
      <p:sp>
        <p:nvSpPr>
          <p:cNvPr id="12" name="Oval 11">
            <a:extLst>
              <a:ext uri="{FF2B5EF4-FFF2-40B4-BE49-F238E27FC236}">
                <a16:creationId xmlns:a16="http://schemas.microsoft.com/office/drawing/2014/main" id="{6AE50CED-1C41-41D0-A543-30C5ED4A456E}"/>
              </a:ext>
            </a:extLst>
          </p:cNvPr>
          <p:cNvSpPr/>
          <p:nvPr/>
        </p:nvSpPr>
        <p:spPr>
          <a:xfrm>
            <a:off x="867957" y="524382"/>
            <a:ext cx="3462703" cy="3335808"/>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rrow: Notched Right 1">
            <a:extLst>
              <a:ext uri="{FF2B5EF4-FFF2-40B4-BE49-F238E27FC236}">
                <a16:creationId xmlns:a16="http://schemas.microsoft.com/office/drawing/2014/main" id="{29E78635-5AAE-4288-86C9-EDE96C3901CA}"/>
              </a:ext>
            </a:extLst>
          </p:cNvPr>
          <p:cNvSpPr/>
          <p:nvPr/>
        </p:nvSpPr>
        <p:spPr>
          <a:xfrm>
            <a:off x="4767520" y="2550059"/>
            <a:ext cx="4027470" cy="216759"/>
          </a:xfrm>
          <a:prstGeom prst="notchedRightArrow">
            <a:avLst/>
          </a:prstGeom>
          <a:solidFill>
            <a:srgbClr val="00B050"/>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61719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gradFill flip="none" rotWithShape="1">
            <a:gsLst>
              <a:gs pos="80000">
                <a:srgbClr val="FFFF00"/>
              </a:gs>
              <a:gs pos="24000">
                <a:srgbClr val="60943D"/>
              </a:gs>
              <a:gs pos="0">
                <a:srgbClr val="FFFF00"/>
              </a:gs>
              <a:gs pos="54000">
                <a:srgbClr val="FFFF00"/>
              </a:gs>
              <a:gs pos="100000">
                <a:srgbClr val="7030A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4194049" y="655269"/>
            <a:ext cx="3579827" cy="769441"/>
          </a:xfrm>
          <a:prstGeom prst="rect">
            <a:avLst/>
          </a:prstGeom>
        </p:spPr>
        <p:txBody>
          <a:bodyPr wrap="none">
            <a:spAutoFit/>
          </a:bodyPr>
          <a:lstStyle/>
          <a:p>
            <a:pPr algn="ctr"/>
            <a:r>
              <a:rPr lang="bn-IN" sz="4400" b="1" dirty="0">
                <a:solidFill>
                  <a:srgbClr val="0070C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পাঠ পরিচিতি</a:t>
            </a:r>
            <a:endParaRPr lang="en-US" sz="4400" b="1" dirty="0">
              <a:solidFill>
                <a:srgbClr val="0070C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16" name="Rounded Rectangle 15"/>
          <p:cNvSpPr/>
          <p:nvPr/>
        </p:nvSpPr>
        <p:spPr>
          <a:xfrm>
            <a:off x="90511" y="1869400"/>
            <a:ext cx="10474036" cy="3591659"/>
          </a:xfrm>
          <a:prstGeom prst="round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dirty="0" err="1">
                <a:solidFill>
                  <a:schemeClr val="tx1"/>
                </a:solidFill>
                <a:effectLst>
                  <a:outerShdw blurRad="38100" dist="38100" dir="2700000" algn="tl">
                    <a:srgbClr val="000000">
                      <a:alpha val="43137"/>
                    </a:srgbClr>
                  </a:outerShdw>
                </a:effectLst>
                <a:latin typeface="NikoshBAN" panose="02000000000000000000"/>
                <a:cs typeface="NikoshBAN" panose="02000000000000000000" pitchFamily="2" charset="0"/>
              </a:rPr>
              <a:t>শ্রেণী</a:t>
            </a:r>
            <a:r>
              <a:rPr lang="bn-IN" sz="4400" dirty="0">
                <a:solidFill>
                  <a:schemeClr val="tx1"/>
                </a:solidFill>
                <a:effectLst>
                  <a:outerShdw blurRad="38100" dist="38100" dir="2700000" algn="tl">
                    <a:srgbClr val="000000">
                      <a:alpha val="43137"/>
                    </a:srgbClr>
                  </a:outerShdw>
                </a:effectLst>
                <a:latin typeface="NikoshBAN" panose="02000000000000000000"/>
                <a:cs typeface="NikoshBAN" panose="02000000000000000000" pitchFamily="2" charset="0"/>
              </a:rPr>
              <a:t>ঃ আলিম </a:t>
            </a:r>
            <a:r>
              <a:rPr lang="en-US" sz="4400" dirty="0" err="1">
                <a:solidFill>
                  <a:schemeClr val="tx1"/>
                </a:solidFill>
                <a:effectLst>
                  <a:outerShdw blurRad="38100" dist="38100" dir="2700000" algn="tl">
                    <a:srgbClr val="000000">
                      <a:alpha val="43137"/>
                    </a:srgbClr>
                  </a:outerShdw>
                </a:effectLst>
                <a:latin typeface="NikoshBAN" panose="02000000000000000000"/>
                <a:cs typeface="NikoshBAN" panose="02000000000000000000" pitchFamily="2" charset="0"/>
              </a:rPr>
              <a:t>প্রথম</a:t>
            </a:r>
            <a:r>
              <a:rPr lang="bn-IN" sz="4400" dirty="0">
                <a:solidFill>
                  <a:schemeClr val="tx1"/>
                </a:solidFill>
                <a:effectLst>
                  <a:outerShdw blurRad="38100" dist="38100" dir="2700000" algn="tl">
                    <a:srgbClr val="000000">
                      <a:alpha val="43137"/>
                    </a:srgbClr>
                  </a:outerShdw>
                </a:effectLst>
                <a:latin typeface="NikoshBAN" panose="02000000000000000000"/>
                <a:cs typeface="NikoshBAN" panose="02000000000000000000" pitchFamily="2" charset="0"/>
              </a:rPr>
              <a:t> বর্ষ </a:t>
            </a:r>
          </a:p>
          <a:p>
            <a:r>
              <a:rPr lang="en-US" sz="4400" dirty="0" err="1">
                <a:solidFill>
                  <a:schemeClr val="tx1"/>
                </a:solidFill>
                <a:effectLst>
                  <a:outerShdw blurRad="38100" dist="38100" dir="2700000" algn="tl">
                    <a:srgbClr val="000000">
                      <a:alpha val="43137"/>
                    </a:srgbClr>
                  </a:outerShdw>
                </a:effectLst>
                <a:latin typeface="NikoshBAN" panose="02000000000000000000"/>
                <a:cs typeface="NikoshBAN" panose="02000000000000000000" pitchFamily="2" charset="0"/>
              </a:rPr>
              <a:t>বিষয়</a:t>
            </a:r>
            <a:r>
              <a:rPr lang="bn-IN" sz="4400" dirty="0">
                <a:solidFill>
                  <a:schemeClr val="tx1"/>
                </a:solidFill>
                <a:effectLst>
                  <a:outerShdw blurRad="38100" dist="38100" dir="2700000" algn="tl">
                    <a:srgbClr val="000000">
                      <a:alpha val="43137"/>
                    </a:srgbClr>
                  </a:outerShdw>
                </a:effectLst>
                <a:latin typeface="NikoshBAN" panose="02000000000000000000"/>
                <a:cs typeface="NikoshBAN" panose="02000000000000000000" pitchFamily="2" charset="0"/>
              </a:rPr>
              <a:t>ঃ</a:t>
            </a:r>
            <a:r>
              <a:rPr lang="en-US" sz="4400" dirty="0">
                <a:solidFill>
                  <a:schemeClr val="tx1"/>
                </a:solidFill>
                <a:effectLst>
                  <a:outerShdw blurRad="38100" dist="38100" dir="2700000" algn="tl">
                    <a:srgbClr val="000000">
                      <a:alpha val="43137"/>
                    </a:srgbClr>
                  </a:outerShdw>
                </a:effectLst>
                <a:latin typeface="NikoshBAN" panose="02000000000000000000"/>
                <a:cs typeface="NikoshBAN" panose="02000000000000000000" pitchFamily="2" charset="0"/>
              </a:rPr>
              <a:t> </a:t>
            </a:r>
            <a:r>
              <a:rPr lang="bn-IN" sz="4400" dirty="0">
                <a:solidFill>
                  <a:schemeClr val="tx1"/>
                </a:solidFill>
                <a:effectLst>
                  <a:outerShdw blurRad="38100" dist="38100" dir="2700000" algn="tl">
                    <a:srgbClr val="000000">
                      <a:alpha val="43137"/>
                    </a:srgbClr>
                  </a:outerShdw>
                </a:effectLst>
                <a:latin typeface="NikoshBAN" panose="02000000000000000000"/>
                <a:cs typeface="NikoshBAN" panose="02000000000000000000" pitchFamily="2" charset="0"/>
              </a:rPr>
              <a:t>কুরআন মাজীদ  </a:t>
            </a:r>
          </a:p>
          <a:p>
            <a:pPr lvl="0"/>
            <a:r>
              <a:rPr lang="as-IN" sz="4400" dirty="0">
                <a:solidFill>
                  <a:schemeClr val="tx1"/>
                </a:solidFill>
                <a:latin typeface="NikoshBAN" panose="02000000000000000000"/>
                <a:ea typeface="Noto Serif Bengali"/>
                <a:cs typeface="Noto Serif Bengali"/>
                <a:sym typeface="Noto Serif Bengali"/>
              </a:rPr>
              <a:t>অধ্যায়: প্রথম (১ম </a:t>
            </a:r>
            <a:r>
              <a:rPr lang="en-US" sz="4400" dirty="0" err="1">
                <a:solidFill>
                  <a:schemeClr val="tx1"/>
                </a:solidFill>
                <a:latin typeface="NikoshBAN" panose="02000000000000000000"/>
                <a:ea typeface="Noto Serif Bengali"/>
                <a:cs typeface="Noto Serif Bengali"/>
                <a:sym typeface="Noto Serif Bengali"/>
              </a:rPr>
              <a:t>অনুচ্ছেদ</a:t>
            </a:r>
            <a:r>
              <a:rPr lang="as-IN" sz="4400" dirty="0">
                <a:solidFill>
                  <a:schemeClr val="tx1"/>
                </a:solidFill>
                <a:latin typeface="NikoshBAN" panose="02000000000000000000"/>
                <a:ea typeface="Noto Serif Bengali"/>
                <a:cs typeface="Noto Serif Bengali"/>
                <a:sym typeface="Noto Serif Bengali"/>
              </a:rPr>
              <a:t>)</a:t>
            </a:r>
            <a:endParaRPr lang="as-IN" sz="3200" dirty="0">
              <a:solidFill>
                <a:schemeClr val="tx1"/>
              </a:solidFill>
              <a:latin typeface="NikoshBAN" panose="02000000000000000000"/>
            </a:endParaRPr>
          </a:p>
          <a:p>
            <a:r>
              <a:rPr lang="bn-IN" sz="4400" dirty="0">
                <a:solidFill>
                  <a:schemeClr val="tx1"/>
                </a:solidFill>
                <a:effectLst>
                  <a:outerShdw blurRad="38100" dist="38100" dir="2700000" algn="tl">
                    <a:srgbClr val="000000">
                      <a:alpha val="43137"/>
                    </a:srgbClr>
                  </a:outerShdw>
                </a:effectLst>
                <a:latin typeface="NikoshBAN" panose="02000000000000000000"/>
                <a:cs typeface="NikoshBAN" panose="02000000000000000000" pitchFamily="2" charset="0"/>
              </a:rPr>
              <a:t>তারিখঃ </a:t>
            </a:r>
            <a:r>
              <a:rPr lang="en-US" sz="4400" dirty="0">
                <a:solidFill>
                  <a:schemeClr val="tx1"/>
                </a:solidFill>
                <a:effectLst>
                  <a:outerShdw blurRad="38100" dist="38100" dir="2700000" algn="tl">
                    <a:srgbClr val="000000">
                      <a:alpha val="43137"/>
                    </a:srgbClr>
                  </a:outerShdw>
                </a:effectLst>
                <a:latin typeface="NikoshBAN" panose="02000000000000000000"/>
                <a:cs typeface="NikoshBAN" panose="02000000000000000000" pitchFamily="2" charset="0"/>
              </a:rPr>
              <a:t>১২</a:t>
            </a:r>
            <a:r>
              <a:rPr lang="bn-IN" sz="4400" dirty="0">
                <a:solidFill>
                  <a:schemeClr val="tx1"/>
                </a:solidFill>
                <a:effectLst>
                  <a:outerShdw blurRad="38100" dist="38100" dir="2700000" algn="tl">
                    <a:srgbClr val="000000">
                      <a:alpha val="43137"/>
                    </a:srgbClr>
                  </a:outerShdw>
                </a:effectLst>
                <a:latin typeface="NikoshBAN" panose="02000000000000000000"/>
                <a:cs typeface="NikoshBAN" panose="02000000000000000000" pitchFamily="2" charset="0"/>
              </a:rPr>
              <a:t>/</a:t>
            </a:r>
            <a:r>
              <a:rPr lang="en-US" sz="4400" dirty="0">
                <a:solidFill>
                  <a:schemeClr val="tx1"/>
                </a:solidFill>
                <a:effectLst>
                  <a:outerShdw blurRad="38100" dist="38100" dir="2700000" algn="tl">
                    <a:srgbClr val="000000">
                      <a:alpha val="43137"/>
                    </a:srgbClr>
                  </a:outerShdw>
                </a:effectLst>
                <a:latin typeface="NikoshBAN" panose="02000000000000000000"/>
                <a:cs typeface="NikoshBAN" panose="02000000000000000000" pitchFamily="2" charset="0"/>
              </a:rPr>
              <a:t>০৭</a:t>
            </a:r>
            <a:r>
              <a:rPr lang="bn-IN" sz="4400" dirty="0">
                <a:solidFill>
                  <a:schemeClr val="tx1"/>
                </a:solidFill>
                <a:effectLst>
                  <a:outerShdw blurRad="38100" dist="38100" dir="2700000" algn="tl">
                    <a:srgbClr val="000000">
                      <a:alpha val="43137"/>
                    </a:srgbClr>
                  </a:outerShdw>
                </a:effectLst>
                <a:latin typeface="NikoshBAN" panose="02000000000000000000"/>
                <a:cs typeface="NikoshBAN" panose="02000000000000000000" pitchFamily="2" charset="0"/>
              </a:rPr>
              <a:t>/২</a:t>
            </a:r>
            <a:r>
              <a:rPr lang="en-US" sz="4400" dirty="0">
                <a:solidFill>
                  <a:schemeClr val="tx1"/>
                </a:solidFill>
                <a:effectLst>
                  <a:outerShdw blurRad="38100" dist="38100" dir="2700000" algn="tl">
                    <a:srgbClr val="000000">
                      <a:alpha val="43137"/>
                    </a:srgbClr>
                  </a:outerShdw>
                </a:effectLst>
                <a:latin typeface="NikoshBAN" panose="02000000000000000000"/>
                <a:cs typeface="NikoshBAN" panose="02000000000000000000" pitchFamily="2" charset="0"/>
              </a:rPr>
              <a:t>০২৬</a:t>
            </a:r>
            <a:r>
              <a:rPr lang="bn-IN" sz="4400" dirty="0">
                <a:solidFill>
                  <a:schemeClr val="tx1"/>
                </a:solidFill>
                <a:effectLst>
                  <a:outerShdw blurRad="38100" dist="38100" dir="2700000" algn="tl">
                    <a:srgbClr val="000000">
                      <a:alpha val="43137"/>
                    </a:srgbClr>
                  </a:outerShdw>
                </a:effectLst>
                <a:latin typeface="NikoshBAN" panose="02000000000000000000"/>
                <a:cs typeface="NikoshBAN" panose="02000000000000000000" pitchFamily="2" charset="0"/>
              </a:rPr>
              <a:t>ইং </a:t>
            </a:r>
            <a:endParaRPr lang="en-US" sz="4800" dirty="0">
              <a:solidFill>
                <a:schemeClr val="tx1"/>
              </a:solidFill>
              <a:effectLst>
                <a:outerShdw blurRad="38100" dist="38100" dir="2700000" algn="tl">
                  <a:srgbClr val="000000">
                    <a:alpha val="43137"/>
                  </a:srgbClr>
                </a:outerShdw>
              </a:effectLst>
              <a:latin typeface="NikoshBAN" panose="02000000000000000000"/>
            </a:endParaRPr>
          </a:p>
        </p:txBody>
      </p:sp>
      <p:sp>
        <p:nvSpPr>
          <p:cNvPr id="3" name="Arrow: Right 2">
            <a:extLst>
              <a:ext uri="{FF2B5EF4-FFF2-40B4-BE49-F238E27FC236}">
                <a16:creationId xmlns:a16="http://schemas.microsoft.com/office/drawing/2014/main" id="{636C4BDB-1781-48B1-B847-5E48A64A6169}"/>
              </a:ext>
            </a:extLst>
          </p:cNvPr>
          <p:cNvSpPr/>
          <p:nvPr/>
        </p:nvSpPr>
        <p:spPr>
          <a:xfrm>
            <a:off x="4064801" y="1306621"/>
            <a:ext cx="3838325" cy="152357"/>
          </a:xfrm>
          <a:prstGeom prst="rightArrow">
            <a:avLst/>
          </a:prstGeom>
          <a:solidFill>
            <a:srgbClr val="00B050"/>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5209F67-5801-43BC-837C-D36882713851}"/>
              </a:ext>
            </a:extLst>
          </p:cNvPr>
          <p:cNvSpPr/>
          <p:nvPr/>
        </p:nvSpPr>
        <p:spPr>
          <a:xfrm>
            <a:off x="6976153" y="1561670"/>
            <a:ext cx="5013789" cy="5075436"/>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95213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7"/>
          <p:cNvSpPr/>
          <p:nvPr/>
        </p:nvSpPr>
        <p:spPr>
          <a:xfrm>
            <a:off x="0" y="0"/>
            <a:ext cx="12192000" cy="685800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985881" y="141558"/>
            <a:ext cx="6579745" cy="769441"/>
          </a:xfrm>
          <a:prstGeom prst="rect">
            <a:avLst/>
          </a:prstGeom>
          <a:noFill/>
        </p:spPr>
        <p:txBody>
          <a:bodyPr wrap="square" rtlCol="0">
            <a:spAutoFit/>
          </a:bodyPr>
          <a:lstStyle/>
          <a:p>
            <a:r>
              <a:rPr lang="en-US" sz="4400" dirty="0" err="1">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প্রশ্নগুলোর</a:t>
            </a:r>
            <a:r>
              <a:rPr lang="en-US" sz="4400"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400" dirty="0" err="1">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উত্তর</a:t>
            </a:r>
            <a:r>
              <a:rPr lang="en-US" sz="4400"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400" dirty="0" err="1">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দাও</a:t>
            </a:r>
            <a:r>
              <a:rPr lang="en-US" sz="4400"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p>
        </p:txBody>
      </p:sp>
      <p:sp>
        <p:nvSpPr>
          <p:cNvPr id="4" name="TextBox 3">
            <a:extLst>
              <a:ext uri="{FF2B5EF4-FFF2-40B4-BE49-F238E27FC236}">
                <a16:creationId xmlns:a16="http://schemas.microsoft.com/office/drawing/2014/main" id="{1E464689-1BD8-4F53-8A36-603C5263A98D}"/>
              </a:ext>
            </a:extLst>
          </p:cNvPr>
          <p:cNvSpPr txBox="1"/>
          <p:nvPr/>
        </p:nvSpPr>
        <p:spPr>
          <a:xfrm>
            <a:off x="313135" y="1084131"/>
            <a:ext cx="11753636" cy="5016758"/>
          </a:xfrm>
          <a:prstGeom prst="rect">
            <a:avLst/>
          </a:prstGeom>
          <a:noFill/>
        </p:spPr>
        <p:txBody>
          <a:bodyPr wrap="square" rtlCol="0">
            <a:spAutoFit/>
          </a:bodyPr>
          <a:lstStyle/>
          <a:p>
            <a:r>
              <a:rPr lang="en-US" sz="4000" dirty="0">
                <a:latin typeface="NikoshBAN" panose="02000000000000000000"/>
              </a:rPr>
              <a:t>১</a:t>
            </a:r>
            <a:r>
              <a:rPr lang="as-IN" sz="4000" dirty="0">
                <a:latin typeface="NikoshBAN" panose="02000000000000000000"/>
              </a:rPr>
              <a:t>.নারীদের মোহরানা কীভাবে দিতে হবে?​</a:t>
            </a:r>
            <a:endParaRPr lang="en-US" sz="4000" dirty="0">
              <a:latin typeface="NikoshBAN" panose="02000000000000000000"/>
            </a:endParaRPr>
          </a:p>
          <a:p>
            <a:r>
              <a:rPr lang="as-IN" sz="4000" dirty="0">
                <a:latin typeface="NikoshBAN" panose="02000000000000000000"/>
              </a:rPr>
              <a:t>২.স্ত্রী খুশি হয়ে মোহরানা ফেরত দিলে তা স্বামীর জন্য </a:t>
            </a:r>
            <a:r>
              <a:rPr lang="en-US" sz="4000" dirty="0">
                <a:latin typeface="NikoshBAN" panose="02000000000000000000"/>
              </a:rPr>
              <a:t>       </a:t>
            </a:r>
            <a:r>
              <a:rPr lang="en-US" sz="100" dirty="0">
                <a:latin typeface="NikoshBAN" panose="02000000000000000000"/>
              </a:rPr>
              <a:t>.</a:t>
            </a:r>
            <a:r>
              <a:rPr lang="en-US" sz="4000" dirty="0">
                <a:latin typeface="NikoshBAN" panose="02000000000000000000"/>
              </a:rPr>
              <a:t>    </a:t>
            </a:r>
            <a:r>
              <a:rPr lang="as-IN" sz="4000" dirty="0">
                <a:latin typeface="NikoshBAN" panose="02000000000000000000"/>
              </a:rPr>
              <a:t>ব্যবহারের বিধান কী?</a:t>
            </a:r>
            <a:endParaRPr lang="en-US" sz="4400" dirty="0">
              <a:latin typeface="NikoshBAN" panose="02000000000000000000"/>
            </a:endParaRPr>
          </a:p>
          <a:p>
            <a:r>
              <a:rPr lang="as-IN" sz="4000" dirty="0">
                <a:latin typeface="NikoshBAN" panose="02000000000000000000"/>
              </a:rPr>
              <a:t>​৩.সম্পদ মানুষের জীবনের জন্য কী?</a:t>
            </a:r>
            <a:endParaRPr lang="en-US" sz="4000" dirty="0">
              <a:latin typeface="NikoshBAN" panose="02000000000000000000"/>
            </a:endParaRPr>
          </a:p>
          <a:p>
            <a:r>
              <a:rPr lang="as-IN" sz="4000" dirty="0">
                <a:latin typeface="NikoshBAN" panose="02000000000000000000"/>
              </a:rPr>
              <a:t>​৪.কাদের হাতে সম্পদ তুলে দিতে নিষেধ করা হয়েছে?</a:t>
            </a:r>
            <a:endParaRPr lang="en-US" sz="4000" dirty="0">
              <a:latin typeface="NikoshBAN" panose="02000000000000000000"/>
            </a:endParaRPr>
          </a:p>
          <a:p>
            <a:r>
              <a:rPr lang="as-IN" sz="4000" dirty="0">
                <a:latin typeface="NikoshBAN" panose="02000000000000000000"/>
              </a:rPr>
              <a:t>​৫.নির্বোধ বলতে এখানে কাদের বোঝানো হয়েছে?​</a:t>
            </a:r>
            <a:endParaRPr lang="en-US" sz="4000" dirty="0">
              <a:latin typeface="NikoshBAN" panose="02000000000000000000"/>
            </a:endParaRPr>
          </a:p>
          <a:p>
            <a:r>
              <a:rPr lang="as-IN" sz="4000" dirty="0">
                <a:latin typeface="NikoshBAN" panose="02000000000000000000"/>
              </a:rPr>
              <a:t>৬.যাদের সম্পদ দেওয়া যাবে না, তাদের কীভাবে </a:t>
            </a:r>
            <a:r>
              <a:rPr lang="en-US" sz="4000" dirty="0">
                <a:latin typeface="NikoshBAN" panose="02000000000000000000"/>
              </a:rPr>
              <a:t>                 </a:t>
            </a:r>
            <a:r>
              <a:rPr lang="en-US" sz="800" dirty="0">
                <a:latin typeface="NikoshBAN" panose="02000000000000000000"/>
              </a:rPr>
              <a:t>.</a:t>
            </a:r>
            <a:r>
              <a:rPr lang="en-US" sz="4000" dirty="0">
                <a:latin typeface="NikoshBAN" panose="02000000000000000000"/>
              </a:rPr>
              <a:t>    </a:t>
            </a:r>
            <a:r>
              <a:rPr lang="as-IN" sz="4000" dirty="0">
                <a:latin typeface="NikoshBAN" panose="02000000000000000000"/>
              </a:rPr>
              <a:t>খাওয়াতে-</a:t>
            </a:r>
            <a:r>
              <a:rPr lang="en-US" sz="3600" dirty="0" err="1">
                <a:latin typeface="NikoshBAN" panose="02000000000000000000"/>
              </a:rPr>
              <a:t>পরাতে</a:t>
            </a:r>
            <a:r>
              <a:rPr lang="as-IN" sz="4000" dirty="0">
                <a:latin typeface="NikoshBAN" panose="02000000000000000000"/>
              </a:rPr>
              <a:t> হবে?​</a:t>
            </a:r>
            <a:endParaRPr lang="en-US" sz="4000" dirty="0">
              <a:latin typeface="NikoshBAN" panose="02000000000000000000"/>
            </a:endParaRPr>
          </a:p>
        </p:txBody>
      </p:sp>
      <p:sp>
        <p:nvSpPr>
          <p:cNvPr id="5" name="Rectangle 1">
            <a:extLst>
              <a:ext uri="{FF2B5EF4-FFF2-40B4-BE49-F238E27FC236}">
                <a16:creationId xmlns:a16="http://schemas.microsoft.com/office/drawing/2014/main" id="{66ABD127-D729-407C-B0E9-54289EB5B4B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7617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bn-IN" altLang="en-US" sz="1200" b="0" i="0" u="none" strike="noStrike" cap="none" normalizeH="0" baseline="0">
                <a:ln>
                  <a:noFill/>
                </a:ln>
                <a:solidFill>
                  <a:schemeClr val="tx1"/>
                </a:solidFill>
                <a:effectLst/>
                <a:latin typeface="Google Sans"/>
                <a:cs typeface="Vrinda" panose="020B0502040204020203" pitchFamily="34" charset="0"/>
              </a:rPr>
              <a:t>একাধিক বিয়ের ক্ষেত্রে </a:t>
            </a:r>
            <a:r>
              <a:rPr kumimoji="0" lang="en-US" altLang="en-US" sz="1200" b="0" i="0" u="none" strike="noStrike" cap="none" normalizeH="0" baseline="0">
                <a:ln>
                  <a:noFill/>
                </a:ln>
                <a:solidFill>
                  <a:schemeClr val="tx1"/>
                </a:solidFill>
                <a:effectLst/>
                <a:latin typeface="Google Sans"/>
                <a:cs typeface="Vrinda" panose="020B0502040204020203" pitchFamily="34" charset="0"/>
              </a:rPr>
              <a:t>"</a:t>
            </a:r>
            <a:r>
              <a:rPr kumimoji="0" lang="bn-IN" altLang="en-US" sz="1200" b="0" i="0" u="none" strike="noStrike" cap="none" normalizeH="0" baseline="0">
                <a:ln>
                  <a:noFill/>
                </a:ln>
                <a:solidFill>
                  <a:schemeClr val="tx1"/>
                </a:solidFill>
                <a:effectLst/>
                <a:latin typeface="Google Sans"/>
                <a:cs typeface="Vrinda" panose="020B0502040204020203" pitchFamily="34" charset="0"/>
              </a:rPr>
              <a:t>ইনসাফ বা সমতা</a:t>
            </a:r>
            <a:r>
              <a:rPr kumimoji="0" lang="en-US" altLang="en-US" sz="1200" b="0" i="0" u="none" strike="noStrike" cap="none" normalizeH="0" baseline="0">
                <a:ln>
                  <a:noFill/>
                </a:ln>
                <a:solidFill>
                  <a:schemeClr val="tx1"/>
                </a:solidFill>
                <a:effectLst/>
                <a:latin typeface="Google Sans"/>
                <a:cs typeface="Vrinda" panose="020B0502040204020203" pitchFamily="34" charset="0"/>
              </a:rPr>
              <a:t>" </a:t>
            </a:r>
            <a:r>
              <a:rPr kumimoji="0" lang="bn-IN" altLang="en-US" sz="1200" b="0" i="0" u="none" strike="noStrike" cap="none" normalizeH="0" baseline="0">
                <a:ln>
                  <a:noFill/>
                </a:ln>
                <a:solidFill>
                  <a:schemeClr val="tx1"/>
                </a:solidFill>
                <a:effectLst/>
                <a:latin typeface="Google Sans"/>
                <a:cs typeface="Vrinda" panose="020B0502040204020203" pitchFamily="34" charset="0"/>
              </a:rPr>
              <a:t>বজায় রাখতে না পারার ভয় থাকলে কয়টি বিয়ে করার কঠোর নির্দেশ দেওয়া হয়েছে</a:t>
            </a:r>
            <a:r>
              <a:rPr kumimoji="0" lang="en-US" altLang="en-US" sz="1200" b="0" i="0" u="none" strike="noStrike" cap="none" normalizeH="0" baseline="0">
                <a:ln>
                  <a:noFill/>
                </a:ln>
                <a:solidFill>
                  <a:schemeClr val="tx1"/>
                </a:solidFill>
                <a:effectLst/>
                <a:latin typeface="Google Sans"/>
                <a:cs typeface="Vrinda" panose="020B0502040204020203" pitchFamily="34" charset="0"/>
              </a:rPr>
              <a:t>?</a:t>
            </a:r>
            <a:endParaRPr kumimoji="0" lang="en-US" altLang="en-US" sz="1200" b="0" i="0" u="none" strike="noStrike" cap="none" normalizeH="0" baseline="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Arrow: Notched Right 9">
            <a:extLst>
              <a:ext uri="{FF2B5EF4-FFF2-40B4-BE49-F238E27FC236}">
                <a16:creationId xmlns:a16="http://schemas.microsoft.com/office/drawing/2014/main" id="{8FC9475F-0257-4F55-A53A-89779703B191}"/>
              </a:ext>
            </a:extLst>
          </p:cNvPr>
          <p:cNvSpPr/>
          <p:nvPr/>
        </p:nvSpPr>
        <p:spPr>
          <a:xfrm>
            <a:off x="2626374" y="812726"/>
            <a:ext cx="5948737" cy="283114"/>
          </a:xfrm>
          <a:prstGeom prst="notchedRightArrow">
            <a:avLst/>
          </a:prstGeom>
          <a:solidFill>
            <a:srgbClr val="002060"/>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8233129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gradFill flip="none" rotWithShape="1">
            <a:gsLst>
              <a:gs pos="80000">
                <a:srgbClr val="FFFF00"/>
              </a:gs>
              <a:gs pos="24000">
                <a:srgbClr val="60943D"/>
              </a:gs>
              <a:gs pos="0">
                <a:srgbClr val="FFFF00"/>
              </a:gs>
              <a:gs pos="54000">
                <a:srgbClr val="FFFF00"/>
              </a:gs>
              <a:gs pos="100000">
                <a:srgbClr val="7030A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31298" y="83127"/>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354883" y="4885493"/>
            <a:ext cx="7936821" cy="1569660"/>
          </a:xfrm>
          <a:prstGeom prst="rect">
            <a:avLst/>
          </a:prstGeom>
        </p:spPr>
        <p:txBody>
          <a:bodyPr wrap="square">
            <a:spAutoFit/>
          </a:bodyPr>
          <a:lstStyle/>
          <a:p>
            <a:pPr algn="ctr"/>
            <a:r>
              <a:rPr lang="bn-IN" sz="4800"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সুরাঃ   আ</a:t>
            </a:r>
            <a:r>
              <a:rPr lang="en-US" sz="4800"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ন </a:t>
            </a:r>
            <a:r>
              <a:rPr lang="en-US" sz="4800" dirty="0" err="1">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নিসা</a:t>
            </a:r>
            <a:r>
              <a:rPr lang="en-US" sz="4800"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bn-IN" sz="4800"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p>
          <a:p>
            <a:pPr algn="ctr"/>
            <a:r>
              <a:rPr lang="bn-IN" sz="4800"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আয়াতঃ </a:t>
            </a:r>
            <a:r>
              <a:rPr lang="en-US" sz="4800"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০৪ </a:t>
            </a:r>
            <a:r>
              <a:rPr lang="en-US" sz="4800" dirty="0" err="1">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হতে</a:t>
            </a:r>
            <a:r>
              <a:rPr lang="en-US" sz="4800"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০৫ </a:t>
            </a:r>
            <a:r>
              <a:rPr lang="en-US" sz="4800" dirty="0" err="1">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পর্যন্ত</a:t>
            </a:r>
            <a:endParaRPr lang="bn-IN" sz="4800"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3" name="TextBox 2"/>
          <p:cNvSpPr txBox="1"/>
          <p:nvPr/>
        </p:nvSpPr>
        <p:spPr>
          <a:xfrm>
            <a:off x="1717834" y="247455"/>
            <a:ext cx="8965239" cy="830997"/>
          </a:xfrm>
          <a:prstGeom prst="rect">
            <a:avLst/>
          </a:prstGeom>
          <a:noFill/>
        </p:spPr>
        <p:txBody>
          <a:bodyPr wrap="square" rtlCol="0">
            <a:spAutoFit/>
          </a:bodyPr>
          <a:lstStyle/>
          <a:p>
            <a:pPr algn="ctr"/>
            <a:r>
              <a:rPr lang="en-US" sz="48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আজকের</a:t>
            </a:r>
            <a:r>
              <a:rPr lang="en-US" sz="48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8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পাঠ</a:t>
            </a:r>
            <a:endParaRPr lang="en-US" sz="48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5" name="Arrow: Left-Right 4">
            <a:extLst>
              <a:ext uri="{FF2B5EF4-FFF2-40B4-BE49-F238E27FC236}">
                <a16:creationId xmlns:a16="http://schemas.microsoft.com/office/drawing/2014/main" id="{91740463-CB40-4908-9099-868A59D2C7B9}"/>
              </a:ext>
            </a:extLst>
          </p:cNvPr>
          <p:cNvSpPr/>
          <p:nvPr/>
        </p:nvSpPr>
        <p:spPr>
          <a:xfrm>
            <a:off x="4099390" y="898297"/>
            <a:ext cx="4607958" cy="241702"/>
          </a:xfrm>
          <a:prstGeom prst="lef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0A31DB2-0F00-4E71-B82F-170BD35F43E9}"/>
              </a:ext>
            </a:extLst>
          </p:cNvPr>
          <p:cNvSpPr/>
          <p:nvPr/>
        </p:nvSpPr>
        <p:spPr>
          <a:xfrm>
            <a:off x="585628" y="1161579"/>
            <a:ext cx="11054992" cy="3626178"/>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13424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31298" y="83127"/>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txBox="1">
            <a:spLocks/>
          </p:cNvSpPr>
          <p:nvPr/>
        </p:nvSpPr>
        <p:spPr>
          <a:xfrm>
            <a:off x="815233" y="1277069"/>
            <a:ext cx="7538330" cy="622660"/>
          </a:xfrm>
          <a:prstGeom prst="rect">
            <a:avLst/>
          </a:prstGeom>
          <a:noFill/>
          <a:ln>
            <a:no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42950" indent="-742950"/>
            <a:r>
              <a:rPr lang="bn-BD" sz="3600" dirty="0">
                <a:solidFill>
                  <a:srgbClr val="002060"/>
                </a:solidFill>
                <a:effectLst>
                  <a:outerShdw blurRad="38100" dist="38100" dir="2700000" algn="tl">
                    <a:srgbClr val="000000">
                      <a:alpha val="43137"/>
                    </a:srgbClr>
                  </a:outerShdw>
                </a:effectLst>
                <a:latin typeface="NikoshBAN" pitchFamily="2" charset="0"/>
                <a:cs typeface="NikoshBAN" pitchFamily="2" charset="0"/>
              </a:rPr>
              <a:t>এ</a:t>
            </a:r>
            <a:r>
              <a:rPr lang="en-US" sz="3600" dirty="0">
                <a:solidFill>
                  <a:srgbClr val="002060"/>
                </a:solidFill>
                <a:effectLst>
                  <a:outerShdw blurRad="38100" dist="38100" dir="2700000" algn="tl">
                    <a:srgbClr val="000000">
                      <a:alpha val="43137"/>
                    </a:srgbClr>
                  </a:outerShdw>
                </a:effectLst>
                <a:latin typeface="NikoshBAN" pitchFamily="2" charset="0"/>
                <a:cs typeface="NikoshBAN" pitchFamily="2" charset="0"/>
              </a:rPr>
              <a:t>ই </a:t>
            </a:r>
            <a:r>
              <a:rPr lang="bn-BD" sz="3600" dirty="0">
                <a:solidFill>
                  <a:srgbClr val="002060"/>
                </a:solidFill>
                <a:effectLst>
                  <a:outerShdw blurRad="38100" dist="38100" dir="2700000" algn="tl">
                    <a:srgbClr val="000000">
                      <a:alpha val="43137"/>
                    </a:srgbClr>
                  </a:outerShdw>
                </a:effectLst>
                <a:latin typeface="NikoshBAN" pitchFamily="2" charset="0"/>
                <a:cs typeface="NikoshBAN" pitchFamily="2" charset="0"/>
              </a:rPr>
              <a:t>পাঠ শেষে শিক্ষার্থীরা-</a:t>
            </a:r>
            <a:endParaRPr lang="en-US" sz="3600" dirty="0">
              <a:solidFill>
                <a:srgbClr val="002060"/>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12" name="TextBox 11"/>
          <p:cNvSpPr txBox="1"/>
          <p:nvPr/>
        </p:nvSpPr>
        <p:spPr>
          <a:xfrm>
            <a:off x="341523" y="2215276"/>
            <a:ext cx="11512626" cy="4031873"/>
          </a:xfrm>
          <a:prstGeom prst="rect">
            <a:avLst/>
          </a:prstGeom>
          <a:noFill/>
          <a:ln w="38100">
            <a:noFill/>
          </a:ln>
          <a:effectLst>
            <a:outerShdw blurRad="225425" dist="50800" dir="5220000" algn="ctr">
              <a:srgbClr val="000000">
                <a:alpha val="33000"/>
              </a:srgbClr>
            </a:outerShdw>
          </a:effectLst>
          <a:scene3d>
            <a:camera prst="orthographicFront"/>
            <a:lightRig rig="harsh" dir="t">
              <a:rot lat="0" lon="0" rev="3000000"/>
            </a:lightRig>
          </a:scene3d>
          <a:sp3d extrusionH="254000" contourW="19050">
            <a:bevelT w="82550" h="44450" prst="angle"/>
            <a:bevelB w="82550" h="44450" prst="angle"/>
            <a:contourClr>
              <a:srgbClr val="FFFFFF"/>
            </a:contourClr>
          </a:sp3d>
        </p:spPr>
        <p:txBody>
          <a:bodyPr wrap="square" rtlCol="0">
            <a:spAutoFit/>
          </a:bodyPr>
          <a:lstStyle/>
          <a:p>
            <a:r>
              <a:rPr lang="en-US" sz="4000" b="1" dirty="0">
                <a:latin typeface="Noto Serif Bengali"/>
                <a:ea typeface="Noto Serif Bengali"/>
                <a:cs typeface="Noto Serif Bengali"/>
                <a:sym typeface="Noto Serif Bengali"/>
              </a:rPr>
              <a:t>১.</a:t>
            </a:r>
            <a:r>
              <a:rPr lang="bn-IN" sz="4000" b="1" dirty="0">
                <a:latin typeface="Noto Serif Bengali"/>
                <a:ea typeface="Noto Serif Bengali"/>
                <a:cs typeface="Noto Serif Bengali"/>
                <a:sym typeface="Noto Serif Bengali"/>
              </a:rPr>
              <a:t>সুরা </a:t>
            </a:r>
            <a:r>
              <a:rPr lang="en-US" sz="4000" b="1" dirty="0" err="1">
                <a:latin typeface="Noto Serif Bengali"/>
                <a:ea typeface="Noto Serif Bengali"/>
                <a:cs typeface="Noto Serif Bengali"/>
                <a:sym typeface="Noto Serif Bengali"/>
              </a:rPr>
              <a:t>আন</a:t>
            </a:r>
            <a:r>
              <a:rPr lang="en-US" sz="4000" b="1" dirty="0">
                <a:latin typeface="Noto Serif Bengali"/>
                <a:ea typeface="Noto Serif Bengali"/>
                <a:cs typeface="Noto Serif Bengali"/>
                <a:sym typeface="Noto Serif Bengali"/>
              </a:rPr>
              <a:t> </a:t>
            </a:r>
            <a:r>
              <a:rPr lang="en-US" sz="4000" b="1" dirty="0" err="1">
                <a:latin typeface="Noto Serif Bengali"/>
                <a:ea typeface="Noto Serif Bengali"/>
                <a:cs typeface="Noto Serif Bengali"/>
                <a:sym typeface="Noto Serif Bengali"/>
              </a:rPr>
              <a:t>নিসার</a:t>
            </a:r>
            <a:r>
              <a:rPr lang="en-US" sz="4000" b="1" dirty="0">
                <a:latin typeface="Noto Serif Bengali"/>
                <a:ea typeface="Noto Serif Bengali"/>
                <a:cs typeface="Noto Serif Bengali"/>
                <a:sym typeface="Noto Serif Bengali"/>
              </a:rPr>
              <a:t> ৪-৫</a:t>
            </a:r>
            <a:r>
              <a:rPr lang="bn-IN" sz="4000" b="1" dirty="0">
                <a:latin typeface="Noto Serif Bengali"/>
                <a:ea typeface="Noto Serif Bengali"/>
                <a:cs typeface="Noto Serif Bengali"/>
                <a:sym typeface="Noto Serif Bengali"/>
              </a:rPr>
              <a:t> নং আয়াত শুদ্ধরূপে </a:t>
            </a:r>
            <a:r>
              <a:rPr lang="en-US" sz="4000" b="1" dirty="0">
                <a:latin typeface="Noto Serif Bengali"/>
                <a:ea typeface="Noto Serif Bengali"/>
                <a:cs typeface="Noto Serif Bengali"/>
                <a:sym typeface="Noto Serif Bengali"/>
              </a:rPr>
              <a:t>                  </a:t>
            </a:r>
            <a:r>
              <a:rPr lang="en-US" sz="900" b="1" dirty="0">
                <a:latin typeface="Noto Serif Bengali"/>
                <a:ea typeface="Noto Serif Bengali"/>
                <a:cs typeface="Noto Serif Bengali"/>
                <a:sym typeface="Noto Serif Bengali"/>
              </a:rPr>
              <a:t>.</a:t>
            </a:r>
            <a:r>
              <a:rPr lang="en-US" sz="4000" b="1" dirty="0">
                <a:latin typeface="Noto Serif Bengali"/>
                <a:ea typeface="Noto Serif Bengali"/>
                <a:cs typeface="Noto Serif Bengali"/>
                <a:sym typeface="Noto Serif Bengali"/>
              </a:rPr>
              <a:t>         </a:t>
            </a:r>
            <a:r>
              <a:rPr lang="bn-IN" sz="4000" b="1" dirty="0">
                <a:latin typeface="Noto Serif Bengali"/>
                <a:ea typeface="Noto Serif Bengali"/>
                <a:cs typeface="Noto Serif Bengali"/>
                <a:sym typeface="Noto Serif Bengali"/>
              </a:rPr>
              <a:t>তিলাওয়াত</a:t>
            </a:r>
            <a:r>
              <a:rPr lang="en-US" sz="1000" b="1" dirty="0">
                <a:latin typeface="Noto Serif Bengali"/>
                <a:ea typeface="Noto Serif Bengali"/>
                <a:cs typeface="Noto Serif Bengali"/>
                <a:sym typeface="Noto Serif Bengali"/>
              </a:rPr>
              <a:t>     </a:t>
            </a:r>
            <a:r>
              <a:rPr lang="bn-IN" sz="4000" b="1" dirty="0">
                <a:latin typeface="Noto Serif Bengali"/>
                <a:ea typeface="Noto Serif Bengali"/>
                <a:cs typeface="Noto Serif Bengali"/>
                <a:sym typeface="Noto Serif Bengali"/>
              </a:rPr>
              <a:t>করতে</a:t>
            </a:r>
            <a:r>
              <a:rPr lang="en-US" sz="4000" b="1" dirty="0">
                <a:latin typeface="Noto Serif Bengali"/>
                <a:ea typeface="Noto Serif Bengali"/>
                <a:cs typeface="Noto Serif Bengali"/>
                <a:sym typeface="Noto Serif Bengali"/>
              </a:rPr>
              <a:t> </a:t>
            </a:r>
            <a:r>
              <a:rPr lang="bn-IN" sz="4000" b="1" dirty="0">
                <a:latin typeface="Noto Serif Bengali"/>
                <a:ea typeface="Noto Serif Bengali"/>
                <a:cs typeface="Noto Serif Bengali"/>
                <a:sym typeface="Noto Serif Bengali"/>
              </a:rPr>
              <a:t>পারবে।</a:t>
            </a:r>
            <a:endParaRPr lang="en-US" sz="4000" b="1" dirty="0">
              <a:effectLst>
                <a:outerShdw blurRad="38100" dist="38100" dir="2700000" algn="tl">
                  <a:srgbClr val="000000">
                    <a:alpha val="43137"/>
                  </a:srgbClr>
                </a:outerShdw>
              </a:effectLst>
              <a:latin typeface="NikoshBAN" pitchFamily="2" charset="0"/>
              <a:cs typeface="NikoshBAN" pitchFamily="2" charset="0"/>
            </a:endParaRPr>
          </a:p>
          <a:p>
            <a:r>
              <a:rPr lang="en-US" sz="4000" dirty="0">
                <a:effectLst>
                  <a:outerShdw blurRad="38100" dist="38100" dir="2700000" algn="tl">
                    <a:srgbClr val="000000">
                      <a:alpha val="43137"/>
                    </a:srgbClr>
                  </a:outerShdw>
                </a:effectLst>
                <a:latin typeface="NikoshBAN" pitchFamily="2" charset="0"/>
                <a:cs typeface="NikoshBAN" pitchFamily="2" charset="0"/>
              </a:rPr>
              <a:t>২.</a:t>
            </a:r>
            <a:r>
              <a:rPr lang="en-US" sz="4400" dirty="0">
                <a:effectLst>
                  <a:outerShdw blurRad="38100" dist="38100" dir="2700000" algn="tl">
                    <a:srgbClr val="000000">
                      <a:alpha val="43137"/>
                    </a:srgbClr>
                  </a:outerShdw>
                </a:effectLst>
                <a:latin typeface="NikoshBAN" pitchFamily="2" charset="0"/>
                <a:cs typeface="NikoshBAN" pitchFamily="2" charset="0"/>
              </a:rPr>
              <a:t>আয়াতের </a:t>
            </a:r>
            <a:r>
              <a:rPr lang="en-US" sz="4400" dirty="0" err="1">
                <a:effectLst>
                  <a:outerShdw blurRad="38100" dist="38100" dir="2700000" algn="tl">
                    <a:srgbClr val="000000">
                      <a:alpha val="43137"/>
                    </a:srgbClr>
                  </a:outerShdw>
                </a:effectLst>
                <a:latin typeface="NikoshBAN" pitchFamily="2" charset="0"/>
                <a:cs typeface="NikoshBAN" pitchFamily="2" charset="0"/>
              </a:rPr>
              <a:t>শানে</a:t>
            </a:r>
            <a:r>
              <a:rPr lang="en-US" sz="4400" dirty="0">
                <a:effectLst>
                  <a:outerShdw blurRad="38100" dist="38100" dir="2700000" algn="tl">
                    <a:srgbClr val="000000">
                      <a:alpha val="43137"/>
                    </a:srgbClr>
                  </a:outerShdw>
                </a:effectLst>
                <a:latin typeface="NikoshBAN" pitchFamily="2" charset="0"/>
                <a:cs typeface="NikoshBAN" pitchFamily="2" charset="0"/>
              </a:rPr>
              <a:t> </a:t>
            </a:r>
            <a:r>
              <a:rPr lang="en-US" sz="4400" dirty="0" err="1">
                <a:effectLst>
                  <a:outerShdw blurRad="38100" dist="38100" dir="2700000" algn="tl">
                    <a:srgbClr val="000000">
                      <a:alpha val="43137"/>
                    </a:srgbClr>
                  </a:outerShdw>
                </a:effectLst>
                <a:latin typeface="NikoshBAN" pitchFamily="2" charset="0"/>
                <a:cs typeface="NikoshBAN" pitchFamily="2" charset="0"/>
              </a:rPr>
              <a:t>নুযুল</a:t>
            </a:r>
            <a:r>
              <a:rPr lang="en-US" sz="4400" dirty="0">
                <a:effectLst>
                  <a:outerShdw blurRad="38100" dist="38100" dir="2700000" algn="tl">
                    <a:srgbClr val="000000">
                      <a:alpha val="43137"/>
                    </a:srgbClr>
                  </a:outerShdw>
                </a:effectLst>
                <a:latin typeface="NikoshBAN" pitchFamily="2" charset="0"/>
                <a:cs typeface="NikoshBAN" pitchFamily="2" charset="0"/>
              </a:rPr>
              <a:t> </a:t>
            </a:r>
            <a:r>
              <a:rPr lang="en-US" sz="4400" dirty="0" err="1">
                <a:effectLst>
                  <a:outerShdw blurRad="38100" dist="38100" dir="2700000" algn="tl">
                    <a:srgbClr val="000000">
                      <a:alpha val="43137"/>
                    </a:srgbClr>
                  </a:outerShdw>
                </a:effectLst>
                <a:latin typeface="NikoshBAN" pitchFamily="2" charset="0"/>
                <a:cs typeface="NikoshBAN" pitchFamily="2" charset="0"/>
              </a:rPr>
              <a:t>বর্ণনা</a:t>
            </a:r>
            <a:r>
              <a:rPr lang="en-US" sz="4400" dirty="0">
                <a:effectLst>
                  <a:outerShdw blurRad="38100" dist="38100" dir="2700000" algn="tl">
                    <a:srgbClr val="000000">
                      <a:alpha val="43137"/>
                    </a:srgbClr>
                  </a:outerShdw>
                </a:effectLst>
                <a:latin typeface="NikoshBAN" pitchFamily="2" charset="0"/>
                <a:cs typeface="NikoshBAN" pitchFamily="2" charset="0"/>
              </a:rPr>
              <a:t> </a:t>
            </a:r>
            <a:r>
              <a:rPr lang="en-US" sz="4400" dirty="0" err="1">
                <a:effectLst>
                  <a:outerShdw blurRad="38100" dist="38100" dir="2700000" algn="tl">
                    <a:srgbClr val="000000">
                      <a:alpha val="43137"/>
                    </a:srgbClr>
                  </a:outerShdw>
                </a:effectLst>
                <a:latin typeface="NikoshBAN" pitchFamily="2" charset="0"/>
                <a:cs typeface="NikoshBAN" pitchFamily="2" charset="0"/>
              </a:rPr>
              <a:t>করতে</a:t>
            </a:r>
            <a:r>
              <a:rPr lang="en-US" sz="4400" dirty="0">
                <a:effectLst>
                  <a:outerShdw blurRad="38100" dist="38100" dir="2700000" algn="tl">
                    <a:srgbClr val="000000">
                      <a:alpha val="43137"/>
                    </a:srgbClr>
                  </a:outerShdw>
                </a:effectLst>
                <a:latin typeface="NikoshBAN" pitchFamily="2" charset="0"/>
                <a:cs typeface="NikoshBAN" pitchFamily="2" charset="0"/>
              </a:rPr>
              <a:t> </a:t>
            </a:r>
            <a:r>
              <a:rPr lang="en-US" sz="4400" dirty="0" err="1">
                <a:effectLst>
                  <a:outerShdw blurRad="38100" dist="38100" dir="2700000" algn="tl">
                    <a:srgbClr val="000000">
                      <a:alpha val="43137"/>
                    </a:srgbClr>
                  </a:outerShdw>
                </a:effectLst>
                <a:latin typeface="NikoshBAN" pitchFamily="2" charset="0"/>
                <a:cs typeface="NikoshBAN" pitchFamily="2" charset="0"/>
              </a:rPr>
              <a:t>পারবে</a:t>
            </a:r>
            <a:r>
              <a:rPr lang="bn-BD" sz="4400" dirty="0">
                <a:effectLst>
                  <a:outerShdw blurRad="38100" dist="38100" dir="2700000" algn="tl">
                    <a:srgbClr val="000000">
                      <a:alpha val="43137"/>
                    </a:srgbClr>
                  </a:outerShdw>
                </a:effectLst>
                <a:latin typeface="NikoshBAN" pitchFamily="2" charset="0"/>
                <a:cs typeface="NikoshBAN" pitchFamily="2" charset="0"/>
              </a:rPr>
              <a:t>।</a:t>
            </a:r>
          </a:p>
          <a:p>
            <a:r>
              <a:rPr lang="en-US" sz="4400" dirty="0">
                <a:effectLst>
                  <a:outerShdw blurRad="38100" dist="38100" dir="2700000" algn="tl">
                    <a:srgbClr val="000000">
                      <a:alpha val="43137"/>
                    </a:srgbClr>
                  </a:outerShdw>
                </a:effectLst>
                <a:latin typeface="NikoshBAN" pitchFamily="2" charset="0"/>
                <a:cs typeface="NikoshBAN" pitchFamily="2" charset="0"/>
              </a:rPr>
              <a:t>৩.আলোচ্য </a:t>
            </a:r>
            <a:r>
              <a:rPr lang="en-US" sz="4400" dirty="0" err="1">
                <a:effectLst>
                  <a:outerShdw blurRad="38100" dist="38100" dir="2700000" algn="tl">
                    <a:srgbClr val="000000">
                      <a:alpha val="43137"/>
                    </a:srgbClr>
                  </a:outerShdw>
                </a:effectLst>
                <a:latin typeface="NikoshBAN" pitchFamily="2" charset="0"/>
                <a:cs typeface="NikoshBAN" pitchFamily="2" charset="0"/>
              </a:rPr>
              <a:t>আয়াতের</a:t>
            </a:r>
            <a:r>
              <a:rPr lang="en-US" sz="4400" dirty="0">
                <a:effectLst>
                  <a:outerShdw blurRad="38100" dist="38100" dir="2700000" algn="tl">
                    <a:srgbClr val="000000">
                      <a:alpha val="43137"/>
                    </a:srgbClr>
                  </a:outerShdw>
                </a:effectLst>
                <a:latin typeface="NikoshBAN" pitchFamily="2" charset="0"/>
                <a:cs typeface="NikoshBAN" pitchFamily="2" charset="0"/>
              </a:rPr>
              <a:t> </a:t>
            </a:r>
            <a:r>
              <a:rPr lang="en-US" sz="4400" dirty="0" err="1">
                <a:effectLst>
                  <a:outerShdw blurRad="38100" dist="38100" dir="2700000" algn="tl">
                    <a:srgbClr val="000000">
                      <a:alpha val="43137"/>
                    </a:srgbClr>
                  </a:outerShdw>
                </a:effectLst>
                <a:latin typeface="NikoshBAN" pitchFamily="2" charset="0"/>
                <a:cs typeface="NikoshBAN" pitchFamily="2" charset="0"/>
              </a:rPr>
              <a:t>ব্যাখ্যা</a:t>
            </a:r>
            <a:r>
              <a:rPr lang="en-US" sz="4400" dirty="0">
                <a:effectLst>
                  <a:outerShdw blurRad="38100" dist="38100" dir="2700000" algn="tl">
                    <a:srgbClr val="000000">
                      <a:alpha val="43137"/>
                    </a:srgbClr>
                  </a:outerShdw>
                </a:effectLst>
                <a:latin typeface="NikoshBAN" pitchFamily="2" charset="0"/>
                <a:cs typeface="NikoshBAN" pitchFamily="2" charset="0"/>
              </a:rPr>
              <a:t> </a:t>
            </a:r>
            <a:r>
              <a:rPr lang="en-US" sz="4400" dirty="0" err="1">
                <a:effectLst>
                  <a:outerShdw blurRad="38100" dist="38100" dir="2700000" algn="tl">
                    <a:srgbClr val="000000">
                      <a:alpha val="43137"/>
                    </a:srgbClr>
                  </a:outerShdw>
                </a:effectLst>
                <a:latin typeface="NikoshBAN" pitchFamily="2" charset="0"/>
                <a:cs typeface="NikoshBAN" pitchFamily="2" charset="0"/>
              </a:rPr>
              <a:t>লিখতে</a:t>
            </a:r>
            <a:r>
              <a:rPr lang="en-US" sz="4400" dirty="0">
                <a:effectLst>
                  <a:outerShdw blurRad="38100" dist="38100" dir="2700000" algn="tl">
                    <a:srgbClr val="000000">
                      <a:alpha val="43137"/>
                    </a:srgbClr>
                  </a:outerShdw>
                </a:effectLst>
                <a:latin typeface="NikoshBAN" pitchFamily="2" charset="0"/>
                <a:cs typeface="NikoshBAN" pitchFamily="2" charset="0"/>
              </a:rPr>
              <a:t> </a:t>
            </a:r>
            <a:r>
              <a:rPr lang="en-US" sz="4400" dirty="0" err="1">
                <a:effectLst>
                  <a:outerShdw blurRad="38100" dist="38100" dir="2700000" algn="tl">
                    <a:srgbClr val="000000">
                      <a:alpha val="43137"/>
                    </a:srgbClr>
                  </a:outerShdw>
                </a:effectLst>
                <a:latin typeface="NikoshBAN" pitchFamily="2" charset="0"/>
                <a:cs typeface="NikoshBAN" pitchFamily="2" charset="0"/>
              </a:rPr>
              <a:t>পারবে</a:t>
            </a:r>
            <a:r>
              <a:rPr lang="bn-BD" sz="4400" dirty="0">
                <a:effectLst>
                  <a:outerShdw blurRad="38100" dist="38100" dir="2700000" algn="tl">
                    <a:srgbClr val="000000">
                      <a:alpha val="43137"/>
                    </a:srgbClr>
                  </a:outerShdw>
                </a:effectLst>
                <a:latin typeface="NikoshBAN" pitchFamily="2" charset="0"/>
                <a:cs typeface="NikoshBAN" pitchFamily="2" charset="0"/>
              </a:rPr>
              <a:t>।</a:t>
            </a:r>
            <a:endParaRPr lang="en-US" sz="4400" dirty="0">
              <a:effectLst>
                <a:outerShdw blurRad="38100" dist="38100" dir="2700000" algn="tl">
                  <a:srgbClr val="000000">
                    <a:alpha val="43137"/>
                  </a:srgbClr>
                </a:outerShdw>
              </a:effectLst>
              <a:latin typeface="NikoshBAN" pitchFamily="2" charset="0"/>
              <a:cs typeface="NikoshBAN" pitchFamily="2" charset="0"/>
            </a:endParaRPr>
          </a:p>
          <a:p>
            <a:r>
              <a:rPr lang="en-US" sz="4400" dirty="0">
                <a:effectLst>
                  <a:outerShdw blurRad="38100" dist="38100" dir="2700000" algn="tl">
                    <a:srgbClr val="000000">
                      <a:alpha val="43137"/>
                    </a:srgbClr>
                  </a:outerShdw>
                </a:effectLst>
                <a:latin typeface="NikoshBAN" pitchFamily="2" charset="0"/>
                <a:cs typeface="NikoshBAN" pitchFamily="2" charset="0"/>
              </a:rPr>
              <a:t>৪.</a:t>
            </a:r>
            <a:r>
              <a:rPr lang="as-IN" sz="4400" dirty="0">
                <a:effectLst>
                  <a:outerShdw blurRad="38100" dist="38100" dir="2700000" algn="tl">
                    <a:srgbClr val="000000">
                      <a:alpha val="43137"/>
                    </a:srgbClr>
                  </a:outerShdw>
                </a:effectLst>
                <a:latin typeface="NikoshBAN" pitchFamily="2" charset="0"/>
                <a:cs typeface="NikoshBAN" pitchFamily="2" charset="0"/>
              </a:rPr>
              <a:t> নারীর মোহর ও এতিমের সম্পদ রক্ষা করার </a:t>
            </a:r>
            <a:r>
              <a:rPr lang="en-US" sz="4400" dirty="0">
                <a:effectLst>
                  <a:outerShdw blurRad="38100" dist="38100" dir="2700000" algn="tl">
                    <a:srgbClr val="000000">
                      <a:alpha val="43137"/>
                    </a:srgbClr>
                  </a:outerShdw>
                </a:effectLst>
                <a:latin typeface="NikoshBAN" pitchFamily="2" charset="0"/>
                <a:cs typeface="NikoshBAN" pitchFamily="2" charset="0"/>
              </a:rPr>
              <a:t>        </a:t>
            </a:r>
            <a:r>
              <a:rPr lang="en-US" sz="800" dirty="0">
                <a:effectLst>
                  <a:outerShdw blurRad="38100" dist="38100" dir="2700000" algn="tl">
                    <a:srgbClr val="000000">
                      <a:alpha val="43137"/>
                    </a:srgbClr>
                  </a:outerShdw>
                </a:effectLst>
                <a:latin typeface="NikoshBAN" pitchFamily="2" charset="0"/>
                <a:cs typeface="NikoshBAN" pitchFamily="2" charset="0"/>
              </a:rPr>
              <a:t>.</a:t>
            </a:r>
            <a:r>
              <a:rPr lang="en-US" sz="4400" dirty="0">
                <a:effectLst>
                  <a:outerShdw blurRad="38100" dist="38100" dir="2700000" algn="tl">
                    <a:srgbClr val="000000">
                      <a:alpha val="43137"/>
                    </a:srgbClr>
                  </a:outerShdw>
                </a:effectLst>
                <a:latin typeface="NikoshBAN" pitchFamily="2" charset="0"/>
                <a:cs typeface="NikoshBAN" pitchFamily="2" charset="0"/>
              </a:rPr>
              <a:t>     </a:t>
            </a:r>
            <a:r>
              <a:rPr lang="as-IN" sz="4400" dirty="0">
                <a:effectLst>
                  <a:outerShdw blurRad="38100" dist="38100" dir="2700000" algn="tl">
                    <a:srgbClr val="000000">
                      <a:alpha val="43137"/>
                    </a:srgbClr>
                  </a:outerShdw>
                </a:effectLst>
                <a:latin typeface="NikoshBAN" pitchFamily="2" charset="0"/>
                <a:cs typeface="NikoshBAN" pitchFamily="2" charset="0"/>
              </a:rPr>
              <a:t>গুরুত্ব বর্ণনা করতে পারবে</a:t>
            </a:r>
            <a:r>
              <a:rPr lang="as-IN" sz="4000" dirty="0">
                <a:effectLst>
                  <a:outerShdw blurRad="38100" dist="38100" dir="2700000" algn="tl">
                    <a:srgbClr val="000000">
                      <a:alpha val="43137"/>
                    </a:srgbClr>
                  </a:outerShdw>
                </a:effectLst>
                <a:latin typeface="NikoshBAN" pitchFamily="2" charset="0"/>
                <a:cs typeface="NikoshBAN" pitchFamily="2" charset="0"/>
              </a:rPr>
              <a:t>।</a:t>
            </a:r>
            <a:endParaRPr lang="bn-BD" sz="4000" dirty="0">
              <a:effectLst>
                <a:outerShdw blurRad="38100" dist="38100" dir="2700000" algn="tl">
                  <a:srgbClr val="000000">
                    <a:alpha val="43137"/>
                  </a:srgbClr>
                </a:outerShdw>
              </a:effectLst>
              <a:latin typeface="NikoshBAN" pitchFamily="2" charset="0"/>
              <a:cs typeface="NikoshBAN" pitchFamily="2" charset="0"/>
            </a:endParaRPr>
          </a:p>
        </p:txBody>
      </p:sp>
      <p:sp>
        <p:nvSpPr>
          <p:cNvPr id="2" name="TextBox 1"/>
          <p:cNvSpPr txBox="1"/>
          <p:nvPr/>
        </p:nvSpPr>
        <p:spPr>
          <a:xfrm>
            <a:off x="2458189" y="286391"/>
            <a:ext cx="5474525" cy="830997"/>
          </a:xfrm>
          <a:prstGeom prst="rect">
            <a:avLst/>
          </a:prstGeom>
          <a:noFill/>
        </p:spPr>
        <p:txBody>
          <a:bodyPr wrap="square" rtlCol="0">
            <a:spAutoFit/>
          </a:bodyPr>
          <a:lstStyle/>
          <a:p>
            <a:pPr algn="ctr"/>
            <a:r>
              <a:rPr lang="en-US" sz="48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শিখনফল</a:t>
            </a:r>
            <a:endParaRPr lang="en-US" sz="48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3" name="Arrow: Right 2">
            <a:extLst>
              <a:ext uri="{FF2B5EF4-FFF2-40B4-BE49-F238E27FC236}">
                <a16:creationId xmlns:a16="http://schemas.microsoft.com/office/drawing/2014/main" id="{05EF84B5-AE27-409E-A321-398FFC1A2009}"/>
              </a:ext>
            </a:extLst>
          </p:cNvPr>
          <p:cNvSpPr/>
          <p:nvPr/>
        </p:nvSpPr>
        <p:spPr>
          <a:xfrm>
            <a:off x="905436" y="1740408"/>
            <a:ext cx="4688541" cy="158058"/>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22A04076-D4C7-48CC-B677-BCB1EB83C206}"/>
              </a:ext>
            </a:extLst>
          </p:cNvPr>
          <p:cNvSpPr/>
          <p:nvPr/>
        </p:nvSpPr>
        <p:spPr>
          <a:xfrm>
            <a:off x="3249706" y="980183"/>
            <a:ext cx="3971364" cy="9936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tar: 5 Points 14">
            <a:extLst>
              <a:ext uri="{FF2B5EF4-FFF2-40B4-BE49-F238E27FC236}">
                <a16:creationId xmlns:a16="http://schemas.microsoft.com/office/drawing/2014/main" id="{4547DB2B-3E8E-439D-8838-A553B33EA552}"/>
              </a:ext>
            </a:extLst>
          </p:cNvPr>
          <p:cNvSpPr/>
          <p:nvPr/>
        </p:nvSpPr>
        <p:spPr>
          <a:xfrm>
            <a:off x="477869" y="1296011"/>
            <a:ext cx="427567" cy="388869"/>
          </a:xfrm>
          <a:prstGeom prst="star5">
            <a:avLst/>
          </a:prstGeom>
          <a:solidFill>
            <a:srgbClr val="C0000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85102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C0924284-6BCF-4CC0-88B0-465DABFA3A36}"/>
              </a:ext>
            </a:extLst>
          </p:cNvPr>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7">
            <a:extLst>
              <a:ext uri="{FF2B5EF4-FFF2-40B4-BE49-F238E27FC236}">
                <a16:creationId xmlns:a16="http://schemas.microsoft.com/office/drawing/2014/main" id="{47E18541-F0EA-4522-A9B0-6E2870D4F3CA}"/>
              </a:ext>
            </a:extLst>
          </p:cNvPr>
          <p:cNvSpPr/>
          <p:nvPr/>
        </p:nvSpPr>
        <p:spPr>
          <a:xfrm>
            <a:off x="131298" y="83127"/>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6D0D883-52CE-4ABD-A380-9FA2E71FF4C2}"/>
              </a:ext>
            </a:extLst>
          </p:cNvPr>
          <p:cNvSpPr txBox="1"/>
          <p:nvPr/>
        </p:nvSpPr>
        <p:spPr>
          <a:xfrm>
            <a:off x="4037743" y="271839"/>
            <a:ext cx="5794625" cy="584775"/>
          </a:xfrm>
          <a:prstGeom prst="rect">
            <a:avLst/>
          </a:prstGeom>
          <a:noFill/>
        </p:spPr>
        <p:txBody>
          <a:bodyPr wrap="square" rtlCol="0">
            <a:spAutoFit/>
          </a:bodyPr>
          <a:lstStyle/>
          <a:p>
            <a:r>
              <a:rPr lang="en-US" sz="3200" dirty="0" err="1">
                <a:solidFill>
                  <a:srgbClr val="00B050"/>
                </a:solidFill>
              </a:rPr>
              <a:t>বিশুদ্ধ</a:t>
            </a:r>
            <a:r>
              <a:rPr lang="en-US" sz="3200" dirty="0">
                <a:solidFill>
                  <a:srgbClr val="00B050"/>
                </a:solidFill>
              </a:rPr>
              <a:t> </a:t>
            </a:r>
            <a:r>
              <a:rPr lang="en-US" sz="3200" dirty="0" err="1">
                <a:solidFill>
                  <a:srgbClr val="00B050"/>
                </a:solidFill>
              </a:rPr>
              <a:t>তালাওয়াত</a:t>
            </a:r>
            <a:r>
              <a:rPr lang="en-US" sz="3200" dirty="0">
                <a:solidFill>
                  <a:srgbClr val="00B050"/>
                </a:solidFill>
              </a:rPr>
              <a:t> </a:t>
            </a:r>
            <a:r>
              <a:rPr lang="en-US" sz="3200" dirty="0" err="1">
                <a:solidFill>
                  <a:srgbClr val="00B050"/>
                </a:solidFill>
              </a:rPr>
              <a:t>শুনি</a:t>
            </a:r>
            <a:endParaRPr lang="en-US" sz="3200" dirty="0">
              <a:solidFill>
                <a:srgbClr val="00B050"/>
              </a:solidFill>
            </a:endParaRPr>
          </a:p>
        </p:txBody>
      </p:sp>
      <p:pic>
        <p:nvPicPr>
          <p:cNvPr id="5" name="Online Media 4" title="Ep-3 Surah An-Nisa, verses~4 and 5 | সূরা আন-নিসা, আয়াত~৪ ও ৫ | سورة النسآء | Surah Nisa | সূরা নিসা">
            <a:hlinkClick r:id="" action="ppaction://media"/>
            <a:extLst>
              <a:ext uri="{FF2B5EF4-FFF2-40B4-BE49-F238E27FC236}">
                <a16:creationId xmlns:a16="http://schemas.microsoft.com/office/drawing/2014/main" id="{F58A7364-558A-4DA1-90EB-AC6EFB2B131B}"/>
              </a:ext>
            </a:extLst>
          </p:cNvPr>
          <p:cNvPicPr>
            <a:picLocks noRot="1" noChangeAspect="1"/>
          </p:cNvPicPr>
          <p:nvPr>
            <a:videoFile r:link="rId1"/>
          </p:nvPr>
        </p:nvPicPr>
        <p:blipFill>
          <a:blip r:embed="rId3"/>
          <a:stretch>
            <a:fillRect/>
          </a:stretch>
        </p:blipFill>
        <p:spPr>
          <a:xfrm>
            <a:off x="2198670" y="1304818"/>
            <a:ext cx="8691937" cy="4520629"/>
          </a:xfrm>
          <a:prstGeom prst="rect">
            <a:avLst/>
          </a:prstGeom>
        </p:spPr>
      </p:pic>
    </p:spTree>
    <p:extLst>
      <p:ext uri="{BB962C8B-B14F-4D97-AF65-F5344CB8AC3E}">
        <p14:creationId xmlns:p14="http://schemas.microsoft.com/office/powerpoint/2010/main" val="3660132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gradFill flip="none" rotWithShape="1">
            <a:gsLst>
              <a:gs pos="80000">
                <a:srgbClr val="FFFF00"/>
              </a:gs>
              <a:gs pos="24000">
                <a:srgbClr val="60943D"/>
              </a:gs>
              <a:gs pos="0">
                <a:srgbClr val="FFFF00"/>
              </a:gs>
              <a:gs pos="54000">
                <a:srgbClr val="FFFF00"/>
              </a:gs>
              <a:gs pos="100000">
                <a:srgbClr val="7030A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31298" y="83127"/>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1983137" y="570814"/>
            <a:ext cx="8218478" cy="5676406"/>
          </a:xfrm>
          <a:prstGeom prst="ellipse">
            <a:avLst/>
          </a:prstGeom>
          <a:solidFill>
            <a:schemeClr val="bg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AE" sz="4800" dirty="0">
                <a:solidFill>
                  <a:schemeClr val="tx1"/>
                </a:solidFill>
              </a:rPr>
              <a:t>وَآتُوا النِّسَاءَ صَدُقَاتِهِنَّ نِحْلَةً ۚ فَإِن طِبْنَ لَكُمْ عَن شَيْءٍ مِّنْهُ نَفْسًا فَكُلُوهُ هَنِيئًا مَّرِيئًا</a:t>
            </a:r>
            <a:r>
              <a:rPr lang="en-US" sz="4800" dirty="0">
                <a:solidFill>
                  <a:schemeClr val="tx1"/>
                </a:solidFill>
              </a:rPr>
              <a:t>.</a:t>
            </a:r>
          </a:p>
          <a:p>
            <a:pPr algn="just" rtl="1"/>
            <a:r>
              <a:rPr lang="ar-SA" sz="4000" b="1" dirty="0">
                <a:solidFill>
                  <a:schemeClr val="tx1"/>
                </a:solidFill>
              </a:rPr>
              <a:t>{النساء}</a:t>
            </a:r>
            <a:r>
              <a:rPr lang="en-US" sz="100" b="1" dirty="0"/>
              <a:t>{{[[</a:t>
            </a:r>
            <a:endParaRPr lang="ar-SA" sz="9600" b="1" dirty="0">
              <a:solidFill>
                <a:schemeClr val="tx1"/>
              </a:solidFill>
              <a:latin typeface="Arial" panose="020B0604020202020204" pitchFamily="34" charset="0"/>
            </a:endParaRPr>
          </a:p>
        </p:txBody>
      </p:sp>
      <p:sp>
        <p:nvSpPr>
          <p:cNvPr id="15" name="Rectangle 14"/>
          <p:cNvSpPr/>
          <p:nvPr/>
        </p:nvSpPr>
        <p:spPr>
          <a:xfrm>
            <a:off x="3624959" y="1369394"/>
            <a:ext cx="4806163" cy="4692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6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بسم الله الرّحمن الرّحيم</a:t>
            </a:r>
            <a:endParaRPr lang="en-US" sz="36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6" name="Rectangle 15"/>
          <p:cNvSpPr/>
          <p:nvPr/>
        </p:nvSpPr>
        <p:spPr>
          <a:xfrm>
            <a:off x="4199242" y="5126157"/>
            <a:ext cx="3657599" cy="47725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b="1" dirty="0">
                <a:solidFill>
                  <a:schemeClr val="tx1"/>
                </a:solidFill>
                <a:latin typeface="NikoshBAN" panose="02000000000000000000" pitchFamily="2" charset="0"/>
                <a:cs typeface="NikoshBAN" panose="02000000000000000000" pitchFamily="2" charset="0"/>
              </a:rPr>
              <a:t>আয়াত নং</a:t>
            </a:r>
            <a:r>
              <a:rPr lang="en-US" sz="2800" b="1" dirty="0">
                <a:solidFill>
                  <a:schemeClr val="tx1"/>
                </a:solidFill>
                <a:latin typeface="NikoshBAN" panose="02000000000000000000" pitchFamily="2" charset="0"/>
                <a:cs typeface="NikoshBAN" panose="02000000000000000000" pitchFamily="2" charset="0"/>
              </a:rPr>
              <a:t>: ৪</a:t>
            </a:r>
          </a:p>
        </p:txBody>
      </p:sp>
    </p:spTree>
    <p:extLst>
      <p:ext uri="{BB962C8B-B14F-4D97-AF65-F5344CB8AC3E}">
        <p14:creationId xmlns:p14="http://schemas.microsoft.com/office/powerpoint/2010/main" val="2448331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out)">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gradFill flip="none" rotWithShape="1">
            <a:gsLst>
              <a:gs pos="80000">
                <a:srgbClr val="FFFF00"/>
              </a:gs>
              <a:gs pos="24000">
                <a:srgbClr val="60943D"/>
              </a:gs>
              <a:gs pos="0">
                <a:srgbClr val="FFFF00"/>
              </a:gs>
              <a:gs pos="54000">
                <a:srgbClr val="FFFF00"/>
              </a:gs>
              <a:gs pos="100000">
                <a:srgbClr val="7030A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31298" y="83127"/>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635755" y="633206"/>
            <a:ext cx="8964558" cy="5591588"/>
          </a:xfrm>
          <a:prstGeom prst="ellipse">
            <a:avLst/>
          </a:prstGeom>
          <a:solidFill>
            <a:schemeClr val="bg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AE" sz="4400" dirty="0">
                <a:solidFill>
                  <a:schemeClr val="tx1"/>
                </a:solidFill>
              </a:rPr>
              <a:t>وَلَا تُؤْتُوا۟ ٱلسُّفَهَآءَ أَمْوَلَكُمُ ٱلَّتِى جَعَلَ ٱللَّهُ لَكُمْ قِيَـٰمًۭا</a:t>
            </a:r>
            <a:r>
              <a:rPr lang="en-US" sz="4400" dirty="0">
                <a:solidFill>
                  <a:schemeClr val="tx1"/>
                </a:solidFill>
              </a:rPr>
              <a:t> </a:t>
            </a:r>
            <a:r>
              <a:rPr lang="ar-AE" sz="4400" dirty="0">
                <a:solidFill>
                  <a:schemeClr val="tx1"/>
                </a:solidFill>
              </a:rPr>
              <a:t>وَٱرْزُقُوهُمْ فِيهَا وَٱكْسُوهُمْ وَقُولُوا۟ لَهُمْ قَوْلًۭا مَّعْرُوفًۭ</a:t>
            </a:r>
            <a:r>
              <a:rPr lang="en-US" sz="4400" dirty="0">
                <a:solidFill>
                  <a:schemeClr val="tx1"/>
                </a:solidFill>
              </a:rPr>
              <a:t> </a:t>
            </a:r>
            <a:r>
              <a:rPr lang="en-US" dirty="0">
                <a:solidFill>
                  <a:schemeClr val="tx1"/>
                </a:solidFill>
              </a:rPr>
              <a:t>.</a:t>
            </a:r>
          </a:p>
          <a:p>
            <a:pPr algn="just" rtl="1"/>
            <a:r>
              <a:rPr lang="ar-SA" sz="3200" b="1" dirty="0">
                <a:solidFill>
                  <a:schemeClr val="tx1"/>
                </a:solidFill>
              </a:rPr>
              <a:t>{النساء}</a:t>
            </a:r>
            <a:r>
              <a:rPr lang="en-US" b="1" dirty="0"/>
              <a:t>{{[[[[[[[[[[[[</a:t>
            </a:r>
            <a:endParaRPr lang="ar-SA" sz="3600" b="1" dirty="0">
              <a:solidFill>
                <a:schemeClr val="tx1"/>
              </a:solidFill>
              <a:latin typeface="Arial" panose="020B0604020202020204" pitchFamily="34" charset="0"/>
              <a:cs typeface="Arial" panose="020B0604020202020204" pitchFamily="34" charset="0"/>
            </a:endParaRPr>
          </a:p>
        </p:txBody>
      </p:sp>
      <p:sp>
        <p:nvSpPr>
          <p:cNvPr id="12" name="Rectangle 11"/>
          <p:cNvSpPr/>
          <p:nvPr/>
        </p:nvSpPr>
        <p:spPr>
          <a:xfrm>
            <a:off x="3360141" y="1505027"/>
            <a:ext cx="4785756" cy="4692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3600" b="1" dirty="0">
                <a:solidFill>
                  <a:schemeClr val="tx1"/>
                </a:solidFill>
                <a:latin typeface="Arial" panose="020B0604020202020204" pitchFamily="34" charset="0"/>
                <a:cs typeface="Arial" panose="020B0604020202020204" pitchFamily="34" charset="0"/>
              </a:rPr>
              <a:t>بسم الله الرّحمن الرّحيم</a:t>
            </a:r>
            <a:endParaRPr lang="en-US" sz="3600" b="1" dirty="0">
              <a:solidFill>
                <a:schemeClr val="tx1"/>
              </a:solidFill>
              <a:latin typeface="Arial" panose="020B0604020202020204" pitchFamily="34" charset="0"/>
              <a:cs typeface="Arial" panose="020B0604020202020204" pitchFamily="34" charset="0"/>
            </a:endParaRPr>
          </a:p>
        </p:txBody>
      </p:sp>
      <p:sp>
        <p:nvSpPr>
          <p:cNvPr id="13" name="Rounded Rectangle 12"/>
          <p:cNvSpPr/>
          <p:nvPr/>
        </p:nvSpPr>
        <p:spPr>
          <a:xfrm>
            <a:off x="4795038" y="4883743"/>
            <a:ext cx="2902899" cy="523375"/>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আয়াত নং</a:t>
            </a:r>
            <a:r>
              <a:rPr lang="en-US" sz="28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r>
              <a:rPr lang="bn-IN" sz="28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r>
              <a:rPr lang="en-US" sz="28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৫</a:t>
            </a:r>
          </a:p>
        </p:txBody>
      </p:sp>
    </p:spTree>
    <p:extLst>
      <p:ext uri="{BB962C8B-B14F-4D97-AF65-F5344CB8AC3E}">
        <p14:creationId xmlns:p14="http://schemas.microsoft.com/office/powerpoint/2010/main" val="6953904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out)">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BB75C5-1C2F-4BBC-BEBB-51702481E0BB}"/>
              </a:ext>
            </a:extLst>
          </p:cNvPr>
          <p:cNvSpPr/>
          <p:nvPr/>
        </p:nvSpPr>
        <p:spPr>
          <a:xfrm>
            <a:off x="0" y="0"/>
            <a:ext cx="12251267" cy="6858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703359B-EB88-4207-9E3B-D21A5B9F9A6A}"/>
              </a:ext>
            </a:extLst>
          </p:cNvPr>
          <p:cNvSpPr/>
          <p:nvPr/>
        </p:nvSpPr>
        <p:spPr>
          <a:xfrm>
            <a:off x="196696" y="143838"/>
            <a:ext cx="11897474" cy="65857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4EBF295-AB97-4E85-80EB-2CD94A86F7E0}"/>
              </a:ext>
            </a:extLst>
          </p:cNvPr>
          <p:cNvSpPr txBox="1"/>
          <p:nvPr/>
        </p:nvSpPr>
        <p:spPr>
          <a:xfrm>
            <a:off x="184935" y="102742"/>
            <a:ext cx="11876926" cy="5539978"/>
          </a:xfrm>
          <a:prstGeom prst="rect">
            <a:avLst/>
          </a:prstGeom>
          <a:noFill/>
        </p:spPr>
        <p:txBody>
          <a:bodyPr wrap="square" rtlCol="0">
            <a:spAutoFit/>
          </a:bodyPr>
          <a:lstStyle/>
          <a:p>
            <a:pPr algn="ctr"/>
            <a:r>
              <a:rPr lang="bn-BD" sz="5400" b="1" dirty="0">
                <a:ln w="0"/>
                <a:solidFill>
                  <a:srgbClr val="0070C0"/>
                </a:solidFill>
                <a:effectLst>
                  <a:outerShdw blurRad="38100" dist="19050" dir="2700000" algn="tl" rotWithShape="0">
                    <a:schemeClr val="dk1">
                      <a:alpha val="40000"/>
                    </a:schemeClr>
                  </a:outerShdw>
                </a:effectLst>
                <a:latin typeface="SutonnyOMJ" pitchFamily="2" charset="0"/>
                <a:cs typeface="SutonnyOMJ" pitchFamily="2" charset="0"/>
              </a:rPr>
              <a:t>আয়াতের অনুবাদ</a:t>
            </a:r>
            <a:endParaRPr lang="en-US" sz="5400" b="1" dirty="0">
              <a:ln w="0"/>
              <a:solidFill>
                <a:srgbClr val="0070C0"/>
              </a:solidFill>
              <a:effectLst>
                <a:outerShdw blurRad="38100" dist="19050" dir="2700000" algn="tl" rotWithShape="0">
                  <a:schemeClr val="dk1">
                    <a:alpha val="40000"/>
                  </a:schemeClr>
                </a:outerShdw>
              </a:effectLst>
              <a:latin typeface="SutonnyOMJ" pitchFamily="2" charset="0"/>
              <a:cs typeface="SutonnyOMJ" pitchFamily="2" charset="0"/>
            </a:endParaRPr>
          </a:p>
          <a:p>
            <a:endParaRPr lang="en-US" sz="3600" dirty="0">
              <a:solidFill>
                <a:schemeClr val="accent2">
                  <a:lumMod val="75000"/>
                </a:schemeClr>
              </a:solidFill>
            </a:endParaRPr>
          </a:p>
          <a:p>
            <a:r>
              <a:rPr lang="en-US" sz="4400" dirty="0">
                <a:solidFill>
                  <a:schemeClr val="accent2">
                    <a:lumMod val="75000"/>
                  </a:schemeClr>
                </a:solidFill>
              </a:rPr>
              <a:t>৪ </a:t>
            </a:r>
            <a:r>
              <a:rPr lang="as-IN" sz="4800" dirty="0">
                <a:solidFill>
                  <a:schemeClr val="accent2">
                    <a:lumMod val="75000"/>
                  </a:schemeClr>
                </a:solidFill>
              </a:rPr>
              <a:t>নং</a:t>
            </a:r>
            <a:r>
              <a:rPr lang="as-IN" sz="4400" dirty="0">
                <a:solidFill>
                  <a:schemeClr val="accent2">
                    <a:lumMod val="75000"/>
                  </a:schemeClr>
                </a:solidFill>
              </a:rPr>
              <a:t> আয়াতের অনুবাদ</a:t>
            </a:r>
            <a:r>
              <a:rPr lang="en-US" sz="4400" dirty="0">
                <a:solidFill>
                  <a:schemeClr val="accent2">
                    <a:lumMod val="75000"/>
                  </a:schemeClr>
                </a:solidFill>
              </a:rPr>
              <a:t>:</a:t>
            </a:r>
          </a:p>
          <a:p>
            <a:pPr algn="just"/>
            <a:r>
              <a:rPr lang="as-IN" sz="5400" b="0" i="0" dirty="0">
                <a:solidFill>
                  <a:srgbClr val="17274A"/>
                </a:solidFill>
                <a:effectLst/>
                <a:latin typeface="Changa"/>
              </a:rPr>
              <a:t>আর তোমরা স্ত্রীদেরকে</a:t>
            </a:r>
            <a:r>
              <a:rPr lang="en-US" sz="5400" b="0" i="0" dirty="0">
                <a:solidFill>
                  <a:srgbClr val="17274A"/>
                </a:solidFill>
                <a:effectLst/>
                <a:latin typeface="Changa"/>
              </a:rPr>
              <a:t> </a:t>
            </a:r>
            <a:r>
              <a:rPr lang="as-IN" sz="5400" b="0" i="0" dirty="0">
                <a:solidFill>
                  <a:srgbClr val="17274A"/>
                </a:solidFill>
                <a:effectLst/>
                <a:latin typeface="Changa"/>
              </a:rPr>
              <a:t>তাদের মোহর দিয়ে দাও খুশীমনে।তারা যদি খুশী হয়ে তা থেকে</a:t>
            </a:r>
            <a:r>
              <a:rPr lang="en-US" sz="5400" b="0" i="0" dirty="0">
                <a:solidFill>
                  <a:srgbClr val="17274A"/>
                </a:solidFill>
                <a:effectLst/>
                <a:latin typeface="Changa"/>
              </a:rPr>
              <a:t> </a:t>
            </a:r>
            <a:r>
              <a:rPr lang="en-US" sz="5400" b="0" i="0" dirty="0" err="1">
                <a:solidFill>
                  <a:srgbClr val="17274A"/>
                </a:solidFill>
                <a:effectLst/>
                <a:latin typeface="Changa"/>
              </a:rPr>
              <a:t>কিছু</a:t>
            </a:r>
            <a:r>
              <a:rPr lang="as-IN" sz="5400" b="0" i="0" dirty="0">
                <a:solidFill>
                  <a:srgbClr val="17274A"/>
                </a:solidFill>
                <a:effectLst/>
                <a:latin typeface="Changa"/>
              </a:rPr>
              <a:t> অংশ ছেড়ে দেয়, তবে তা তোমরা স্বাচ্ছন্দ্যে ভোগ কর।</a:t>
            </a:r>
          </a:p>
        </p:txBody>
      </p:sp>
      <p:sp>
        <p:nvSpPr>
          <p:cNvPr id="8" name="Rectangle: Rounded Corners 7">
            <a:extLst>
              <a:ext uri="{FF2B5EF4-FFF2-40B4-BE49-F238E27FC236}">
                <a16:creationId xmlns:a16="http://schemas.microsoft.com/office/drawing/2014/main" id="{EFED2C17-EFAF-4466-9584-5E1A824F60B7}"/>
              </a:ext>
            </a:extLst>
          </p:cNvPr>
          <p:cNvSpPr/>
          <p:nvPr/>
        </p:nvSpPr>
        <p:spPr>
          <a:xfrm>
            <a:off x="4202131" y="893851"/>
            <a:ext cx="4068566" cy="82194"/>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328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AB686F-DD29-4CC9-B8EE-93108D5A7CBA}"/>
              </a:ext>
            </a:extLst>
          </p:cNvPr>
          <p:cNvSpPr/>
          <p:nvPr/>
        </p:nvSpPr>
        <p:spPr>
          <a:xfrm>
            <a:off x="0" y="0"/>
            <a:ext cx="12192000"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EEE8D3D-E919-49BF-B68E-90D95CB19972}"/>
              </a:ext>
            </a:extLst>
          </p:cNvPr>
          <p:cNvSpPr/>
          <p:nvPr/>
        </p:nvSpPr>
        <p:spPr>
          <a:xfrm>
            <a:off x="164387" y="220894"/>
            <a:ext cx="11856377" cy="651895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0987992-3FD7-41F3-B547-0EF6CD741A47}"/>
              </a:ext>
            </a:extLst>
          </p:cNvPr>
          <p:cNvSpPr/>
          <p:nvPr/>
        </p:nvSpPr>
        <p:spPr>
          <a:xfrm>
            <a:off x="0" y="1078787"/>
            <a:ext cx="164387" cy="474666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A23EC85-1FAF-4951-B690-512DAEEDBBD3}"/>
              </a:ext>
            </a:extLst>
          </p:cNvPr>
          <p:cNvSpPr/>
          <p:nvPr/>
        </p:nvSpPr>
        <p:spPr>
          <a:xfrm>
            <a:off x="934948" y="0"/>
            <a:ext cx="10387173" cy="205483"/>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248851C-8229-4317-B91B-17D871B75D76}"/>
              </a:ext>
            </a:extLst>
          </p:cNvPr>
          <p:cNvSpPr/>
          <p:nvPr/>
        </p:nvSpPr>
        <p:spPr>
          <a:xfrm>
            <a:off x="12020765" y="1325366"/>
            <a:ext cx="171236" cy="4222679"/>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A9D0FDC-C9AE-4460-8D21-5F7D2BC36911}"/>
              </a:ext>
            </a:extLst>
          </p:cNvPr>
          <p:cNvSpPr/>
          <p:nvPr/>
        </p:nvSpPr>
        <p:spPr>
          <a:xfrm>
            <a:off x="171236" y="220894"/>
            <a:ext cx="11849528" cy="651895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4E0A0A9-7D39-4904-9879-601466126C70}"/>
              </a:ext>
            </a:extLst>
          </p:cNvPr>
          <p:cNvSpPr/>
          <p:nvPr/>
        </p:nvSpPr>
        <p:spPr>
          <a:xfrm>
            <a:off x="246580" y="308225"/>
            <a:ext cx="11650894" cy="632888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s-IN" b="1" u="none" strike="noStrike">
                <a:effectLst/>
                <a:latin typeface="Google Sans"/>
              </a:rPr>
              <a:t>সূরা নিসা: আয়াত ২</a:t>
            </a:r>
            <a:br>
              <a:rPr lang="as-IN"/>
            </a:br>
            <a:r>
              <a:rPr lang="as-IN"/>
              <a:t>"আর ইয়াতীমদেরকে তাদের ধন-সম্পদ বুঝিয়ে দাও এবং ভালোর সাথে মন্দ বদল করো না। আর তাদের সম্পদের সাথে তোমাদের সম্পদ মিশিয়ে গ্রাস করো না; নিশ্চয় এটা মহাপাপ।"</a:t>
            </a:r>
            <a:endParaRPr lang="en-US"/>
          </a:p>
        </p:txBody>
      </p:sp>
      <p:sp>
        <p:nvSpPr>
          <p:cNvPr id="10" name="TextBox 9">
            <a:extLst>
              <a:ext uri="{FF2B5EF4-FFF2-40B4-BE49-F238E27FC236}">
                <a16:creationId xmlns:a16="http://schemas.microsoft.com/office/drawing/2014/main" id="{763F6DAD-0DDF-45D5-BA23-FD3F2B7A0576}"/>
              </a:ext>
            </a:extLst>
          </p:cNvPr>
          <p:cNvSpPr txBox="1"/>
          <p:nvPr/>
        </p:nvSpPr>
        <p:spPr>
          <a:xfrm>
            <a:off x="328774" y="426377"/>
            <a:ext cx="11558426" cy="5509200"/>
          </a:xfrm>
          <a:prstGeom prst="rect">
            <a:avLst/>
          </a:prstGeom>
          <a:noFill/>
        </p:spPr>
        <p:txBody>
          <a:bodyPr wrap="square" rtlCol="0">
            <a:spAutoFit/>
          </a:bodyPr>
          <a:lstStyle/>
          <a:p>
            <a:pPr algn="ctr"/>
            <a:r>
              <a:rPr lang="bn-BD" sz="6000" b="1" dirty="0">
                <a:ln w="0"/>
                <a:solidFill>
                  <a:srgbClr val="0070C0"/>
                </a:solidFill>
                <a:effectLst>
                  <a:outerShdw blurRad="38100" dist="19050" dir="2700000" algn="tl" rotWithShape="0">
                    <a:schemeClr val="dk1">
                      <a:alpha val="40000"/>
                    </a:schemeClr>
                  </a:outerShdw>
                </a:effectLst>
                <a:latin typeface="SutonnyOMJ" pitchFamily="2" charset="0"/>
                <a:cs typeface="SutonnyOMJ" pitchFamily="2" charset="0"/>
              </a:rPr>
              <a:t>আয়াতের অনুবাদ</a:t>
            </a:r>
            <a:endParaRPr lang="en-US" sz="6000" b="1" u="none" strike="noStrike" dirty="0">
              <a:effectLst/>
              <a:latin typeface="Google Sans"/>
            </a:endParaRPr>
          </a:p>
          <a:p>
            <a:endParaRPr lang="en-US" sz="3200" dirty="0">
              <a:solidFill>
                <a:schemeClr val="accent2">
                  <a:lumMod val="75000"/>
                </a:schemeClr>
              </a:solidFill>
              <a:latin typeface="NikoshBAN" panose="02000000000000000000"/>
            </a:endParaRPr>
          </a:p>
          <a:p>
            <a:r>
              <a:rPr lang="en-US" sz="4000" dirty="0">
                <a:solidFill>
                  <a:schemeClr val="accent2">
                    <a:lumMod val="75000"/>
                  </a:schemeClr>
                </a:solidFill>
                <a:latin typeface="NikoshBAN" panose="02000000000000000000"/>
              </a:rPr>
              <a:t>৫ </a:t>
            </a:r>
            <a:r>
              <a:rPr lang="as-IN" sz="4000" dirty="0">
                <a:solidFill>
                  <a:schemeClr val="accent2">
                    <a:lumMod val="75000"/>
                  </a:schemeClr>
                </a:solidFill>
                <a:latin typeface="NikoshBAN" panose="02000000000000000000"/>
              </a:rPr>
              <a:t>নং</a:t>
            </a:r>
            <a:r>
              <a:rPr lang="as-IN" sz="3600" dirty="0">
                <a:solidFill>
                  <a:schemeClr val="accent2">
                    <a:lumMod val="75000"/>
                  </a:schemeClr>
                </a:solidFill>
                <a:latin typeface="NikoshBAN" panose="02000000000000000000"/>
              </a:rPr>
              <a:t> </a:t>
            </a:r>
            <a:r>
              <a:rPr lang="as-IN" sz="4000" dirty="0">
                <a:solidFill>
                  <a:schemeClr val="accent2">
                    <a:lumMod val="75000"/>
                  </a:schemeClr>
                </a:solidFill>
                <a:latin typeface="NikoshBAN" panose="02000000000000000000"/>
              </a:rPr>
              <a:t>আয়াতের অনুবাদ</a:t>
            </a:r>
            <a:r>
              <a:rPr lang="en-US" sz="4000" dirty="0">
                <a:solidFill>
                  <a:schemeClr val="accent2">
                    <a:lumMod val="75000"/>
                  </a:schemeClr>
                </a:solidFill>
                <a:latin typeface="NikoshBAN" panose="02000000000000000000"/>
              </a:rPr>
              <a:t>:</a:t>
            </a:r>
          </a:p>
          <a:p>
            <a:pPr algn="just"/>
            <a:r>
              <a:rPr lang="as-IN" sz="4400" dirty="0">
                <a:latin typeface="NikoshBAN" panose="02000000000000000000"/>
              </a:rPr>
              <a:t>আর তোমরা নির্বোধদের হাতে তোমাদের সেই সম্পদ তুলে দিও না, যা আল্লাহ তোমাদের জীবনযাত্রার </a:t>
            </a:r>
            <a:r>
              <a:rPr lang="en-US" sz="4000" dirty="0" err="1">
                <a:latin typeface="NikoshBAN" panose="02000000000000000000"/>
              </a:rPr>
              <a:t>মাধ্যম</a:t>
            </a:r>
            <a:r>
              <a:rPr lang="as-IN" sz="4400" dirty="0">
                <a:latin typeface="NikoshBAN" panose="02000000000000000000"/>
              </a:rPr>
              <a:t> বানিয়েছেন; বরং তা থেকে তাদের খাওয়া-পরার ব্যবস্থা করো এবং তাদের সাথে সদয় ও সুন্দর ভাষায় কথা বলো।</a:t>
            </a:r>
            <a:endParaRPr lang="en-US" sz="4400" dirty="0">
              <a:latin typeface="NikoshBAN" panose="02000000000000000000"/>
            </a:endParaRPr>
          </a:p>
        </p:txBody>
      </p:sp>
      <p:sp>
        <p:nvSpPr>
          <p:cNvPr id="12" name="Arrow: Right 11">
            <a:extLst>
              <a:ext uri="{FF2B5EF4-FFF2-40B4-BE49-F238E27FC236}">
                <a16:creationId xmlns:a16="http://schemas.microsoft.com/office/drawing/2014/main" id="{B23104C4-674D-49B1-9158-7C8A6ADD3736}"/>
              </a:ext>
            </a:extLst>
          </p:cNvPr>
          <p:cNvSpPr/>
          <p:nvPr/>
        </p:nvSpPr>
        <p:spPr>
          <a:xfrm>
            <a:off x="4099389" y="1238036"/>
            <a:ext cx="4325420" cy="277402"/>
          </a:xfrm>
          <a:prstGeom prst="rightArrow">
            <a:avLst/>
          </a:prstGeom>
          <a:solidFill>
            <a:srgbClr val="C00000"/>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4063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gradFill flip="none" rotWithShape="1">
            <a:gsLst>
              <a:gs pos="80000">
                <a:srgbClr val="FFFF00"/>
              </a:gs>
              <a:gs pos="24000">
                <a:srgbClr val="60943D"/>
              </a:gs>
              <a:gs pos="0">
                <a:srgbClr val="FFFF00"/>
              </a:gs>
              <a:gs pos="54000">
                <a:srgbClr val="FFFF00"/>
              </a:gs>
              <a:gs pos="100000">
                <a:srgbClr val="7030A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31298" y="83127"/>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Decision 10"/>
          <p:cNvSpPr/>
          <p:nvPr/>
        </p:nvSpPr>
        <p:spPr>
          <a:xfrm>
            <a:off x="2083220" y="0"/>
            <a:ext cx="7700210" cy="1167062"/>
          </a:xfrm>
          <a:prstGeom prst="flowChartDecision">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400" dirty="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শানে ন</a:t>
            </a:r>
            <a:r>
              <a:rPr lang="en-US" sz="4400" dirty="0" err="1">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ুযূ</a:t>
            </a:r>
            <a:r>
              <a:rPr lang="bn-IN" sz="4400" dirty="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লঃ</a:t>
            </a:r>
            <a:endParaRPr lang="en-US" sz="4400" dirty="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2" name="TextBox 1"/>
          <p:cNvSpPr txBox="1"/>
          <p:nvPr/>
        </p:nvSpPr>
        <p:spPr>
          <a:xfrm>
            <a:off x="339047" y="731791"/>
            <a:ext cx="11476233" cy="5940088"/>
          </a:xfrm>
          <a:prstGeom prst="rect">
            <a:avLst/>
          </a:prstGeom>
          <a:noFill/>
        </p:spPr>
        <p:txBody>
          <a:bodyPr wrap="square" rtlCol="0">
            <a:spAutoFit/>
          </a:bodyPr>
          <a:lstStyle/>
          <a:p>
            <a:r>
              <a:rPr lang="en-US" sz="4800" b="1" u="sng" dirty="0">
                <a:solidFill>
                  <a:srgbClr val="00B050"/>
                </a:solidFill>
                <a:latin typeface="SutonnyOMJ" pitchFamily="2" charset="0"/>
                <a:cs typeface="SutonnyOMJ" pitchFamily="2" charset="0"/>
              </a:rPr>
              <a:t>৪ </a:t>
            </a:r>
            <a:r>
              <a:rPr lang="bn-BD" sz="4800" b="1" u="sng" dirty="0">
                <a:solidFill>
                  <a:srgbClr val="00B050"/>
                </a:solidFill>
                <a:latin typeface="SutonnyOMJ" pitchFamily="2" charset="0"/>
                <a:cs typeface="SutonnyOMJ" pitchFamily="2" charset="0"/>
              </a:rPr>
              <a:t>নং আয়াতঃ</a:t>
            </a:r>
            <a:r>
              <a:rPr lang="en-US" sz="4800" b="1" u="sng" dirty="0">
                <a:solidFill>
                  <a:srgbClr val="00B050"/>
                </a:solidFill>
                <a:latin typeface="SutonnyOMJ" pitchFamily="2" charset="0"/>
                <a:cs typeface="SutonnyOMJ" pitchFamily="2" charset="0"/>
              </a:rPr>
              <a:t>-</a:t>
            </a:r>
            <a:endParaRPr lang="en-US" sz="4400" b="1" u="sng" dirty="0">
              <a:solidFill>
                <a:srgbClr val="00B050"/>
              </a:solidFill>
              <a:latin typeface="SutonnyOMJ" pitchFamily="2" charset="0"/>
              <a:cs typeface="SutonnyOMJ" pitchFamily="2" charset="0"/>
            </a:endParaRPr>
          </a:p>
          <a:p>
            <a:pPr algn="just"/>
            <a:r>
              <a:rPr lang="en-US" sz="3200" dirty="0">
                <a:latin typeface="SutonnyOMJ" pitchFamily="2" charset="0"/>
                <a:cs typeface="SutonnyOMJ" pitchFamily="2" charset="0"/>
              </a:rPr>
              <a:t>   </a:t>
            </a:r>
            <a:r>
              <a:rPr lang="as-IN" sz="3200" dirty="0">
                <a:latin typeface="SutonnyOMJ" pitchFamily="2" charset="0"/>
                <a:cs typeface="SutonnyOMJ" pitchFamily="2" charset="0"/>
              </a:rPr>
              <a:t>সূরা আন-নিসার ৪ নম্বর আয়াতের শানে নুযুল (অবতীর্ণ হওয়ার পটভূমি) সম্পর্কে মুফাসসিরগণ প্রধানত দু</a:t>
            </a:r>
            <a:r>
              <a:rPr lang="en-US" sz="3200" dirty="0">
                <a:latin typeface="SutonnyOMJ" pitchFamily="2" charset="0"/>
                <a:cs typeface="SutonnyOMJ" pitchFamily="2" charset="0"/>
              </a:rPr>
              <a:t>’</a:t>
            </a:r>
            <a:r>
              <a:rPr lang="as-IN" sz="3200" dirty="0">
                <a:latin typeface="SutonnyOMJ" pitchFamily="2" charset="0"/>
                <a:cs typeface="SutonnyOMJ" pitchFamily="2" charset="0"/>
              </a:rPr>
              <a:t>টি ঘটনা বা প্রেক্ষাপট উল্লেখ করেছেন:​</a:t>
            </a:r>
            <a:endParaRPr lang="en-US" sz="3200" dirty="0">
              <a:latin typeface="SutonnyOMJ" pitchFamily="2" charset="0"/>
              <a:cs typeface="SutonnyOMJ" pitchFamily="2" charset="0"/>
            </a:endParaRPr>
          </a:p>
          <a:p>
            <a:pPr algn="just"/>
            <a:r>
              <a:rPr lang="as-IN" sz="4000" dirty="0">
                <a:solidFill>
                  <a:srgbClr val="C00000"/>
                </a:solidFill>
                <a:latin typeface="SutonnyOMJ" pitchFamily="2" charset="0"/>
                <a:cs typeface="SutonnyOMJ" pitchFamily="2" charset="0"/>
              </a:rPr>
              <a:t>প্রথম ঘটনা</a:t>
            </a:r>
            <a:r>
              <a:rPr lang="as-IN" sz="4400" dirty="0">
                <a:solidFill>
                  <a:srgbClr val="C00000"/>
                </a:solidFill>
                <a:latin typeface="SutonnyOMJ" pitchFamily="2" charset="0"/>
                <a:cs typeface="SutonnyOMJ" pitchFamily="2" charset="0"/>
              </a:rPr>
              <a:t>:</a:t>
            </a:r>
            <a:r>
              <a:rPr lang="en-US" sz="3200" dirty="0">
                <a:solidFill>
                  <a:srgbClr val="C00000"/>
                </a:solidFill>
                <a:latin typeface="SutonnyOMJ" pitchFamily="2" charset="0"/>
                <a:cs typeface="SutonnyOMJ" pitchFamily="2" charset="0"/>
              </a:rPr>
              <a:t> </a:t>
            </a:r>
            <a:r>
              <a:rPr lang="en-US" sz="3200" dirty="0">
                <a:latin typeface="SutonnyOMJ" pitchFamily="2" charset="0"/>
                <a:cs typeface="SutonnyOMJ" pitchFamily="2" charset="0"/>
              </a:rPr>
              <a:t> </a:t>
            </a:r>
            <a:r>
              <a:rPr lang="as-IN" sz="3600" dirty="0">
                <a:solidFill>
                  <a:srgbClr val="00B050"/>
                </a:solidFill>
                <a:latin typeface="SutonnyOMJ" pitchFamily="2" charset="0"/>
                <a:cs typeface="SutonnyOMJ" pitchFamily="2" charset="0"/>
              </a:rPr>
              <a:t>নারীদের মোহর আত্মসাৎ করার জাহেলী প্রথা​</a:t>
            </a:r>
            <a:r>
              <a:rPr lang="en-US" sz="3600" dirty="0">
                <a:solidFill>
                  <a:srgbClr val="00B050"/>
                </a:solidFill>
                <a:latin typeface="SutonnyOMJ" pitchFamily="2" charset="0"/>
                <a:cs typeface="SutonnyOMJ" pitchFamily="2" charset="0"/>
              </a:rPr>
              <a:t>:</a:t>
            </a:r>
          </a:p>
          <a:p>
            <a:pPr algn="just"/>
            <a:r>
              <a:rPr lang="as-IN" sz="3200" dirty="0">
                <a:latin typeface="SutonnyOMJ" pitchFamily="2" charset="0"/>
                <a:cs typeface="SutonnyOMJ" pitchFamily="2" charset="0"/>
              </a:rPr>
              <a:t>ইসলামের পূর্ব</a:t>
            </a:r>
            <a:r>
              <a:rPr lang="en-US" sz="3200" dirty="0" err="1">
                <a:latin typeface="SutonnyOMJ" pitchFamily="2" charset="0"/>
                <a:cs typeface="SutonnyOMJ" pitchFamily="2" charset="0"/>
              </a:rPr>
              <a:t>বর্তী</a:t>
            </a:r>
            <a:r>
              <a:rPr lang="en-US" sz="3200" dirty="0">
                <a:latin typeface="SutonnyOMJ" pitchFamily="2" charset="0"/>
                <a:cs typeface="SutonnyOMJ" pitchFamily="2" charset="0"/>
              </a:rPr>
              <a:t> </a:t>
            </a:r>
            <a:r>
              <a:rPr lang="as-IN" sz="3200" dirty="0">
                <a:latin typeface="SutonnyOMJ" pitchFamily="2" charset="0"/>
                <a:cs typeface="SutonnyOMJ" pitchFamily="2" charset="0"/>
              </a:rPr>
              <a:t>জাহেলি যুগে এবং ইসলামের প্রাথমিক যুগেও আরবে এমন রেওয়াজ ছিল যে, কোনো মেয়ের বিয়ে হলে তার মোহরানার টাকা মেয়েটি পেত না। মেয়ের বাবা, ভাই বা অভিভাবকগণ সেই টাকা নিজেদের মনে করে নিয়ে নিত। আবার কোনো কোনো স্বামী স্ত্রীকে মোহরানা ঠিকই দিত, কিন্তু পরবর্তীতে বিভিন্ন চাপ সৃষ্টি করে বা কৌশলে তা আবার স্ত্রীর কাছ থেকে ফেরত নিয়ে নিত। নারীদের ওপর হওয়া এই আর্থিক জুলুম ও প্রথাকে চিরতরে বন্ধ করতে এবং মোহরানা যে সম্পূর্ণ স্ত্রীর একক অধিকার, তা প্রতিষ্ঠা করতেই আল্লাহ তা</a:t>
            </a:r>
            <a:r>
              <a:rPr lang="en-US" sz="3200" dirty="0" err="1">
                <a:latin typeface="SutonnyOMJ" pitchFamily="2" charset="0"/>
                <a:cs typeface="SutonnyOMJ" pitchFamily="2" charset="0"/>
              </a:rPr>
              <a:t>য়া</a:t>
            </a:r>
            <a:r>
              <a:rPr lang="as-IN" sz="3200" dirty="0">
                <a:latin typeface="SutonnyOMJ" pitchFamily="2" charset="0"/>
                <a:cs typeface="SutonnyOMJ" pitchFamily="2" charset="0"/>
              </a:rPr>
              <a:t>লা এই আয়াত নাজিল করেন।</a:t>
            </a:r>
            <a:r>
              <a:rPr lang="en-US" sz="3200" dirty="0">
                <a:latin typeface="SutonnyOMJ" pitchFamily="2" charset="0"/>
                <a:cs typeface="SutonnyOMJ" pitchFamily="2" charset="0"/>
              </a:rPr>
              <a:t>                </a:t>
            </a:r>
            <a:endParaRPr lang="en-US" sz="36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3" name="Arrow: Right 2">
            <a:extLst>
              <a:ext uri="{FF2B5EF4-FFF2-40B4-BE49-F238E27FC236}">
                <a16:creationId xmlns:a16="http://schemas.microsoft.com/office/drawing/2014/main" id="{6D5CC634-F334-445A-9B82-859762B00920}"/>
              </a:ext>
            </a:extLst>
          </p:cNvPr>
          <p:cNvSpPr/>
          <p:nvPr/>
        </p:nvSpPr>
        <p:spPr>
          <a:xfrm>
            <a:off x="4376790" y="917392"/>
            <a:ext cx="3113069" cy="247261"/>
          </a:xfrm>
          <a:prstGeom prst="rightArrow">
            <a:avLst/>
          </a:prstGeom>
          <a:solidFill>
            <a:srgbClr val="00B050"/>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12854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a:extLst>
              <a:ext uri="{FF2B5EF4-FFF2-40B4-BE49-F238E27FC236}">
                <a16:creationId xmlns:a16="http://schemas.microsoft.com/office/drawing/2014/main" id="{4B064F39-6FE1-46F1-B131-B5FB3F37B079}"/>
              </a:ext>
            </a:extLst>
          </p:cNvPr>
          <p:cNvSpPr/>
          <p:nvPr/>
        </p:nvSpPr>
        <p:spPr>
          <a:xfrm>
            <a:off x="131298" y="83127"/>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3">
            <a:extLst>
              <a:ext uri="{FF2B5EF4-FFF2-40B4-BE49-F238E27FC236}">
                <a16:creationId xmlns:a16="http://schemas.microsoft.com/office/drawing/2014/main" id="{202FA008-07C3-484E-A20B-90E2FB2E8B47}"/>
              </a:ext>
            </a:extLst>
          </p:cNvPr>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gradFill flip="none" rotWithShape="1">
            <a:gsLst>
              <a:gs pos="80000">
                <a:srgbClr val="FFFF00"/>
              </a:gs>
              <a:gs pos="24000">
                <a:srgbClr val="60943D"/>
              </a:gs>
              <a:gs pos="0">
                <a:srgbClr val="FFFF00"/>
              </a:gs>
              <a:gs pos="54000">
                <a:srgbClr val="FFFF00"/>
              </a:gs>
              <a:gs pos="100000">
                <a:srgbClr val="7030A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7F95937-62C0-4EC8-A1CA-325C9EF5750E}"/>
              </a:ext>
            </a:extLst>
          </p:cNvPr>
          <p:cNvSpPr txBox="1"/>
          <p:nvPr/>
        </p:nvSpPr>
        <p:spPr>
          <a:xfrm>
            <a:off x="297951" y="195209"/>
            <a:ext cx="11578975" cy="6647974"/>
          </a:xfrm>
          <a:prstGeom prst="rect">
            <a:avLst/>
          </a:prstGeom>
          <a:noFill/>
        </p:spPr>
        <p:txBody>
          <a:bodyPr wrap="square" rtlCol="0">
            <a:spAutoFit/>
          </a:bodyPr>
          <a:lstStyle/>
          <a:p>
            <a:pPr algn="ctr"/>
            <a:r>
              <a:rPr lang="bn-BD" sz="4800" b="1" dirty="0">
                <a:ln w="0"/>
                <a:solidFill>
                  <a:srgbClr val="C00000"/>
                </a:solidFill>
                <a:latin typeface="SutonnyOMJ" pitchFamily="2" charset="0"/>
                <a:cs typeface="SutonnyOMJ" pitchFamily="2" charset="0"/>
              </a:rPr>
              <a:t>শানে নুযূল</a:t>
            </a:r>
            <a:endParaRPr lang="en-US" sz="4800" b="1" dirty="0">
              <a:ln w="0"/>
              <a:solidFill>
                <a:srgbClr val="C00000"/>
              </a:solidFill>
              <a:latin typeface="SutonnyOMJ" pitchFamily="2" charset="0"/>
              <a:cs typeface="SutonnyOMJ" pitchFamily="2" charset="0"/>
            </a:endParaRPr>
          </a:p>
          <a:p>
            <a:pPr algn="just"/>
            <a:r>
              <a:rPr lang="as-IN" sz="4400" b="1" u="sng" dirty="0">
                <a:solidFill>
                  <a:srgbClr val="00B050"/>
                </a:solidFill>
                <a:latin typeface="SutonnyOMJ" pitchFamily="2" charset="0"/>
                <a:cs typeface="SutonnyOMJ" pitchFamily="2" charset="0"/>
              </a:rPr>
              <a:t>দ্বিতীয় ঘটনা: </a:t>
            </a:r>
            <a:r>
              <a:rPr lang="as-IN" sz="4000" b="1" u="sng" dirty="0">
                <a:latin typeface="SutonnyOMJ" pitchFamily="2" charset="0"/>
                <a:cs typeface="SutonnyOMJ" pitchFamily="2" charset="0"/>
              </a:rPr>
              <a:t>হযরত আবদুল্লাহ ইবনে আব্বাস (রা.) থেকে বর্ণিত, আরবের কিছু লোক তাদের ঘরের কন্যাসন্তান বা বোনদের বিয়ে দেওয়ার সময় বরের পরিবারের সাথে এই শর্ত করত যে—"আমি আমার বোনের বিয়ে তোমার সাথে দেব, বিনিময়ে তুমি তোমার বোনের বিয়ে আমার সাথে দেবে (যাকে আরবে 'শিগার' বা বিনিময় বিয়ে বলা হতো) এবং আমাদের কেউ কাউকে কোনো মোহরানা দেব না।"​এই প্রথার ফলে নারীরা তাদের ন্যায্য অধিকার (মোহরানা) থেকে সম্পূর্ণ বঞ্চিত হতো। নারীদের এই অধিকারহীনতা দূর করতে এবং প্রত্যেক বিবাহের জন্য পৃথক ও বাধ্যতামূলক মোহরানা নির্ধারণের নির্দেশ দিয়ে এই আয়াতটি অবতীর্ণ হয়।</a:t>
            </a:r>
            <a:r>
              <a:rPr lang="en-US" sz="4000" b="1" u="sng" dirty="0">
                <a:latin typeface="SutonnyOMJ" pitchFamily="2" charset="0"/>
                <a:cs typeface="SutonnyOMJ" pitchFamily="2" charset="0"/>
              </a:rPr>
              <a:t> </a:t>
            </a:r>
            <a:endParaRPr lang="bn-BD" sz="4000" b="1" u="sng" dirty="0">
              <a:latin typeface="SutonnyOMJ" pitchFamily="2" charset="0"/>
              <a:cs typeface="SutonnyOMJ" pitchFamily="2" charset="0"/>
            </a:endParaRPr>
          </a:p>
          <a:p>
            <a:pPr algn="just"/>
            <a:r>
              <a:rPr lang="en-US" sz="1400" dirty="0">
                <a:latin typeface="SutonnyOMJ" pitchFamily="2" charset="0"/>
                <a:cs typeface="SutonnyOMJ" pitchFamily="2" charset="0"/>
              </a:rPr>
              <a:t>               </a:t>
            </a:r>
            <a:endParaRPr lang="en-US" sz="1400" dirty="0"/>
          </a:p>
        </p:txBody>
      </p:sp>
      <p:sp>
        <p:nvSpPr>
          <p:cNvPr id="5" name="Arrow: Right 4">
            <a:extLst>
              <a:ext uri="{FF2B5EF4-FFF2-40B4-BE49-F238E27FC236}">
                <a16:creationId xmlns:a16="http://schemas.microsoft.com/office/drawing/2014/main" id="{38398552-1A6C-4035-9324-1E3BAEE442F0}"/>
              </a:ext>
            </a:extLst>
          </p:cNvPr>
          <p:cNvSpPr/>
          <p:nvPr/>
        </p:nvSpPr>
        <p:spPr>
          <a:xfrm>
            <a:off x="5003515" y="863029"/>
            <a:ext cx="2280863" cy="102742"/>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24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60AEE5F4-8A5A-4C01-B3A5-968E5CEFF9B6}"/>
              </a:ext>
            </a:extLst>
          </p:cNvPr>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gradFill flip="none" rotWithShape="1">
            <a:gsLst>
              <a:gs pos="80000">
                <a:srgbClr val="FFFF00"/>
              </a:gs>
              <a:gs pos="24000">
                <a:srgbClr val="60943D"/>
              </a:gs>
              <a:gs pos="0">
                <a:srgbClr val="FFFF00"/>
              </a:gs>
              <a:gs pos="54000">
                <a:srgbClr val="FFFF00"/>
              </a:gs>
              <a:gs pos="100000">
                <a:srgbClr val="7030A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7">
            <a:extLst>
              <a:ext uri="{FF2B5EF4-FFF2-40B4-BE49-F238E27FC236}">
                <a16:creationId xmlns:a16="http://schemas.microsoft.com/office/drawing/2014/main" id="{EA4CEF6F-D5D8-4EB2-9929-50A574F393AA}"/>
              </a:ext>
            </a:extLst>
          </p:cNvPr>
          <p:cNvSpPr/>
          <p:nvPr/>
        </p:nvSpPr>
        <p:spPr>
          <a:xfrm>
            <a:off x="131298" y="83127"/>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6A8831A-FC04-4468-B684-2C30114CB634}"/>
              </a:ext>
            </a:extLst>
          </p:cNvPr>
          <p:cNvSpPr txBox="1"/>
          <p:nvPr/>
        </p:nvSpPr>
        <p:spPr>
          <a:xfrm>
            <a:off x="267128" y="215757"/>
            <a:ext cx="11671443" cy="1107996"/>
          </a:xfrm>
          <a:prstGeom prst="rect">
            <a:avLst/>
          </a:prstGeom>
          <a:noFill/>
        </p:spPr>
        <p:txBody>
          <a:bodyPr wrap="square" rtlCol="0">
            <a:spAutoFit/>
          </a:bodyPr>
          <a:lstStyle/>
          <a:p>
            <a:pPr algn="ctr"/>
            <a:r>
              <a:rPr lang="bn-BD" sz="4800" b="1" dirty="0">
                <a:ln w="0"/>
                <a:solidFill>
                  <a:srgbClr val="00B050"/>
                </a:solidFill>
                <a:effectLst>
                  <a:outerShdw blurRad="38100" dist="19050" dir="2700000" algn="tl" rotWithShape="0">
                    <a:schemeClr val="dk1">
                      <a:alpha val="40000"/>
                    </a:schemeClr>
                  </a:outerShdw>
                </a:effectLst>
                <a:latin typeface="SutonnyOMJ" pitchFamily="2" charset="0"/>
                <a:cs typeface="SutonnyOMJ" pitchFamily="2" charset="0"/>
              </a:rPr>
              <a:t>শানে নুযূল</a:t>
            </a:r>
            <a:endParaRPr lang="en-US" sz="4800" b="1" dirty="0">
              <a:ln w="0"/>
              <a:solidFill>
                <a:srgbClr val="00B050"/>
              </a:solidFill>
              <a:effectLst>
                <a:outerShdw blurRad="38100" dist="19050" dir="2700000" algn="tl" rotWithShape="0">
                  <a:schemeClr val="dk1">
                    <a:alpha val="40000"/>
                  </a:schemeClr>
                </a:outerShdw>
              </a:effectLst>
              <a:latin typeface="SutonnyOMJ" pitchFamily="2" charset="0"/>
              <a:cs typeface="SutonnyOMJ" pitchFamily="2" charset="0"/>
            </a:endParaRPr>
          </a:p>
          <a:p>
            <a:endParaRPr lang="en-US" dirty="0"/>
          </a:p>
        </p:txBody>
      </p:sp>
      <p:sp>
        <p:nvSpPr>
          <p:cNvPr id="5" name="Arrow: Right 4">
            <a:extLst>
              <a:ext uri="{FF2B5EF4-FFF2-40B4-BE49-F238E27FC236}">
                <a16:creationId xmlns:a16="http://schemas.microsoft.com/office/drawing/2014/main" id="{73040085-718B-4A8E-AE43-0A77885A8DFF}"/>
              </a:ext>
            </a:extLst>
          </p:cNvPr>
          <p:cNvSpPr/>
          <p:nvPr/>
        </p:nvSpPr>
        <p:spPr>
          <a:xfrm>
            <a:off x="4837259" y="914400"/>
            <a:ext cx="2743200" cy="226032"/>
          </a:xfrm>
          <a:prstGeom prst="rightArrow">
            <a:avLst/>
          </a:prstGeom>
          <a:solidFill>
            <a:srgbClr val="92D05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8077874-83A1-402E-9F34-37029398CACE}"/>
              </a:ext>
            </a:extLst>
          </p:cNvPr>
          <p:cNvSpPr txBox="1"/>
          <p:nvPr/>
        </p:nvSpPr>
        <p:spPr>
          <a:xfrm>
            <a:off x="345898" y="529679"/>
            <a:ext cx="11476233" cy="769441"/>
          </a:xfrm>
          <a:prstGeom prst="rect">
            <a:avLst/>
          </a:prstGeom>
          <a:noFill/>
        </p:spPr>
        <p:txBody>
          <a:bodyPr wrap="square" rtlCol="0">
            <a:spAutoFit/>
          </a:bodyPr>
          <a:lstStyle/>
          <a:p>
            <a:r>
              <a:rPr lang="en-US" sz="4400" b="1" dirty="0">
                <a:solidFill>
                  <a:srgbClr val="00B050"/>
                </a:solidFill>
                <a:latin typeface="SutonnyOMJ" pitchFamily="2" charset="0"/>
                <a:cs typeface="SutonnyOMJ" pitchFamily="2" charset="0"/>
              </a:rPr>
              <a:t>৫ </a:t>
            </a:r>
            <a:r>
              <a:rPr lang="bn-BD" sz="4400" b="1" dirty="0">
                <a:solidFill>
                  <a:srgbClr val="00B050"/>
                </a:solidFill>
                <a:latin typeface="SutonnyOMJ" pitchFamily="2" charset="0"/>
                <a:cs typeface="SutonnyOMJ" pitchFamily="2" charset="0"/>
              </a:rPr>
              <a:t>নং আয়াত</a:t>
            </a:r>
            <a:r>
              <a:rPr lang="en-US" sz="4400" b="1" dirty="0">
                <a:solidFill>
                  <a:srgbClr val="00B050"/>
                </a:solidFill>
                <a:latin typeface="SutonnyOMJ" pitchFamily="2" charset="0"/>
                <a:cs typeface="SutonnyOMJ" pitchFamily="2" charset="0"/>
              </a:rPr>
              <a:t>ঃ- </a:t>
            </a:r>
            <a:endParaRPr lang="bn-BD" sz="4400" b="1" dirty="0">
              <a:solidFill>
                <a:srgbClr val="00B050"/>
              </a:solidFill>
              <a:latin typeface="SutonnyOMJ" pitchFamily="2" charset="0"/>
              <a:cs typeface="SutonnyOMJ" pitchFamily="2" charset="0"/>
            </a:endParaRPr>
          </a:p>
        </p:txBody>
      </p:sp>
      <p:sp>
        <p:nvSpPr>
          <p:cNvPr id="8" name="TextBox 7">
            <a:extLst>
              <a:ext uri="{FF2B5EF4-FFF2-40B4-BE49-F238E27FC236}">
                <a16:creationId xmlns:a16="http://schemas.microsoft.com/office/drawing/2014/main" id="{4F92F701-241A-4B2C-B8A2-4ADF9FF3B88D}"/>
              </a:ext>
            </a:extLst>
          </p:cNvPr>
          <p:cNvSpPr txBox="1"/>
          <p:nvPr/>
        </p:nvSpPr>
        <p:spPr>
          <a:xfrm>
            <a:off x="359595" y="1139421"/>
            <a:ext cx="11486507" cy="5570756"/>
          </a:xfrm>
          <a:prstGeom prst="rect">
            <a:avLst/>
          </a:prstGeom>
          <a:noFill/>
        </p:spPr>
        <p:txBody>
          <a:bodyPr wrap="square" rtlCol="0">
            <a:spAutoFit/>
          </a:bodyPr>
          <a:lstStyle/>
          <a:p>
            <a:pPr algn="just"/>
            <a:r>
              <a:rPr lang="as-IN" sz="2800" dirty="0"/>
              <a:t>সূরা আন-নিসার ৫ নম্বর আয়াতের শানে নুযুল (অবতীর্ণ হওয়ার পটভূমি) সম্পর্কে মুফাসসিরগণ বিশেষ দুটি ঘটনা ও প্রেক্ষাপট উল্লেখ করেছেন:​</a:t>
            </a:r>
            <a:endParaRPr lang="en-US" sz="2800" dirty="0"/>
          </a:p>
          <a:p>
            <a:pPr algn="just"/>
            <a:r>
              <a:rPr lang="as-IN" sz="4000" dirty="0">
                <a:solidFill>
                  <a:srgbClr val="C00000"/>
                </a:solidFill>
                <a:latin typeface="SutonnyOMJ" pitchFamily="2" charset="0"/>
                <a:cs typeface="SutonnyOMJ" pitchFamily="2" charset="0"/>
              </a:rPr>
              <a:t>প্রথম ঘটনা</a:t>
            </a:r>
            <a:r>
              <a:rPr lang="as-IN" sz="4400" dirty="0">
                <a:solidFill>
                  <a:srgbClr val="C00000"/>
                </a:solidFill>
                <a:latin typeface="SutonnyOMJ" pitchFamily="2" charset="0"/>
                <a:cs typeface="SutonnyOMJ" pitchFamily="2" charset="0"/>
              </a:rPr>
              <a:t>:</a:t>
            </a:r>
            <a:r>
              <a:rPr lang="en-US" sz="2800" dirty="0">
                <a:solidFill>
                  <a:srgbClr val="C00000"/>
                </a:solidFill>
                <a:latin typeface="SutonnyOMJ" pitchFamily="2" charset="0"/>
                <a:cs typeface="SutonnyOMJ" pitchFamily="2" charset="0"/>
              </a:rPr>
              <a:t> </a:t>
            </a:r>
            <a:r>
              <a:rPr lang="as-IN" sz="3200" dirty="0"/>
              <a:t>​হযরত </a:t>
            </a:r>
            <a:r>
              <a:rPr lang="en-US" sz="2800" dirty="0" err="1"/>
              <a:t>আবু</a:t>
            </a:r>
            <a:r>
              <a:rPr lang="en-US" sz="3200" dirty="0"/>
              <a:t> </a:t>
            </a:r>
            <a:r>
              <a:rPr lang="as-IN" sz="3200" dirty="0"/>
              <a:t>বকর ইবনে হাফস (রা.) থেকে বর্ণিত, আরবের এক ব্যক্তি তার সমস্ত সম্পদ অত্যন্ত অপচয় ও অযৌক্তিক খাতে খরচ করত। তার এই নির্বুদ্ধিতা এবং সম্পদ নষ্ট করার স্বভাব দেখে তার পরিবারের সদস্যরা গভীর চিন্তায় পড়ে যান। কারণ, সে সম্পদ শেষ করে ফেললে পুরো পরিবার চরম আর্থিক সংকটে পড়বে। তখন পরিবারের পক্ষ থেকে বিষয়টি রাসূলুল্লাহ </a:t>
            </a:r>
            <a:r>
              <a:rPr lang="en-US" sz="3200" dirty="0"/>
              <a:t>(</a:t>
            </a:r>
            <a:r>
              <a:rPr lang="as-IN" sz="3200" dirty="0"/>
              <a:t>সা</a:t>
            </a:r>
            <a:r>
              <a:rPr lang="en-US" sz="3200" dirty="0"/>
              <a:t>:) </a:t>
            </a:r>
            <a:r>
              <a:rPr lang="as-IN" sz="3200" dirty="0"/>
              <a:t>কাছে উত্থাপন করা হয় এবং এই ধরনের অপরিণত ও নির্বোধ ব্যক্তিদের হাত থেকে সম্পদ রক্ষা করার শরয়ী বিধান জানতে চাওয়া হয়। এর প্রেক্ষিতে আল্লাহ তা</a:t>
            </a:r>
            <a:r>
              <a:rPr lang="en-US" sz="2800" dirty="0" err="1"/>
              <a:t>য়া</a:t>
            </a:r>
            <a:r>
              <a:rPr lang="as-IN" sz="3200" dirty="0"/>
              <a:t>লা এই আয়াতটি নাজিল করেন।</a:t>
            </a:r>
            <a:endParaRPr lang="en-US" sz="2800" dirty="0"/>
          </a:p>
        </p:txBody>
      </p:sp>
    </p:spTree>
    <p:extLst>
      <p:ext uri="{BB962C8B-B14F-4D97-AF65-F5344CB8AC3E}">
        <p14:creationId xmlns:p14="http://schemas.microsoft.com/office/powerpoint/2010/main" val="245947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a:extLst>
              <a:ext uri="{FF2B5EF4-FFF2-40B4-BE49-F238E27FC236}">
                <a16:creationId xmlns:a16="http://schemas.microsoft.com/office/drawing/2014/main" id="{4C0E6E8C-C064-4FDF-9E42-95D5089C2970}"/>
              </a:ext>
            </a:extLst>
          </p:cNvPr>
          <p:cNvSpPr/>
          <p:nvPr/>
        </p:nvSpPr>
        <p:spPr>
          <a:xfrm>
            <a:off x="131298" y="83127"/>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3">
            <a:extLst>
              <a:ext uri="{FF2B5EF4-FFF2-40B4-BE49-F238E27FC236}">
                <a16:creationId xmlns:a16="http://schemas.microsoft.com/office/drawing/2014/main" id="{94F9B3D7-9DAA-4CDB-A7B9-86364DD90315}"/>
              </a:ext>
            </a:extLst>
          </p:cNvPr>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gradFill flip="none" rotWithShape="1">
            <a:gsLst>
              <a:gs pos="80000">
                <a:srgbClr val="FFFF00"/>
              </a:gs>
              <a:gs pos="24000">
                <a:srgbClr val="60943D"/>
              </a:gs>
              <a:gs pos="0">
                <a:srgbClr val="FFFF00"/>
              </a:gs>
              <a:gs pos="54000">
                <a:srgbClr val="FFFF00"/>
              </a:gs>
              <a:gs pos="100000">
                <a:srgbClr val="7030A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44F2864D-51DD-4D06-ACD9-398E59B6A87D}"/>
              </a:ext>
            </a:extLst>
          </p:cNvPr>
          <p:cNvSpPr txBox="1"/>
          <p:nvPr/>
        </p:nvSpPr>
        <p:spPr>
          <a:xfrm>
            <a:off x="2887039" y="123093"/>
            <a:ext cx="6102848" cy="830997"/>
          </a:xfrm>
          <a:prstGeom prst="rect">
            <a:avLst/>
          </a:prstGeom>
          <a:noFill/>
        </p:spPr>
        <p:txBody>
          <a:bodyPr wrap="square">
            <a:spAutoFit/>
          </a:bodyPr>
          <a:lstStyle/>
          <a:p>
            <a:pPr algn="ctr"/>
            <a:r>
              <a:rPr lang="bn-BD" sz="4800" b="1" dirty="0">
                <a:ln w="0"/>
                <a:solidFill>
                  <a:schemeClr val="accent1">
                    <a:lumMod val="75000"/>
                  </a:schemeClr>
                </a:solidFill>
                <a:effectLst>
                  <a:outerShdw blurRad="38100" dist="19050" dir="2700000" algn="tl" rotWithShape="0">
                    <a:schemeClr val="dk1">
                      <a:alpha val="40000"/>
                    </a:schemeClr>
                  </a:outerShdw>
                </a:effectLst>
                <a:latin typeface="SutonnyOMJ" pitchFamily="2" charset="0"/>
                <a:cs typeface="SutonnyOMJ" pitchFamily="2" charset="0"/>
              </a:rPr>
              <a:t>শানে নুযূল</a:t>
            </a:r>
            <a:endParaRPr lang="en-US" sz="4800" b="1" dirty="0">
              <a:ln w="0"/>
              <a:solidFill>
                <a:schemeClr val="accent1">
                  <a:lumMod val="75000"/>
                </a:schemeClr>
              </a:solidFill>
              <a:effectLst>
                <a:outerShdw blurRad="38100" dist="19050" dir="2700000" algn="tl" rotWithShape="0">
                  <a:schemeClr val="dk1">
                    <a:alpha val="40000"/>
                  </a:schemeClr>
                </a:outerShdw>
              </a:effectLst>
              <a:latin typeface="SutonnyOMJ" pitchFamily="2" charset="0"/>
              <a:cs typeface="SutonnyOMJ" pitchFamily="2" charset="0"/>
            </a:endParaRPr>
          </a:p>
        </p:txBody>
      </p:sp>
      <p:sp>
        <p:nvSpPr>
          <p:cNvPr id="6" name="Arrow: Right 5">
            <a:extLst>
              <a:ext uri="{FF2B5EF4-FFF2-40B4-BE49-F238E27FC236}">
                <a16:creationId xmlns:a16="http://schemas.microsoft.com/office/drawing/2014/main" id="{A42A77A7-21F8-4BD1-9AD4-D27B12EB3188}"/>
              </a:ext>
            </a:extLst>
          </p:cNvPr>
          <p:cNvSpPr/>
          <p:nvPr/>
        </p:nvSpPr>
        <p:spPr>
          <a:xfrm>
            <a:off x="4720776" y="811185"/>
            <a:ext cx="2743200" cy="226032"/>
          </a:xfrm>
          <a:prstGeom prst="rightArrow">
            <a:avLst/>
          </a:prstGeom>
          <a:solidFill>
            <a:srgbClr val="92D05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FF6FB4D-FFC7-4186-A941-0F024700FBC7}"/>
              </a:ext>
            </a:extLst>
          </p:cNvPr>
          <p:cNvSpPr txBox="1"/>
          <p:nvPr/>
        </p:nvSpPr>
        <p:spPr>
          <a:xfrm>
            <a:off x="301176" y="974165"/>
            <a:ext cx="11582400" cy="5632311"/>
          </a:xfrm>
          <a:prstGeom prst="rect">
            <a:avLst/>
          </a:prstGeom>
          <a:noFill/>
        </p:spPr>
        <p:txBody>
          <a:bodyPr wrap="square" rtlCol="0">
            <a:spAutoFit/>
          </a:bodyPr>
          <a:lstStyle/>
          <a:p>
            <a:pPr algn="just"/>
            <a:r>
              <a:rPr lang="as-IN" sz="4000" b="1" dirty="0">
                <a:solidFill>
                  <a:srgbClr val="0070C0"/>
                </a:solidFill>
                <a:latin typeface="SutonnyOMJ" pitchFamily="2" charset="0"/>
                <a:cs typeface="SutonnyOMJ" pitchFamily="2" charset="0"/>
              </a:rPr>
              <a:t>দ্বিতীয় ঘটনা:</a:t>
            </a:r>
            <a:r>
              <a:rPr lang="en-US" sz="4000" b="1" dirty="0">
                <a:solidFill>
                  <a:srgbClr val="0070C0"/>
                </a:solidFill>
                <a:latin typeface="SutonnyOMJ" pitchFamily="2" charset="0"/>
                <a:cs typeface="SutonnyOMJ" pitchFamily="2" charset="0"/>
              </a:rPr>
              <a:t> </a:t>
            </a:r>
            <a:r>
              <a:rPr lang="as-IN" sz="3200" u="sng" dirty="0">
                <a:solidFill>
                  <a:srgbClr val="00B050"/>
                </a:solidFill>
              </a:rPr>
              <a:t>এতিমদের সম্পদ হরণের জাহেলী প্রথা</a:t>
            </a:r>
            <a:r>
              <a:rPr lang="as-IN" sz="3200" u="sng" dirty="0"/>
              <a:t>​</a:t>
            </a:r>
            <a:r>
              <a:rPr lang="en-US" sz="4000" u="sng" dirty="0">
                <a:solidFill>
                  <a:srgbClr val="00B050"/>
                </a:solidFill>
              </a:rPr>
              <a:t>:</a:t>
            </a:r>
          </a:p>
          <a:p>
            <a:pPr algn="just"/>
            <a:r>
              <a:rPr lang="as-IN" sz="3200" dirty="0"/>
              <a:t>জাহেলি যুগে এতিম বা অপ্রাপ্তবয়স্ক শিশুরা যখন তাদের মৃত পিতা-মাতার বিপুল সম্পদের মালিক হতো, তখন সমাজের কিছু লোভী মানুষ বা তাদের অভিভাবকগণ সেই সম্পদ হাতিয়ে নেওয়ার চেষ্টা করত। আবার অনেক সময় সম্পদ এতিমদের হাতে দিলে তারা বয়সের অপরিপক্কতার কারণে তা অপচয় করে ধ্বংস করে ফেলত। এই আয়াতে আল্লাহ তা</a:t>
            </a:r>
            <a:r>
              <a:rPr lang="en-US" sz="2800" dirty="0" err="1"/>
              <a:t>য়া</a:t>
            </a:r>
            <a:r>
              <a:rPr lang="as-IN" sz="3200" dirty="0"/>
              <a:t>লা পরিষ্কার জানিয়ে দেন যে, যারা সম্পদ পরিচালনার যোগ্যতা রাখেনা (যেমন অবুঝ শিশু বা নির্বোধ), তাদের হাতে সরাসরি সম্পদ দেওয়া যাবে না। বরং অভিভাবক নিজেই তা রক্ষণাবেক্ষণ করবেন এবং তাদের খাওয়া-প</a:t>
            </a:r>
            <a:r>
              <a:rPr lang="en-US" sz="2800" dirty="0" err="1"/>
              <a:t>রা</a:t>
            </a:r>
            <a:r>
              <a:rPr lang="as-IN" sz="3200" dirty="0"/>
              <a:t>র খরচ জোগাবেন।</a:t>
            </a:r>
            <a:r>
              <a:rPr lang="as-IN" sz="1800" dirty="0"/>
              <a:t> </a:t>
            </a:r>
            <a:r>
              <a:rPr lang="as-IN" sz="3200" dirty="0"/>
              <a:t>এর প্রেক্ষিতে আল্লাহ তা</a:t>
            </a:r>
            <a:r>
              <a:rPr lang="en-US" sz="2800" dirty="0" err="1"/>
              <a:t>য়া</a:t>
            </a:r>
            <a:r>
              <a:rPr lang="as-IN" sz="3200" dirty="0"/>
              <a:t>লা এই আয়াতটি নাজিল করেন।</a:t>
            </a:r>
            <a:endParaRPr lang="en-US" dirty="0"/>
          </a:p>
        </p:txBody>
      </p:sp>
    </p:spTree>
    <p:extLst>
      <p:ext uri="{BB962C8B-B14F-4D97-AF65-F5344CB8AC3E}">
        <p14:creationId xmlns:p14="http://schemas.microsoft.com/office/powerpoint/2010/main" val="237213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a:extLst>
              <a:ext uri="{FF2B5EF4-FFF2-40B4-BE49-F238E27FC236}">
                <a16:creationId xmlns:a16="http://schemas.microsoft.com/office/drawing/2014/main" id="{6B7DAD5B-360E-48DB-8535-0F0F9C84CB3A}"/>
              </a:ext>
            </a:extLst>
          </p:cNvPr>
          <p:cNvSpPr/>
          <p:nvPr/>
        </p:nvSpPr>
        <p:spPr>
          <a:xfrm>
            <a:off x="131298" y="83127"/>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3">
            <a:extLst>
              <a:ext uri="{FF2B5EF4-FFF2-40B4-BE49-F238E27FC236}">
                <a16:creationId xmlns:a16="http://schemas.microsoft.com/office/drawing/2014/main" id="{9FD456AF-665B-4A05-9737-42159AB76D18}"/>
              </a:ext>
            </a:extLst>
          </p:cNvPr>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gradFill flip="none" rotWithShape="1">
            <a:gsLst>
              <a:gs pos="80000">
                <a:srgbClr val="FFFF00"/>
              </a:gs>
              <a:gs pos="24000">
                <a:srgbClr val="60943D"/>
              </a:gs>
              <a:gs pos="0">
                <a:srgbClr val="FFFF00"/>
              </a:gs>
              <a:gs pos="54000">
                <a:srgbClr val="FFFF00"/>
              </a:gs>
              <a:gs pos="100000">
                <a:srgbClr val="7030A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39A970DF-AF13-45AC-9252-E15A91CE192A}"/>
              </a:ext>
            </a:extLst>
          </p:cNvPr>
          <p:cNvSpPr txBox="1"/>
          <p:nvPr/>
        </p:nvSpPr>
        <p:spPr>
          <a:xfrm>
            <a:off x="306512" y="515453"/>
            <a:ext cx="11578975" cy="1077218"/>
          </a:xfrm>
          <a:prstGeom prst="rect">
            <a:avLst/>
          </a:prstGeom>
          <a:noFill/>
        </p:spPr>
        <p:txBody>
          <a:bodyPr wrap="square" rtlCol="0">
            <a:spAutoFit/>
          </a:bodyPr>
          <a:lstStyle/>
          <a:p>
            <a:pPr lvl="0" algn="ctr"/>
            <a:r>
              <a:rPr lang="bn-IN" sz="3200" b="1" dirty="0">
                <a:solidFill>
                  <a:srgbClr val="00B050"/>
                </a:solidFill>
                <a:latin typeface="Noto Serif Bengali"/>
                <a:ea typeface="Noto Serif Bengali"/>
                <a:cs typeface="Noto Serif Bengali"/>
                <a:sym typeface="Noto Serif Bengali"/>
              </a:rPr>
              <a:t>নির্বাচিত </a:t>
            </a:r>
            <a:r>
              <a:rPr lang="en-US" sz="3200" b="1" dirty="0">
                <a:solidFill>
                  <a:srgbClr val="00B050"/>
                </a:solidFill>
                <a:latin typeface="Noto Serif Bengali"/>
                <a:ea typeface="Noto Serif Bengali"/>
                <a:cs typeface="Noto Serif Bengali"/>
                <a:sym typeface="Noto Serif Bengali"/>
              </a:rPr>
              <a:t> </a:t>
            </a:r>
            <a:r>
              <a:rPr lang="bn-IN" sz="3200" b="1" dirty="0">
                <a:solidFill>
                  <a:srgbClr val="00B050"/>
                </a:solidFill>
                <a:latin typeface="Noto Serif Bengali"/>
                <a:ea typeface="Noto Serif Bengali"/>
                <a:cs typeface="Noto Serif Bengali"/>
                <a:sym typeface="Noto Serif Bengali"/>
              </a:rPr>
              <a:t>শব্দার্থ</a:t>
            </a:r>
            <a:endParaRPr lang="en-US" sz="3200" b="1" dirty="0">
              <a:solidFill>
                <a:srgbClr val="00B050"/>
              </a:solidFill>
              <a:latin typeface="Noto Serif Bengali"/>
              <a:ea typeface="Noto Serif Bengali"/>
              <a:cs typeface="Noto Serif Bengali"/>
              <a:sym typeface="Noto Serif Bengali"/>
            </a:endParaRPr>
          </a:p>
          <a:p>
            <a:pPr lvl="0" algn="ctr"/>
            <a:endParaRPr lang="bn-IN" sz="3200" dirty="0"/>
          </a:p>
        </p:txBody>
      </p:sp>
      <p:sp>
        <p:nvSpPr>
          <p:cNvPr id="5" name="Arrow: Right 4">
            <a:extLst>
              <a:ext uri="{FF2B5EF4-FFF2-40B4-BE49-F238E27FC236}">
                <a16:creationId xmlns:a16="http://schemas.microsoft.com/office/drawing/2014/main" id="{BD3D6619-FB00-4815-97ED-7A1F6A74A640}"/>
              </a:ext>
            </a:extLst>
          </p:cNvPr>
          <p:cNvSpPr/>
          <p:nvPr/>
        </p:nvSpPr>
        <p:spPr>
          <a:xfrm>
            <a:off x="4484671" y="1054062"/>
            <a:ext cx="3390471" cy="143639"/>
          </a:xfrm>
          <a:prstGeom prst="rightArrow">
            <a:avLst/>
          </a:prstGeom>
          <a:solidFill>
            <a:srgbClr val="00B0F0"/>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Table 7">
            <a:extLst>
              <a:ext uri="{FF2B5EF4-FFF2-40B4-BE49-F238E27FC236}">
                <a16:creationId xmlns:a16="http://schemas.microsoft.com/office/drawing/2014/main" id="{C9146450-9AC4-4F18-8E97-478A2A3053C3}"/>
              </a:ext>
            </a:extLst>
          </p:cNvPr>
          <p:cNvGraphicFramePr>
            <a:graphicFrameLocks noGrp="1"/>
          </p:cNvGraphicFramePr>
          <p:nvPr>
            <p:extLst>
              <p:ext uri="{D42A27DB-BD31-4B8C-83A1-F6EECF244321}">
                <p14:modId xmlns:p14="http://schemas.microsoft.com/office/powerpoint/2010/main" val="3637146608"/>
              </p:ext>
            </p:extLst>
          </p:nvPr>
        </p:nvGraphicFramePr>
        <p:xfrm>
          <a:off x="297952" y="1499875"/>
          <a:ext cx="11576662" cy="4932858"/>
        </p:xfrm>
        <a:graphic>
          <a:graphicData uri="http://schemas.openxmlformats.org/drawingml/2006/table">
            <a:tbl>
              <a:tblPr firstRow="1" bandRow="1">
                <a:tableStyleId>{5C22544A-7EE6-4342-B048-85BDC9FD1C3A}</a:tableStyleId>
              </a:tblPr>
              <a:tblGrid>
                <a:gridCol w="2022960">
                  <a:extLst>
                    <a:ext uri="{9D8B030D-6E8A-4147-A177-3AD203B41FA5}">
                      <a16:colId xmlns:a16="http://schemas.microsoft.com/office/drawing/2014/main" val="3109906639"/>
                    </a:ext>
                  </a:extLst>
                </a:gridCol>
                <a:gridCol w="2806042">
                  <a:extLst>
                    <a:ext uri="{9D8B030D-6E8A-4147-A177-3AD203B41FA5}">
                      <a16:colId xmlns:a16="http://schemas.microsoft.com/office/drawing/2014/main" val="3973915975"/>
                    </a:ext>
                  </a:extLst>
                </a:gridCol>
                <a:gridCol w="2148215">
                  <a:extLst>
                    <a:ext uri="{9D8B030D-6E8A-4147-A177-3AD203B41FA5}">
                      <a16:colId xmlns:a16="http://schemas.microsoft.com/office/drawing/2014/main" val="842422035"/>
                    </a:ext>
                  </a:extLst>
                </a:gridCol>
                <a:gridCol w="4599445">
                  <a:extLst>
                    <a:ext uri="{9D8B030D-6E8A-4147-A177-3AD203B41FA5}">
                      <a16:colId xmlns:a16="http://schemas.microsoft.com/office/drawing/2014/main" val="3314126391"/>
                    </a:ext>
                  </a:extLst>
                </a:gridCol>
              </a:tblGrid>
              <a:tr h="488890">
                <a:tc>
                  <a:txBody>
                    <a:bodyPr/>
                    <a:lstStyle/>
                    <a:p>
                      <a:pPr algn="ctr"/>
                      <a:r>
                        <a:rPr lang="en-US" sz="3200" dirty="0" err="1">
                          <a:solidFill>
                            <a:schemeClr val="bg1"/>
                          </a:solidFill>
                          <a:latin typeface="SutonnyOMJ" pitchFamily="2" charset="0"/>
                          <a:cs typeface="SutonnyOMJ" pitchFamily="2" charset="0"/>
                        </a:rPr>
                        <a:t>আরবি</a:t>
                      </a:r>
                      <a:r>
                        <a:rPr lang="en-US" sz="3200" dirty="0">
                          <a:solidFill>
                            <a:schemeClr val="bg1"/>
                          </a:solidFill>
                          <a:latin typeface="SutonnyOMJ" pitchFamily="2" charset="0"/>
                          <a:cs typeface="SutonnyOMJ" pitchFamily="2" charset="0"/>
                        </a:rPr>
                        <a:t> </a:t>
                      </a:r>
                      <a:r>
                        <a:rPr lang="en-US" sz="3200" dirty="0" err="1">
                          <a:solidFill>
                            <a:schemeClr val="bg1"/>
                          </a:solidFill>
                          <a:latin typeface="SutonnyOMJ" pitchFamily="2" charset="0"/>
                          <a:cs typeface="SutonnyOMJ" pitchFamily="2" charset="0"/>
                        </a:rPr>
                        <a:t>শব্দ</a:t>
                      </a:r>
                      <a:endParaRPr lang="en-US" sz="3200" dirty="0">
                        <a:solidFill>
                          <a:schemeClr val="bg1"/>
                        </a:solidFill>
                        <a:latin typeface="SutonnyOMJ" pitchFamily="2" charset="0"/>
                        <a:cs typeface="SutonnyOMJ" pitchFamily="2" charset="0"/>
                      </a:endParaRPr>
                    </a:p>
                  </a:txBody>
                  <a:tcPr/>
                </a:tc>
                <a:tc>
                  <a:txBody>
                    <a:bodyPr/>
                    <a:lstStyle/>
                    <a:p>
                      <a:pPr algn="ctr"/>
                      <a:r>
                        <a:rPr lang="en-US" sz="3200" dirty="0" err="1">
                          <a:solidFill>
                            <a:schemeClr val="bg1"/>
                          </a:solidFill>
                          <a:latin typeface="SutonnyOMJ" pitchFamily="2" charset="0"/>
                          <a:cs typeface="SutonnyOMJ" pitchFamily="2" charset="0"/>
                        </a:rPr>
                        <a:t>বাংলা</a:t>
                      </a:r>
                      <a:r>
                        <a:rPr lang="en-US" sz="3200" dirty="0">
                          <a:solidFill>
                            <a:schemeClr val="bg1"/>
                          </a:solidFill>
                          <a:latin typeface="SutonnyOMJ" pitchFamily="2" charset="0"/>
                          <a:cs typeface="SutonnyOMJ" pitchFamily="2" charset="0"/>
                        </a:rPr>
                        <a:t> </a:t>
                      </a:r>
                      <a:r>
                        <a:rPr lang="en-US" sz="3200" dirty="0" err="1">
                          <a:solidFill>
                            <a:schemeClr val="bg1"/>
                          </a:solidFill>
                          <a:latin typeface="SutonnyOMJ" pitchFamily="2" charset="0"/>
                          <a:cs typeface="SutonnyOMJ" pitchFamily="2" charset="0"/>
                        </a:rPr>
                        <a:t>অর্থ</a:t>
                      </a:r>
                      <a:endParaRPr lang="en-US" sz="3200" dirty="0">
                        <a:solidFill>
                          <a:schemeClr val="bg1"/>
                        </a:solidFill>
                        <a:latin typeface="SutonnyOMJ" pitchFamily="2" charset="0"/>
                        <a:cs typeface="SutonnyOMJ" pitchFamily="2" charset="0"/>
                      </a:endParaRPr>
                    </a:p>
                  </a:txBody>
                  <a:tcPr/>
                </a:tc>
                <a:tc>
                  <a:txBody>
                    <a:bodyPr/>
                    <a:lstStyle/>
                    <a:p>
                      <a:pPr algn="ctr"/>
                      <a:r>
                        <a:rPr lang="en-US" sz="3200" dirty="0" err="1">
                          <a:solidFill>
                            <a:schemeClr val="bg1"/>
                          </a:solidFill>
                          <a:latin typeface="SutonnyOMJ" pitchFamily="2" charset="0"/>
                          <a:cs typeface="SutonnyOMJ" pitchFamily="2" charset="0"/>
                        </a:rPr>
                        <a:t>আরবি</a:t>
                      </a:r>
                      <a:r>
                        <a:rPr lang="en-US" sz="3200" dirty="0">
                          <a:solidFill>
                            <a:schemeClr val="bg1"/>
                          </a:solidFill>
                          <a:latin typeface="SutonnyOMJ" pitchFamily="2" charset="0"/>
                          <a:cs typeface="SutonnyOMJ" pitchFamily="2" charset="0"/>
                        </a:rPr>
                        <a:t> </a:t>
                      </a:r>
                      <a:r>
                        <a:rPr lang="en-US" sz="3200" dirty="0" err="1">
                          <a:solidFill>
                            <a:schemeClr val="bg1"/>
                          </a:solidFill>
                          <a:latin typeface="SutonnyOMJ" pitchFamily="2" charset="0"/>
                          <a:cs typeface="SutonnyOMJ" pitchFamily="2" charset="0"/>
                        </a:rPr>
                        <a:t>শব্দ</a:t>
                      </a:r>
                      <a:endParaRPr lang="en-US" sz="3200" dirty="0">
                        <a:solidFill>
                          <a:schemeClr val="bg1"/>
                        </a:solidFill>
                        <a:latin typeface="SutonnyOMJ" pitchFamily="2" charset="0"/>
                        <a:cs typeface="SutonnyOMJ" pitchFamily="2" charset="0"/>
                      </a:endParaRPr>
                    </a:p>
                  </a:txBody>
                  <a:tcPr/>
                </a:tc>
                <a:tc>
                  <a:txBody>
                    <a:bodyPr/>
                    <a:lstStyle/>
                    <a:p>
                      <a:pPr algn="ctr"/>
                      <a:r>
                        <a:rPr lang="en-US" sz="3200" dirty="0" err="1">
                          <a:solidFill>
                            <a:schemeClr val="bg1"/>
                          </a:solidFill>
                          <a:latin typeface="SutonnyOMJ" pitchFamily="2" charset="0"/>
                          <a:cs typeface="SutonnyOMJ" pitchFamily="2" charset="0"/>
                        </a:rPr>
                        <a:t>বাংলা</a:t>
                      </a:r>
                      <a:r>
                        <a:rPr lang="en-US" sz="3200" baseline="0" dirty="0">
                          <a:solidFill>
                            <a:schemeClr val="bg1"/>
                          </a:solidFill>
                          <a:latin typeface="SutonnyOMJ" pitchFamily="2" charset="0"/>
                          <a:cs typeface="SutonnyOMJ" pitchFamily="2" charset="0"/>
                        </a:rPr>
                        <a:t> </a:t>
                      </a:r>
                      <a:r>
                        <a:rPr lang="en-US" sz="3200" dirty="0" err="1">
                          <a:solidFill>
                            <a:schemeClr val="bg1"/>
                          </a:solidFill>
                          <a:latin typeface="SutonnyOMJ" pitchFamily="2" charset="0"/>
                          <a:cs typeface="SutonnyOMJ" pitchFamily="2" charset="0"/>
                        </a:rPr>
                        <a:t>অর্থ</a:t>
                      </a:r>
                      <a:endParaRPr lang="en-US" sz="3200" dirty="0">
                        <a:solidFill>
                          <a:schemeClr val="bg1"/>
                        </a:solidFill>
                        <a:latin typeface="SutonnyOMJ" pitchFamily="2" charset="0"/>
                        <a:cs typeface="SutonnyOMJ" pitchFamily="2" charset="0"/>
                      </a:endParaRPr>
                    </a:p>
                  </a:txBody>
                  <a:tcPr/>
                </a:tc>
                <a:extLst>
                  <a:ext uri="{0D108BD9-81ED-4DB2-BD59-A6C34878D82A}">
                    <a16:rowId xmlns:a16="http://schemas.microsoft.com/office/drawing/2014/main" val="3451341759"/>
                  </a:ext>
                </a:extLst>
              </a:tr>
              <a:tr h="488890">
                <a:tc>
                  <a:txBody>
                    <a:bodyPr/>
                    <a:lstStyle/>
                    <a:p>
                      <a:pPr algn="r"/>
                      <a:r>
                        <a:rPr lang="ar-SA" sz="3200" b="1" dirty="0">
                          <a:solidFill>
                            <a:srgbClr val="00B050"/>
                          </a:solidFill>
                          <a:latin typeface="SutonnyOMJ" pitchFamily="2" charset="0"/>
                        </a:rPr>
                        <a:t> وَآتُوا</a:t>
                      </a:r>
                      <a:endParaRPr lang="en-US" sz="3200" b="1" dirty="0">
                        <a:solidFill>
                          <a:srgbClr val="00B050"/>
                        </a:solidFill>
                        <a:latin typeface="SutonnyOMJ" pitchFamily="2" charset="0"/>
                        <a:cs typeface="SutonnyOMJ" pitchFamily="2" charset="0"/>
                      </a:endParaRPr>
                    </a:p>
                  </a:txBody>
                  <a:tcPr/>
                </a:tc>
                <a:tc>
                  <a:txBody>
                    <a:bodyPr/>
                    <a:lstStyle/>
                    <a:p>
                      <a:r>
                        <a:rPr lang="as-IN" sz="2800" dirty="0">
                          <a:solidFill>
                            <a:srgbClr val="00B050"/>
                          </a:solidFill>
                          <a:latin typeface="SutonnyOMJ" pitchFamily="2" charset="0"/>
                          <a:cs typeface="SutonnyOMJ" pitchFamily="2" charset="0"/>
                        </a:rPr>
                        <a:t>তোমরা দিয়ে দাও</a:t>
                      </a:r>
                      <a:endParaRPr lang="en-US" sz="2800" dirty="0">
                        <a:solidFill>
                          <a:srgbClr val="00B050"/>
                        </a:solidFill>
                        <a:latin typeface="SutonnyOMJ" pitchFamily="2" charset="0"/>
                        <a:cs typeface="SutonnyOMJ" pitchFamily="2" charset="0"/>
                      </a:endParaRPr>
                    </a:p>
                  </a:txBody>
                  <a:tcPr/>
                </a:tc>
                <a:tc>
                  <a:txBody>
                    <a:bodyPr/>
                    <a:lstStyle/>
                    <a:p>
                      <a:pPr algn="r"/>
                      <a:r>
                        <a:rPr lang="ar-SA" sz="3200" b="1" dirty="0">
                          <a:solidFill>
                            <a:schemeClr val="accent6">
                              <a:lumMod val="50000"/>
                            </a:schemeClr>
                          </a:solidFill>
                          <a:latin typeface="SutonnyOMJ" pitchFamily="2" charset="0"/>
                        </a:rPr>
                        <a:t>أَمْوَالَكُمُ </a:t>
                      </a:r>
                      <a:endParaRPr lang="en-US" sz="3200" b="1" dirty="0">
                        <a:solidFill>
                          <a:schemeClr val="accent6">
                            <a:lumMod val="50000"/>
                          </a:schemeClr>
                        </a:solidFill>
                        <a:latin typeface="SutonnyOMJ" pitchFamily="2" charset="0"/>
                        <a:cs typeface="SutonnyOMJ" pitchFamily="2" charset="0"/>
                      </a:endParaRPr>
                    </a:p>
                  </a:txBody>
                  <a:tcPr/>
                </a:tc>
                <a:tc>
                  <a:txBody>
                    <a:bodyPr/>
                    <a:lstStyle/>
                    <a:p>
                      <a:r>
                        <a:rPr lang="as-IN" sz="3200" dirty="0">
                          <a:solidFill>
                            <a:schemeClr val="accent6">
                              <a:lumMod val="50000"/>
                            </a:schemeClr>
                          </a:solidFill>
                          <a:latin typeface="SutonnyOMJ" pitchFamily="2" charset="0"/>
                          <a:cs typeface="SutonnyOMJ" pitchFamily="2" charset="0"/>
                        </a:rPr>
                        <a:t>তোমাদের ধন-সম্পদ</a:t>
                      </a:r>
                      <a:endParaRPr lang="en-US" sz="3200" dirty="0">
                        <a:solidFill>
                          <a:schemeClr val="accent6">
                            <a:lumMod val="50000"/>
                          </a:schemeClr>
                        </a:solidFill>
                        <a:latin typeface="SutonnyOMJ" pitchFamily="2" charset="0"/>
                        <a:cs typeface="SutonnyOMJ" pitchFamily="2" charset="0"/>
                      </a:endParaRPr>
                    </a:p>
                  </a:txBody>
                  <a:tcPr/>
                </a:tc>
                <a:extLst>
                  <a:ext uri="{0D108BD9-81ED-4DB2-BD59-A6C34878D82A}">
                    <a16:rowId xmlns:a16="http://schemas.microsoft.com/office/drawing/2014/main" val="4129372344"/>
                  </a:ext>
                </a:extLst>
              </a:tr>
              <a:tr h="717872">
                <a:tc>
                  <a:txBody>
                    <a:bodyPr/>
                    <a:lstStyle/>
                    <a:p>
                      <a:pPr algn="r"/>
                      <a:r>
                        <a:rPr lang="ar-SA" sz="3200" b="1" dirty="0">
                          <a:solidFill>
                            <a:srgbClr val="00B0F0"/>
                          </a:solidFill>
                          <a:latin typeface="SutonnyOMJ" pitchFamily="2" charset="0"/>
                        </a:rPr>
                        <a:t>نِحْلَةً </a:t>
                      </a:r>
                      <a:r>
                        <a:rPr lang="as-IN" sz="3200" b="1" dirty="0">
                          <a:solidFill>
                            <a:srgbClr val="00B0F0"/>
                          </a:solidFill>
                          <a:latin typeface="SutonnyOMJ" pitchFamily="2" charset="0"/>
                        </a:rPr>
                        <a:t> </a:t>
                      </a:r>
                      <a:endParaRPr lang="en-US" sz="3200" b="1" dirty="0">
                        <a:solidFill>
                          <a:srgbClr val="00B0F0"/>
                        </a:solidFill>
                        <a:latin typeface="SutonnyOMJ" pitchFamily="2" charset="0"/>
                        <a:cs typeface="SutonnyOMJ" pitchFamily="2" charset="0"/>
                      </a:endParaRPr>
                    </a:p>
                  </a:txBody>
                  <a:tcPr/>
                </a:tc>
                <a:tc>
                  <a:txBody>
                    <a:bodyPr/>
                    <a:lstStyle/>
                    <a:p>
                      <a:r>
                        <a:rPr lang="as-IN" sz="2800" dirty="0">
                          <a:solidFill>
                            <a:srgbClr val="00B0F0"/>
                          </a:solidFill>
                          <a:latin typeface="SutonnyOMJ" pitchFamily="2" charset="0"/>
                          <a:cs typeface="SutonnyOMJ" pitchFamily="2" charset="0"/>
                        </a:rPr>
                        <a:t>খুশি মনে / সানন্দে</a:t>
                      </a:r>
                      <a:endParaRPr lang="en-US" sz="2800" dirty="0">
                        <a:solidFill>
                          <a:srgbClr val="00B0F0"/>
                        </a:solidFill>
                        <a:latin typeface="SutonnyOMJ" pitchFamily="2" charset="0"/>
                        <a:cs typeface="SutonnyOMJ" pitchFamily="2" charset="0"/>
                      </a:endParaRPr>
                    </a:p>
                  </a:txBody>
                  <a:tcPr/>
                </a:tc>
                <a:tc>
                  <a:txBody>
                    <a:bodyPr/>
                    <a:lstStyle/>
                    <a:p>
                      <a:pPr algn="r"/>
                      <a:r>
                        <a:rPr lang="ar-SA" sz="3200" b="1" dirty="0">
                          <a:solidFill>
                            <a:srgbClr val="C00000"/>
                          </a:solidFill>
                          <a:latin typeface="SutonnyOMJ" pitchFamily="2" charset="0"/>
                        </a:rPr>
                        <a:t> قِيَامًا </a:t>
                      </a:r>
                      <a:endParaRPr lang="en-US" sz="3200" b="1" dirty="0">
                        <a:solidFill>
                          <a:srgbClr val="C00000"/>
                        </a:solidFill>
                        <a:latin typeface="SutonnyOMJ" pitchFamily="2" charset="0"/>
                        <a:cs typeface="SutonnyOMJ" pitchFamily="2" charset="0"/>
                      </a:endParaRPr>
                    </a:p>
                  </a:txBody>
                  <a:tcPr/>
                </a:tc>
                <a:tc>
                  <a:txBody>
                    <a:bodyPr/>
                    <a:lstStyle/>
                    <a:p>
                      <a:r>
                        <a:rPr lang="as-IN" sz="3200" dirty="0">
                          <a:solidFill>
                            <a:srgbClr val="C00000"/>
                          </a:solidFill>
                          <a:latin typeface="SutonnyOMJ" pitchFamily="2" charset="0"/>
                          <a:cs typeface="SutonnyOMJ" pitchFamily="2" charset="0"/>
                        </a:rPr>
                        <a:t>জীবন ধারণের মাধ্যম</a:t>
                      </a:r>
                      <a:endParaRPr lang="en-US" sz="3200" dirty="0">
                        <a:solidFill>
                          <a:srgbClr val="C00000"/>
                        </a:solidFill>
                        <a:latin typeface="SutonnyOMJ" pitchFamily="2" charset="0"/>
                        <a:cs typeface="SutonnyOMJ" pitchFamily="2" charset="0"/>
                      </a:endParaRPr>
                    </a:p>
                  </a:txBody>
                  <a:tcPr/>
                </a:tc>
                <a:extLst>
                  <a:ext uri="{0D108BD9-81ED-4DB2-BD59-A6C34878D82A}">
                    <a16:rowId xmlns:a16="http://schemas.microsoft.com/office/drawing/2014/main" val="4215173496"/>
                  </a:ext>
                </a:extLst>
              </a:tr>
              <a:tr h="810501">
                <a:tc>
                  <a:txBody>
                    <a:bodyPr/>
                    <a:lstStyle/>
                    <a:p>
                      <a:pPr algn="r"/>
                      <a:r>
                        <a:rPr lang="ar-SA" sz="3200" b="1" dirty="0">
                          <a:solidFill>
                            <a:srgbClr val="002060"/>
                          </a:solidFill>
                          <a:latin typeface="SutonnyOMJ" pitchFamily="2" charset="0"/>
                        </a:rPr>
                        <a:t>طِبْنَ</a:t>
                      </a:r>
                      <a:endParaRPr lang="en-US" sz="3200" b="1" dirty="0">
                        <a:solidFill>
                          <a:srgbClr val="002060"/>
                        </a:solidFill>
                        <a:latin typeface="SutonnyOMJ" pitchFamily="2" charset="0"/>
                        <a:cs typeface="SutonnyOMJ" pitchFamily="2" charset="0"/>
                      </a:endParaRPr>
                    </a:p>
                  </a:txBody>
                  <a:tcPr/>
                </a:tc>
                <a:tc>
                  <a:txBody>
                    <a:bodyPr/>
                    <a:lstStyle/>
                    <a:p>
                      <a:r>
                        <a:rPr lang="as-IN" sz="2800" dirty="0">
                          <a:solidFill>
                            <a:srgbClr val="7030A0"/>
                          </a:solidFill>
                          <a:latin typeface="SutonnyOMJ" pitchFamily="2" charset="0"/>
                          <a:cs typeface="SutonnyOMJ" pitchFamily="2" charset="0"/>
                        </a:rPr>
                        <a:t>তারা স্বেচ্ছায় ছেড়ে দেয়</a:t>
                      </a:r>
                      <a:endParaRPr lang="en-US" sz="2800" dirty="0">
                        <a:solidFill>
                          <a:srgbClr val="7030A0"/>
                        </a:solidFill>
                        <a:latin typeface="SutonnyOMJ" pitchFamily="2" charset="0"/>
                        <a:cs typeface="SutonnyOMJ" pitchFamily="2" charset="0"/>
                      </a:endParaRPr>
                    </a:p>
                  </a:txBody>
                  <a:tcPr/>
                </a:tc>
                <a:tc>
                  <a:txBody>
                    <a:bodyPr/>
                    <a:lstStyle/>
                    <a:p>
                      <a:pPr algn="r"/>
                      <a:r>
                        <a:rPr lang="ar-SA" sz="2800" b="1" dirty="0">
                          <a:solidFill>
                            <a:srgbClr val="FF0000"/>
                          </a:solidFill>
                          <a:latin typeface="SutonnyOMJ" pitchFamily="2" charset="0"/>
                        </a:rPr>
                        <a:t>وَارْزُقُوهُمْ</a:t>
                      </a:r>
                      <a:endParaRPr lang="en-US" sz="2800" b="1" dirty="0">
                        <a:solidFill>
                          <a:srgbClr val="FF0000"/>
                        </a:solidFill>
                        <a:latin typeface="SutonnyOMJ" pitchFamily="2" charset="0"/>
                        <a:cs typeface="SutonnyOMJ" pitchFamily="2" charset="0"/>
                      </a:endParaRPr>
                    </a:p>
                  </a:txBody>
                  <a:tcPr/>
                </a:tc>
                <a:tc>
                  <a:txBody>
                    <a:bodyPr/>
                    <a:lstStyle/>
                    <a:p>
                      <a:r>
                        <a:rPr lang="as-IN" sz="3200" dirty="0">
                          <a:solidFill>
                            <a:srgbClr val="FF0000"/>
                          </a:solidFill>
                          <a:latin typeface="SutonnyOMJ" pitchFamily="2" charset="0"/>
                          <a:cs typeface="SutonnyOMJ" pitchFamily="2" charset="0"/>
                        </a:rPr>
                        <a:t>তোমরা তাদের</a:t>
                      </a:r>
                      <a:r>
                        <a:rPr lang="en-US" sz="3200" dirty="0">
                          <a:solidFill>
                            <a:srgbClr val="FF0000"/>
                          </a:solidFill>
                          <a:latin typeface="SutonnyOMJ" pitchFamily="2" charset="0"/>
                          <a:cs typeface="SutonnyOMJ" pitchFamily="2" charset="0"/>
                        </a:rPr>
                        <a:t> </a:t>
                      </a:r>
                      <a:r>
                        <a:rPr lang="as-IN" sz="3200" dirty="0">
                          <a:solidFill>
                            <a:srgbClr val="FF0000"/>
                          </a:solidFill>
                          <a:latin typeface="SutonnyOMJ" pitchFamily="2" charset="0"/>
                          <a:cs typeface="SutonnyOMJ" pitchFamily="2" charset="0"/>
                        </a:rPr>
                        <a:t>ভরণপোষণ দাও</a:t>
                      </a:r>
                      <a:endParaRPr lang="en-US" sz="3200" dirty="0">
                        <a:solidFill>
                          <a:srgbClr val="FF0000"/>
                        </a:solidFill>
                        <a:latin typeface="SutonnyOMJ" pitchFamily="2" charset="0"/>
                        <a:cs typeface="SutonnyOMJ" pitchFamily="2" charset="0"/>
                      </a:endParaRPr>
                    </a:p>
                  </a:txBody>
                  <a:tcPr/>
                </a:tc>
                <a:extLst>
                  <a:ext uri="{0D108BD9-81ED-4DB2-BD59-A6C34878D82A}">
                    <a16:rowId xmlns:a16="http://schemas.microsoft.com/office/drawing/2014/main" val="2200190666"/>
                  </a:ext>
                </a:extLst>
              </a:tr>
              <a:tr h="810501">
                <a:tc>
                  <a:txBody>
                    <a:bodyPr/>
                    <a:lstStyle/>
                    <a:p>
                      <a:pPr algn="r"/>
                      <a:r>
                        <a:rPr lang="ar-SA" sz="3200" b="1" dirty="0">
                          <a:solidFill>
                            <a:schemeClr val="tx1"/>
                          </a:solidFill>
                          <a:latin typeface="SutonnyOMJ" pitchFamily="2" charset="0"/>
                        </a:rPr>
                        <a:t>هَنِيئًا</a:t>
                      </a:r>
                      <a:endParaRPr lang="en-US" sz="3200" b="1" dirty="0">
                        <a:solidFill>
                          <a:schemeClr val="tx1"/>
                        </a:solidFill>
                        <a:latin typeface="SutonnyOMJ" pitchFamily="2" charset="0"/>
                        <a:cs typeface="SutonnyOMJ" pitchFamily="2" charset="0"/>
                      </a:endParaRPr>
                    </a:p>
                  </a:txBody>
                  <a:tcPr/>
                </a:tc>
                <a:tc>
                  <a:txBody>
                    <a:bodyPr/>
                    <a:lstStyle/>
                    <a:p>
                      <a:r>
                        <a:rPr lang="as-IN" sz="2800" dirty="0">
                          <a:solidFill>
                            <a:schemeClr val="tx1"/>
                          </a:solidFill>
                          <a:latin typeface="SutonnyOMJ" pitchFamily="2" charset="0"/>
                          <a:cs typeface="SutonnyOMJ" pitchFamily="2" charset="0"/>
                        </a:rPr>
                        <a:t>স্বাচ্ছন্দ্যে / তৃপ্তিসহকারে</a:t>
                      </a:r>
                      <a:endParaRPr lang="en-US" sz="2800" dirty="0">
                        <a:solidFill>
                          <a:schemeClr val="tx1"/>
                        </a:solidFill>
                        <a:latin typeface="SutonnyOMJ" pitchFamily="2" charset="0"/>
                        <a:cs typeface="SutonnyOMJ" pitchFamily="2" charset="0"/>
                      </a:endParaRPr>
                    </a:p>
                  </a:txBody>
                  <a:tcPr/>
                </a:tc>
                <a:tc>
                  <a:txBody>
                    <a:bodyPr/>
                    <a:lstStyle/>
                    <a:p>
                      <a:pPr algn="r"/>
                      <a:r>
                        <a:rPr lang="ar-SA" sz="2800" b="1" dirty="0">
                          <a:solidFill>
                            <a:schemeClr val="accent6">
                              <a:lumMod val="75000"/>
                            </a:schemeClr>
                          </a:solidFill>
                          <a:latin typeface="SutonnyOMJ" pitchFamily="2" charset="0"/>
                        </a:rPr>
                        <a:t>وَاكْسُوهُمْ</a:t>
                      </a:r>
                      <a:endParaRPr lang="en-US" sz="2800" b="1" dirty="0">
                        <a:solidFill>
                          <a:schemeClr val="accent6">
                            <a:lumMod val="75000"/>
                          </a:schemeClr>
                        </a:solidFill>
                        <a:latin typeface="SutonnyOMJ" pitchFamily="2" charset="0"/>
                        <a:cs typeface="SutonnyOMJ" pitchFamily="2" charset="0"/>
                      </a:endParaRPr>
                    </a:p>
                  </a:txBody>
                  <a:tcPr/>
                </a:tc>
                <a:tc>
                  <a:txBody>
                    <a:bodyPr/>
                    <a:lstStyle/>
                    <a:p>
                      <a:r>
                        <a:rPr lang="as-IN" sz="3200" dirty="0">
                          <a:solidFill>
                            <a:schemeClr val="accent6">
                              <a:lumMod val="75000"/>
                            </a:schemeClr>
                          </a:solidFill>
                          <a:latin typeface="SutonnyOMJ" pitchFamily="2" charset="0"/>
                          <a:cs typeface="SutonnyOMJ" pitchFamily="2" charset="0"/>
                        </a:rPr>
                        <a:t>তোমরা তাদের বস্ত্র পরিধান করাও</a:t>
                      </a:r>
                      <a:endParaRPr lang="en-US" sz="3200" dirty="0">
                        <a:solidFill>
                          <a:schemeClr val="accent6">
                            <a:lumMod val="75000"/>
                          </a:schemeClr>
                        </a:solidFill>
                        <a:latin typeface="SutonnyOMJ" pitchFamily="2" charset="0"/>
                        <a:cs typeface="SutonnyOMJ" pitchFamily="2" charset="0"/>
                      </a:endParaRPr>
                    </a:p>
                  </a:txBody>
                  <a:tcPr/>
                </a:tc>
                <a:extLst>
                  <a:ext uri="{0D108BD9-81ED-4DB2-BD59-A6C34878D82A}">
                    <a16:rowId xmlns:a16="http://schemas.microsoft.com/office/drawing/2014/main" val="3360001622"/>
                  </a:ext>
                </a:extLst>
              </a:tr>
              <a:tr h="717872">
                <a:tc>
                  <a:txBody>
                    <a:bodyPr/>
                    <a:lstStyle/>
                    <a:p>
                      <a:pPr algn="r"/>
                      <a:r>
                        <a:rPr lang="ar-SA" sz="3200" b="1" dirty="0">
                          <a:solidFill>
                            <a:srgbClr val="002060"/>
                          </a:solidFill>
                          <a:latin typeface="SutonnyOMJ" pitchFamily="2" charset="0"/>
                        </a:rPr>
                        <a:t>السُّفَهَاءَ </a:t>
                      </a:r>
                      <a:endParaRPr lang="en-US" sz="3200" b="1" dirty="0">
                        <a:solidFill>
                          <a:srgbClr val="002060"/>
                        </a:solidFill>
                        <a:latin typeface="SutonnyOMJ" pitchFamily="2" charset="0"/>
                        <a:cs typeface="SutonnyOMJ" pitchFamily="2" charset="0"/>
                      </a:endParaRPr>
                    </a:p>
                  </a:txBody>
                  <a:tcPr/>
                </a:tc>
                <a:tc>
                  <a:txBody>
                    <a:bodyPr/>
                    <a:lstStyle/>
                    <a:p>
                      <a:r>
                        <a:rPr lang="as-IN" sz="3200" baseline="0" dirty="0">
                          <a:solidFill>
                            <a:srgbClr val="002060"/>
                          </a:solidFill>
                          <a:latin typeface="SutonnyOMJ" pitchFamily="2" charset="0"/>
                          <a:cs typeface="SutonnyOMJ" pitchFamily="2" charset="0"/>
                        </a:rPr>
                        <a:t>নির্বোধগণ</a:t>
                      </a:r>
                      <a:endParaRPr lang="en-US" sz="3200" dirty="0">
                        <a:solidFill>
                          <a:srgbClr val="002060"/>
                        </a:solidFill>
                        <a:latin typeface="SutonnyOMJ" pitchFamily="2" charset="0"/>
                        <a:cs typeface="SutonnyOMJ" pitchFamily="2" charset="0"/>
                      </a:endParaRPr>
                    </a:p>
                  </a:txBody>
                  <a:tcPr/>
                </a:tc>
                <a:tc>
                  <a:txBody>
                    <a:bodyPr/>
                    <a:lstStyle/>
                    <a:p>
                      <a:pPr algn="r"/>
                      <a:r>
                        <a:rPr lang="ar-SA" sz="3200" b="1" dirty="0">
                          <a:solidFill>
                            <a:schemeClr val="accent2"/>
                          </a:solidFill>
                          <a:latin typeface="SutonnyOMJ" pitchFamily="2" charset="0"/>
                        </a:rPr>
                        <a:t> قَوْلًا مَّعْرُوفًا</a:t>
                      </a:r>
                      <a:endParaRPr lang="en-US" sz="3200" b="1" dirty="0">
                        <a:solidFill>
                          <a:schemeClr val="accent2"/>
                        </a:solidFill>
                        <a:latin typeface="SutonnyOMJ" pitchFamily="2" charset="0"/>
                        <a:cs typeface="SutonnyOMJ" pitchFamily="2" charset="0"/>
                      </a:endParaRPr>
                    </a:p>
                  </a:txBody>
                  <a:tcPr/>
                </a:tc>
                <a:tc>
                  <a:txBody>
                    <a:bodyPr/>
                    <a:lstStyle/>
                    <a:p>
                      <a:r>
                        <a:rPr lang="as-IN" sz="3600" dirty="0">
                          <a:solidFill>
                            <a:schemeClr val="accent2"/>
                          </a:solidFill>
                          <a:latin typeface="SutonnyOMJ" pitchFamily="2" charset="0"/>
                          <a:cs typeface="SutonnyOMJ" pitchFamily="2" charset="0"/>
                        </a:rPr>
                        <a:t>সুন্দর ও ন্যায়সংগত ভাষা</a:t>
                      </a:r>
                      <a:endParaRPr lang="en-US" sz="3600" dirty="0">
                        <a:solidFill>
                          <a:schemeClr val="accent2"/>
                        </a:solidFill>
                        <a:latin typeface="SutonnyOMJ" pitchFamily="2" charset="0"/>
                        <a:cs typeface="SutonnyOMJ" pitchFamily="2" charset="0"/>
                      </a:endParaRPr>
                    </a:p>
                  </a:txBody>
                  <a:tcPr/>
                </a:tc>
                <a:extLst>
                  <a:ext uri="{0D108BD9-81ED-4DB2-BD59-A6C34878D82A}">
                    <a16:rowId xmlns:a16="http://schemas.microsoft.com/office/drawing/2014/main" val="1098865316"/>
                  </a:ext>
                </a:extLst>
              </a:tr>
              <a:tr h="717872">
                <a:tc gridSpan="4">
                  <a:txBody>
                    <a:bodyPr/>
                    <a:lstStyle/>
                    <a:p>
                      <a:pPr algn="r"/>
                      <a:endParaRPr lang="en-US" sz="3200" b="1" dirty="0">
                        <a:solidFill>
                          <a:schemeClr val="accent6">
                            <a:lumMod val="50000"/>
                          </a:schemeClr>
                        </a:solidFill>
                        <a:latin typeface="SutonnyOMJ" pitchFamily="2" charset="0"/>
                        <a:cs typeface="SutonnyOMJ" pitchFamily="2" charset="0"/>
                      </a:endParaRPr>
                    </a:p>
                  </a:txBody>
                  <a:tcPr/>
                </a:tc>
                <a:tc hMerge="1">
                  <a:txBody>
                    <a:bodyPr/>
                    <a:lstStyle/>
                    <a:p>
                      <a:endParaRPr lang="en-US" sz="3200" dirty="0">
                        <a:solidFill>
                          <a:schemeClr val="accent6">
                            <a:lumMod val="50000"/>
                          </a:schemeClr>
                        </a:solidFill>
                        <a:latin typeface="SutonnyOMJ" pitchFamily="2" charset="0"/>
                        <a:cs typeface="SutonnyOMJ" pitchFamily="2" charset="0"/>
                      </a:endParaRPr>
                    </a:p>
                  </a:txBody>
                  <a:tcPr/>
                </a:tc>
                <a:tc hMerge="1">
                  <a:txBody>
                    <a:bodyPr/>
                    <a:lstStyle/>
                    <a:p>
                      <a:pPr algn="r"/>
                      <a:endParaRPr lang="en-US" sz="3200" b="1" dirty="0">
                        <a:solidFill>
                          <a:srgbClr val="C00000"/>
                        </a:solidFill>
                        <a:latin typeface="SutonnyOMJ" pitchFamily="2" charset="0"/>
                        <a:cs typeface="SutonnyOMJ" pitchFamily="2" charset="0"/>
                      </a:endParaRPr>
                    </a:p>
                  </a:txBody>
                  <a:tcPr/>
                </a:tc>
                <a:tc hMerge="1">
                  <a:txBody>
                    <a:bodyPr/>
                    <a:lstStyle/>
                    <a:p>
                      <a:endParaRPr lang="en-US" sz="3200" dirty="0">
                        <a:solidFill>
                          <a:srgbClr val="C00000"/>
                        </a:solidFill>
                        <a:latin typeface="SutonnyOMJ" pitchFamily="2" charset="0"/>
                        <a:cs typeface="SutonnyOMJ" pitchFamily="2" charset="0"/>
                      </a:endParaRPr>
                    </a:p>
                  </a:txBody>
                  <a:tcPr/>
                </a:tc>
                <a:extLst>
                  <a:ext uri="{0D108BD9-81ED-4DB2-BD59-A6C34878D82A}">
                    <a16:rowId xmlns:a16="http://schemas.microsoft.com/office/drawing/2014/main" val="675899725"/>
                  </a:ext>
                </a:extLst>
              </a:tr>
            </a:tbl>
          </a:graphicData>
        </a:graphic>
      </p:graphicFrame>
    </p:spTree>
    <p:extLst>
      <p:ext uri="{BB962C8B-B14F-4D97-AF65-F5344CB8AC3E}">
        <p14:creationId xmlns:p14="http://schemas.microsoft.com/office/powerpoint/2010/main" val="2857394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gradFill flip="none" rotWithShape="1">
            <a:gsLst>
              <a:gs pos="80000">
                <a:srgbClr val="FFFF00"/>
              </a:gs>
              <a:gs pos="24000">
                <a:srgbClr val="60943D"/>
              </a:gs>
              <a:gs pos="0">
                <a:srgbClr val="FFFF00"/>
              </a:gs>
              <a:gs pos="54000">
                <a:srgbClr val="FFFF00"/>
              </a:gs>
              <a:gs pos="100000">
                <a:srgbClr val="7030A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02742" y="0"/>
            <a:ext cx="11950713" cy="6734907"/>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405039" y="886436"/>
            <a:ext cx="10913423" cy="4681652"/>
          </a:xfrm>
          <a:prstGeom prst="round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IN" sz="3600" b="1" dirty="0">
              <a:solidFill>
                <a:srgbClr val="FF0000"/>
              </a:solidFill>
              <a:latin typeface="NikoshBAN" panose="02000000000000000000" pitchFamily="2" charset="0"/>
              <a:cs typeface="NikoshBAN" panose="02000000000000000000" pitchFamily="2" charset="0"/>
            </a:endParaRPr>
          </a:p>
          <a:p>
            <a:pPr algn="ctr"/>
            <a:endParaRPr lang="bn-IN" sz="3600" b="1" dirty="0">
              <a:solidFill>
                <a:srgbClr val="FF0000"/>
              </a:solidFill>
              <a:latin typeface="NikoshBAN" panose="02000000000000000000" pitchFamily="2" charset="0"/>
              <a:cs typeface="NikoshBAN" panose="02000000000000000000" pitchFamily="2" charset="0"/>
            </a:endParaRPr>
          </a:p>
          <a:p>
            <a:pPr algn="ctr"/>
            <a:endParaRPr lang="en-US" sz="3600" b="1" dirty="0">
              <a:solidFill>
                <a:schemeClr val="tx2">
                  <a:lumMod val="10000"/>
                </a:schemeClr>
              </a:solidFill>
              <a:latin typeface="NikoshBAN" panose="02000000000000000000" pitchFamily="2" charset="0"/>
              <a:cs typeface="NikoshBAN" panose="02000000000000000000" pitchFamily="2" charset="0"/>
            </a:endParaRPr>
          </a:p>
          <a:p>
            <a:pPr algn="ctr"/>
            <a:endParaRPr lang="en-US" sz="2800" dirty="0">
              <a:solidFill>
                <a:srgbClr val="FF0000"/>
              </a:solidFill>
              <a:latin typeface="NikoshBAN" panose="02000000000000000000" pitchFamily="2" charset="0"/>
              <a:cs typeface="NikoshBAN" panose="02000000000000000000" pitchFamily="2" charset="0"/>
            </a:endParaRPr>
          </a:p>
        </p:txBody>
      </p:sp>
      <p:sp>
        <p:nvSpPr>
          <p:cNvPr id="2" name="TextBox 1"/>
          <p:cNvSpPr txBox="1"/>
          <p:nvPr/>
        </p:nvSpPr>
        <p:spPr>
          <a:xfrm>
            <a:off x="3580745" y="258983"/>
            <a:ext cx="5023262" cy="769441"/>
          </a:xfrm>
          <a:prstGeom prst="rect">
            <a:avLst/>
          </a:prstGeom>
          <a:noFill/>
        </p:spPr>
        <p:txBody>
          <a:bodyPr wrap="square" rtlCol="0">
            <a:spAutoFit/>
          </a:bodyPr>
          <a:lstStyle/>
          <a:p>
            <a:pPr algn="ctr"/>
            <a:r>
              <a:rPr lang="en-US" sz="4400" dirty="0" err="1">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আয়াত</a:t>
            </a:r>
            <a:r>
              <a:rPr lang="en-US" sz="4400" dirty="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bn-IN" sz="4400" dirty="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প্রসঙ্গঃ-</a:t>
            </a:r>
            <a:endParaRPr lang="en-US" sz="4400" dirty="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3" name="Arrow: Pentagon 2">
            <a:extLst>
              <a:ext uri="{FF2B5EF4-FFF2-40B4-BE49-F238E27FC236}">
                <a16:creationId xmlns:a16="http://schemas.microsoft.com/office/drawing/2014/main" id="{D8E8660A-8CF9-4D9C-A073-3D82E0263008}"/>
              </a:ext>
            </a:extLst>
          </p:cNvPr>
          <p:cNvSpPr/>
          <p:nvPr/>
        </p:nvSpPr>
        <p:spPr>
          <a:xfrm>
            <a:off x="4058732" y="918267"/>
            <a:ext cx="3935002" cy="45719"/>
          </a:xfrm>
          <a:prstGeom prst="homePlate">
            <a:avLst/>
          </a:prstGeom>
          <a:solidFill>
            <a:srgbClr val="00B05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F9A1E3D-843F-44C7-950A-020BD698028A}"/>
              </a:ext>
            </a:extLst>
          </p:cNvPr>
          <p:cNvSpPr txBox="1"/>
          <p:nvPr/>
        </p:nvSpPr>
        <p:spPr>
          <a:xfrm>
            <a:off x="325348" y="918267"/>
            <a:ext cx="11461613" cy="5478423"/>
          </a:xfrm>
          <a:prstGeom prst="rect">
            <a:avLst/>
          </a:prstGeom>
          <a:noFill/>
        </p:spPr>
        <p:txBody>
          <a:bodyPr wrap="square" rtlCol="0">
            <a:spAutoFit/>
          </a:bodyPr>
          <a:lstStyle/>
          <a:p>
            <a:pPr algn="just"/>
            <a:r>
              <a:rPr lang="en-US" sz="3600" b="1" u="none" strike="noStrike" dirty="0">
                <a:solidFill>
                  <a:srgbClr val="C00000"/>
                </a:solidFill>
                <a:effectLst/>
                <a:latin typeface="NikoshBAN" panose="02000000000000000000"/>
              </a:rPr>
              <a:t>৪</a:t>
            </a:r>
            <a:r>
              <a:rPr lang="as-IN" sz="3600" b="1" u="none" strike="noStrike" dirty="0">
                <a:solidFill>
                  <a:srgbClr val="C00000"/>
                </a:solidFill>
                <a:effectLst/>
                <a:latin typeface="NikoshBAN" panose="02000000000000000000"/>
              </a:rPr>
              <a:t> </a:t>
            </a:r>
            <a:r>
              <a:rPr lang="en-US" sz="3600" b="1" u="none" strike="noStrike" dirty="0" err="1">
                <a:solidFill>
                  <a:srgbClr val="C00000"/>
                </a:solidFill>
                <a:effectLst/>
                <a:latin typeface="NikoshBAN" panose="02000000000000000000"/>
              </a:rPr>
              <a:t>নং</a:t>
            </a:r>
            <a:r>
              <a:rPr lang="as-IN" sz="3600" b="1" u="none" strike="noStrike" dirty="0">
                <a:solidFill>
                  <a:srgbClr val="C00000"/>
                </a:solidFill>
                <a:effectLst/>
                <a:latin typeface="NikoshBAN" panose="02000000000000000000"/>
              </a:rPr>
              <a:t> আয়াতের প্রসঙ্গ: </a:t>
            </a:r>
            <a:endParaRPr lang="en-US" sz="3600" b="1" u="none" strike="noStrike" dirty="0">
              <a:solidFill>
                <a:srgbClr val="C00000"/>
              </a:solidFill>
              <a:effectLst/>
              <a:latin typeface="NikoshBAN" panose="02000000000000000000"/>
            </a:endParaRPr>
          </a:p>
          <a:p>
            <a:pPr algn="ctr"/>
            <a:r>
              <a:rPr lang="en-US" sz="3600" b="1" dirty="0">
                <a:latin typeface="NikoshBAN" panose="02000000000000000000"/>
              </a:rPr>
              <a:t> </a:t>
            </a:r>
            <a:r>
              <a:rPr lang="as-IN" sz="3600" b="1" dirty="0">
                <a:solidFill>
                  <a:srgbClr val="00B050"/>
                </a:solidFill>
                <a:latin typeface="NikoshBAN" panose="02000000000000000000"/>
              </a:rPr>
              <a:t>নারীর মোহরানা ও তার মালিকানা স্বত্ব</a:t>
            </a:r>
            <a:endParaRPr lang="as-IN" sz="3600" b="1" u="none" strike="noStrike" dirty="0">
              <a:solidFill>
                <a:srgbClr val="00B050"/>
              </a:solidFill>
              <a:effectLst/>
              <a:latin typeface="NikoshBAN" panose="02000000000000000000"/>
            </a:endParaRPr>
          </a:p>
          <a:p>
            <a:pPr algn="just">
              <a:buFont typeface="Arial" panose="020B0604020202020204" pitchFamily="34" charset="0"/>
              <a:buChar char="•"/>
            </a:pPr>
            <a:r>
              <a:rPr lang="as-IN" sz="3200" b="1" u="none" strike="noStrike" dirty="0">
                <a:solidFill>
                  <a:srgbClr val="0070C0"/>
                </a:solidFill>
                <a:effectLst/>
                <a:latin typeface="NikoshBAN" panose="02000000000000000000"/>
              </a:rPr>
              <a:t>জাহেলি যুগের কুপ্রথা উচ্ছেদ: </a:t>
            </a:r>
            <a:r>
              <a:rPr lang="as-IN" sz="2800" u="none" strike="noStrike" dirty="0">
                <a:effectLst/>
                <a:latin typeface="NikoshBAN" panose="02000000000000000000"/>
              </a:rPr>
              <a:t>ইসলাম-পূর্ব আরব সমাজে নারীর কোনো স্বাধীন অর্থনৈতিক অধিকার ছিল না। বিয়ের সময় নারীর যে 'মোহরানা' (বিয়ে উপলক্ষে বর কর্তৃক কনেকে দেওয়া বাধ্যতামূলক উপহার) নির্ধারণ করা হতো, তা কনে নিজে পেত না। মেয়ের বাবা, ভাই বা অভিভাবকরা তা নিজেদের সম্পদ মনে করে ভোগ করত। এমনকি কোনো কোনো ক্ষেত্রে মোহরানা ছাড়াই জোরপূর্বক বিয়ে দেওয়া হতো। </a:t>
            </a:r>
            <a:endParaRPr lang="en-US" sz="2800" u="none" strike="noStrike" dirty="0">
              <a:effectLst/>
              <a:latin typeface="NikoshBAN" panose="02000000000000000000"/>
            </a:endParaRPr>
          </a:p>
          <a:p>
            <a:pPr algn="just">
              <a:buFont typeface="Arial" panose="020B0604020202020204" pitchFamily="34" charset="0"/>
              <a:buChar char="•"/>
            </a:pPr>
            <a:r>
              <a:rPr lang="as-IN" sz="3200" b="1" u="none" strike="noStrike" dirty="0">
                <a:solidFill>
                  <a:srgbClr val="0070C0"/>
                </a:solidFill>
                <a:effectLst/>
                <a:latin typeface="NikoshBAN" panose="02000000000000000000"/>
              </a:rPr>
              <a:t>নারীর একক অধিকার প্রতিষ্ঠা: </a:t>
            </a:r>
            <a:r>
              <a:rPr lang="as-IN" sz="2800" u="none" strike="noStrike" dirty="0">
                <a:effectLst/>
                <a:latin typeface="NikoshBAN" panose="02000000000000000000"/>
              </a:rPr>
              <a:t>এই আয়াতে আল্লাহ তাআলা পরিষ্কার নির্দেশ দিয়েছেন যে, মোহরানা সম্পূর্ণ নারীদের নিজস্ব সম্পত্তি। এটি তাদের অত্যন্ত সম্মান ও আন্তরিকতার সাথে (</a:t>
            </a:r>
            <a:r>
              <a:rPr lang="ar-AE" sz="2800" u="none" strike="noStrike" dirty="0">
                <a:effectLst/>
                <a:latin typeface="NikoshBAN" panose="02000000000000000000"/>
              </a:rPr>
              <a:t>نِحْلَةً </a:t>
            </a:r>
            <a:r>
              <a:rPr lang="as-IN" sz="2800" u="none" strike="noStrike" dirty="0">
                <a:effectLst/>
                <a:latin typeface="NikoshBAN" panose="02000000000000000000"/>
              </a:rPr>
              <a:t>বা খুশি মনে) বুঝিয়ে দিতে হবে। </a:t>
            </a:r>
            <a:endParaRPr lang="en-US" sz="2800" u="none" strike="noStrike" dirty="0">
              <a:effectLst/>
              <a:latin typeface="NikoshBAN" panose="02000000000000000000"/>
            </a:endParaRPr>
          </a:p>
          <a:p>
            <a:endParaRPr lang="en-US" dirty="0"/>
          </a:p>
        </p:txBody>
      </p:sp>
    </p:spTree>
    <p:extLst>
      <p:ext uri="{BB962C8B-B14F-4D97-AF65-F5344CB8AC3E}">
        <p14:creationId xmlns:p14="http://schemas.microsoft.com/office/powerpoint/2010/main" val="26272979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circle(out)">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B643E3E-DA7B-4231-BA79-4390BD12CE80}"/>
              </a:ext>
            </a:extLst>
          </p:cNvPr>
          <p:cNvSpPr txBox="1"/>
          <p:nvPr/>
        </p:nvSpPr>
        <p:spPr>
          <a:xfrm>
            <a:off x="267128" y="287676"/>
            <a:ext cx="11640620" cy="6247864"/>
          </a:xfrm>
          <a:prstGeom prst="rect">
            <a:avLst/>
          </a:prstGeom>
          <a:noFill/>
        </p:spPr>
        <p:txBody>
          <a:bodyPr wrap="square" rtlCol="0">
            <a:spAutoFit/>
          </a:bodyPr>
          <a:lstStyle/>
          <a:p>
            <a:pPr algn="ctr"/>
            <a:r>
              <a:rPr lang="en-US" sz="4000" dirty="0" err="1">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আয়াত</a:t>
            </a:r>
            <a:r>
              <a:rPr lang="en-US" sz="4000" dirty="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bn-IN" sz="4000" dirty="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প্রসঙ্গঃ-</a:t>
            </a:r>
            <a:endParaRPr lang="en-US" sz="4000" b="1" u="none" strike="noStrike" dirty="0">
              <a:solidFill>
                <a:srgbClr val="00B0F0"/>
              </a:solidFill>
              <a:effectLst/>
              <a:latin typeface="NikoshBAN" panose="02000000000000000000"/>
            </a:endParaRPr>
          </a:p>
          <a:p>
            <a:pPr algn="ctr"/>
            <a:endParaRPr lang="en-US" sz="4000" b="1" dirty="0">
              <a:solidFill>
                <a:srgbClr val="00B0F0"/>
              </a:solidFill>
              <a:latin typeface="NikoshBAN" panose="02000000000000000000"/>
            </a:endParaRPr>
          </a:p>
          <a:p>
            <a:pPr algn="ctr"/>
            <a:r>
              <a:rPr lang="as-IN" sz="4000" b="1" dirty="0">
                <a:solidFill>
                  <a:srgbClr val="00B050"/>
                </a:solidFill>
                <a:latin typeface="NikoshBAN" panose="02000000000000000000"/>
              </a:rPr>
              <a:t>নারীর মোহরানা ও তার মালিকানা স্বত্ব </a:t>
            </a:r>
            <a:endParaRPr lang="en-US" sz="4000" b="1" dirty="0">
              <a:solidFill>
                <a:srgbClr val="00B050"/>
              </a:solidFill>
              <a:latin typeface="NikoshBAN" panose="02000000000000000000"/>
            </a:endParaRPr>
          </a:p>
          <a:p>
            <a:pPr algn="just"/>
            <a:r>
              <a:rPr lang="as-IN" sz="3200" b="1" u="none" strike="noStrike" dirty="0">
                <a:solidFill>
                  <a:srgbClr val="0070C0"/>
                </a:solidFill>
                <a:effectLst/>
                <a:latin typeface="NikoshBAN" panose="02000000000000000000"/>
              </a:rPr>
              <a:t>​</a:t>
            </a:r>
            <a:r>
              <a:rPr lang="as-IN" sz="4000" u="none" strike="noStrike" dirty="0">
                <a:solidFill>
                  <a:srgbClr val="C00000"/>
                </a:solidFill>
                <a:effectLst/>
                <a:latin typeface="NikoshBAN" panose="02000000000000000000"/>
              </a:rPr>
              <a:t>স্বেচ্ছায় ছাড় দেওয়ার অধিকার: </a:t>
            </a:r>
            <a:endParaRPr lang="en-US" sz="4000" u="none" strike="noStrike" dirty="0">
              <a:solidFill>
                <a:srgbClr val="C00000"/>
              </a:solidFill>
              <a:effectLst/>
              <a:latin typeface="NikoshBAN" panose="02000000000000000000"/>
            </a:endParaRPr>
          </a:p>
          <a:p>
            <a:pPr algn="just"/>
            <a:r>
              <a:rPr lang="as-IN" sz="4000" u="none" strike="noStrike" dirty="0">
                <a:effectLst/>
                <a:latin typeface="NikoshBAN" panose="02000000000000000000"/>
              </a:rPr>
              <a:t>আয়াতে আরও বলা হয়েছে, মোহরানা পাওয়ার পর নারী যদি সম্পূর্ণ নিজের ইচ্ছায় ও খুশিতে</a:t>
            </a:r>
            <a:r>
              <a:rPr lang="en-US" sz="4000" u="none" strike="noStrike" dirty="0">
                <a:effectLst/>
                <a:latin typeface="NikoshBAN" panose="02000000000000000000"/>
              </a:rPr>
              <a:t> (</a:t>
            </a:r>
            <a:r>
              <a:rPr lang="ar-AE" sz="4000" u="none" strike="noStrike" dirty="0">
                <a:effectLst/>
                <a:latin typeface="NikoshBAN" panose="02000000000000000000"/>
              </a:rPr>
              <a:t>طِبْنَ</a:t>
            </a:r>
            <a:r>
              <a:rPr lang="en-US" sz="4000" u="none" strike="noStrike" dirty="0">
                <a:effectLst/>
                <a:latin typeface="NikoshBAN" panose="02000000000000000000"/>
              </a:rPr>
              <a:t>)</a:t>
            </a:r>
            <a:r>
              <a:rPr lang="ar-AE" sz="4000" u="none" strike="noStrike" dirty="0">
                <a:effectLst/>
                <a:latin typeface="NikoshBAN" panose="02000000000000000000"/>
              </a:rPr>
              <a:t> </a:t>
            </a:r>
            <a:r>
              <a:rPr lang="as-IN" sz="4000" u="none" strike="noStrike" dirty="0">
                <a:effectLst/>
                <a:latin typeface="NikoshBAN" panose="02000000000000000000"/>
              </a:rPr>
              <a:t>তার স্বামীকে কিছু অংশ ছেড়ে দেয় বা উপহার দেয়, তবেই কেবল স্বামী তা ভোগ করতে পারবে। অন্যথায় অভিভাবক বা স্বামী কারো জন্যই এই সম্পদে জোর খাটানোর সুযোগ নেই।</a:t>
            </a:r>
            <a:endParaRPr lang="as-IN" sz="2800" u="none" strike="noStrike" dirty="0">
              <a:effectLst/>
              <a:latin typeface="NikoshBAN" panose="02000000000000000000"/>
            </a:endParaRPr>
          </a:p>
        </p:txBody>
      </p:sp>
      <p:sp>
        <p:nvSpPr>
          <p:cNvPr id="3" name="Freeform 3">
            <a:extLst>
              <a:ext uri="{FF2B5EF4-FFF2-40B4-BE49-F238E27FC236}">
                <a16:creationId xmlns:a16="http://schemas.microsoft.com/office/drawing/2014/main" id="{28D2F002-C31C-436D-94CF-26641FD4ECB5}"/>
              </a:ext>
            </a:extLst>
          </p:cNvPr>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gradFill flip="none" rotWithShape="1">
            <a:gsLst>
              <a:gs pos="80000">
                <a:srgbClr val="FFFF00"/>
              </a:gs>
              <a:gs pos="24000">
                <a:srgbClr val="60943D"/>
              </a:gs>
              <a:gs pos="0">
                <a:srgbClr val="FFFF00"/>
              </a:gs>
              <a:gs pos="54000">
                <a:srgbClr val="FFFF00"/>
              </a:gs>
              <a:gs pos="100000">
                <a:srgbClr val="7030A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reeform 7">
            <a:extLst>
              <a:ext uri="{FF2B5EF4-FFF2-40B4-BE49-F238E27FC236}">
                <a16:creationId xmlns:a16="http://schemas.microsoft.com/office/drawing/2014/main" id="{28E78065-6922-4888-952A-18B8CA041E8A}"/>
              </a:ext>
            </a:extLst>
          </p:cNvPr>
          <p:cNvSpPr/>
          <p:nvPr/>
        </p:nvSpPr>
        <p:spPr>
          <a:xfrm>
            <a:off x="113016" y="61546"/>
            <a:ext cx="11932655" cy="6734907"/>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5AAE70EF-D5C6-4E7A-B1D9-89862F53EA23}"/>
              </a:ext>
            </a:extLst>
          </p:cNvPr>
          <p:cNvSpPr/>
          <p:nvPr/>
        </p:nvSpPr>
        <p:spPr>
          <a:xfrm>
            <a:off x="3657600" y="883578"/>
            <a:ext cx="5095982" cy="133564"/>
          </a:xfrm>
          <a:prstGeom prst="rightArrow">
            <a:avLst/>
          </a:prstGeom>
          <a:solidFill>
            <a:srgbClr val="FF66FF"/>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B597995-E2E2-4EE0-AC9F-26F5B676CE41}"/>
              </a:ext>
            </a:extLst>
          </p:cNvPr>
          <p:cNvSpPr txBox="1"/>
          <p:nvPr/>
        </p:nvSpPr>
        <p:spPr>
          <a:xfrm>
            <a:off x="-167345" y="953402"/>
            <a:ext cx="5273602" cy="707886"/>
          </a:xfrm>
          <a:prstGeom prst="rect">
            <a:avLst/>
          </a:prstGeom>
          <a:noFill/>
        </p:spPr>
        <p:txBody>
          <a:bodyPr wrap="square" rtlCol="0">
            <a:spAutoFit/>
          </a:bodyPr>
          <a:lstStyle/>
          <a:p>
            <a:pPr algn="ctr"/>
            <a:r>
              <a:rPr lang="en-US" sz="4000" b="1" dirty="0">
                <a:solidFill>
                  <a:srgbClr val="C00000"/>
                </a:solidFill>
                <a:latin typeface="NikoshBAN" panose="02000000000000000000"/>
              </a:rPr>
              <a:t>৪</a:t>
            </a:r>
            <a:r>
              <a:rPr lang="as-IN" sz="4000" b="1" u="none" strike="noStrike" dirty="0">
                <a:solidFill>
                  <a:srgbClr val="C00000"/>
                </a:solidFill>
                <a:effectLst/>
                <a:latin typeface="NikoshBAN" panose="02000000000000000000"/>
              </a:rPr>
              <a:t> </a:t>
            </a:r>
            <a:r>
              <a:rPr lang="en-US" sz="3600" b="1" u="none" strike="noStrike" dirty="0" err="1">
                <a:solidFill>
                  <a:srgbClr val="C00000"/>
                </a:solidFill>
                <a:effectLst/>
                <a:latin typeface="NikoshBAN" panose="02000000000000000000"/>
              </a:rPr>
              <a:t>নং</a:t>
            </a:r>
            <a:r>
              <a:rPr lang="as-IN" sz="4000" b="1" u="none" strike="noStrike" dirty="0">
                <a:solidFill>
                  <a:srgbClr val="C00000"/>
                </a:solidFill>
                <a:effectLst/>
                <a:latin typeface="NikoshBAN" panose="02000000000000000000"/>
              </a:rPr>
              <a:t> আয়াতের প্রসঙ্গ</a:t>
            </a:r>
            <a:endParaRPr lang="en-US" sz="2800" b="1" u="none" strike="noStrike" dirty="0">
              <a:solidFill>
                <a:srgbClr val="C00000"/>
              </a:solidFill>
              <a:effectLst/>
              <a:latin typeface="NikoshBAN" panose="02000000000000000000"/>
            </a:endParaRPr>
          </a:p>
        </p:txBody>
      </p:sp>
    </p:spTree>
    <p:extLst>
      <p:ext uri="{BB962C8B-B14F-4D97-AF65-F5344CB8AC3E}">
        <p14:creationId xmlns:p14="http://schemas.microsoft.com/office/powerpoint/2010/main" val="3037110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a:extLst>
              <a:ext uri="{FF2B5EF4-FFF2-40B4-BE49-F238E27FC236}">
                <a16:creationId xmlns:a16="http://schemas.microsoft.com/office/drawing/2014/main" id="{84242E9F-06D5-4FFD-85E1-A84D2D3F6793}"/>
              </a:ext>
            </a:extLst>
          </p:cNvPr>
          <p:cNvSpPr/>
          <p:nvPr/>
        </p:nvSpPr>
        <p:spPr>
          <a:xfrm>
            <a:off x="0" y="0"/>
            <a:ext cx="12192000" cy="685800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
            <a:extLst>
              <a:ext uri="{FF2B5EF4-FFF2-40B4-BE49-F238E27FC236}">
                <a16:creationId xmlns:a16="http://schemas.microsoft.com/office/drawing/2014/main" id="{18D667D8-7113-41F3-A946-018B7E44B201}"/>
              </a:ext>
            </a:extLst>
          </p:cNvPr>
          <p:cNvSpPr/>
          <p:nvPr/>
        </p:nvSpPr>
        <p:spPr>
          <a:xfrm>
            <a:off x="147263" y="133564"/>
            <a:ext cx="11897474" cy="6568611"/>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gradFill flip="none" rotWithShape="1">
            <a:gsLst>
              <a:gs pos="80000">
                <a:srgbClr val="FFFF00"/>
              </a:gs>
              <a:gs pos="24000">
                <a:srgbClr val="60943D"/>
              </a:gs>
              <a:gs pos="0">
                <a:srgbClr val="FFFF00"/>
              </a:gs>
              <a:gs pos="54000">
                <a:srgbClr val="FFFF00"/>
              </a:gs>
              <a:gs pos="100000">
                <a:srgbClr val="7030A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71BA6415-85F9-4EF8-9650-61C9A2F71506}"/>
              </a:ext>
            </a:extLst>
          </p:cNvPr>
          <p:cNvSpPr txBox="1"/>
          <p:nvPr/>
        </p:nvSpPr>
        <p:spPr>
          <a:xfrm>
            <a:off x="363020" y="819086"/>
            <a:ext cx="11465960" cy="5878532"/>
          </a:xfrm>
          <a:prstGeom prst="rect">
            <a:avLst/>
          </a:prstGeom>
          <a:noFill/>
        </p:spPr>
        <p:txBody>
          <a:bodyPr wrap="square" rtlCol="0">
            <a:spAutoFit/>
          </a:bodyPr>
          <a:lstStyle/>
          <a:p>
            <a:r>
              <a:rPr lang="en-US" sz="3200" b="1" dirty="0">
                <a:solidFill>
                  <a:srgbClr val="C00000"/>
                </a:solidFill>
                <a:latin typeface="Google Sans"/>
              </a:rPr>
              <a:t>৫</a:t>
            </a:r>
            <a:r>
              <a:rPr lang="as-IN" sz="3200" b="1" u="none" strike="noStrike" dirty="0">
                <a:solidFill>
                  <a:srgbClr val="C00000"/>
                </a:solidFill>
                <a:effectLst/>
                <a:latin typeface="Google Sans"/>
              </a:rPr>
              <a:t> </a:t>
            </a:r>
            <a:r>
              <a:rPr lang="en-US" sz="3200" b="1" u="none" strike="noStrike" dirty="0" err="1">
                <a:solidFill>
                  <a:srgbClr val="C00000"/>
                </a:solidFill>
                <a:effectLst/>
                <a:latin typeface="NikoshBAN" panose="02000000000000000000"/>
              </a:rPr>
              <a:t>নং</a:t>
            </a:r>
            <a:r>
              <a:rPr lang="as-IN" sz="3200" b="1" u="none" strike="noStrike" dirty="0">
                <a:solidFill>
                  <a:srgbClr val="C00000"/>
                </a:solidFill>
                <a:effectLst/>
                <a:latin typeface="Google Sans"/>
              </a:rPr>
              <a:t> আয়াতের প্রসঙ্গ: </a:t>
            </a:r>
            <a:endParaRPr lang="en-US" sz="3200" b="1" u="none" strike="noStrike" dirty="0">
              <a:solidFill>
                <a:srgbClr val="C00000"/>
              </a:solidFill>
              <a:effectLst/>
              <a:latin typeface="Google Sans"/>
            </a:endParaRPr>
          </a:p>
          <a:p>
            <a:pPr algn="ctr"/>
            <a:r>
              <a:rPr lang="en-US" sz="3200" b="1" dirty="0">
                <a:latin typeface="NikoshBAN" panose="02000000000000000000"/>
              </a:rPr>
              <a:t> </a:t>
            </a:r>
            <a:r>
              <a:rPr lang="as-IN" sz="3200" b="1" dirty="0">
                <a:solidFill>
                  <a:srgbClr val="002060"/>
                </a:solidFill>
                <a:latin typeface="NikoshBAN" panose="02000000000000000000"/>
              </a:rPr>
              <a:t>নির্বোধদের হাতে সম্পদ না দেওয়া এবং অভিভাবকের দায়িত্ব </a:t>
            </a:r>
            <a:endParaRPr lang="en-US" sz="3200" b="1" dirty="0">
              <a:solidFill>
                <a:srgbClr val="002060"/>
              </a:solidFill>
              <a:latin typeface="NikoshBAN" panose="02000000000000000000"/>
            </a:endParaRPr>
          </a:p>
          <a:p>
            <a:pPr algn="just"/>
            <a:r>
              <a:rPr lang="as-IN" sz="2800" b="1" u="none" strike="noStrike" dirty="0">
                <a:solidFill>
                  <a:srgbClr val="00B050"/>
                </a:solidFill>
                <a:effectLst/>
                <a:latin typeface="NikoshBAN" panose="02000000000000000000"/>
              </a:rPr>
              <a:t>সম্পদের সঠিক ব্যবস্থাপনা ও সংরক্ষণ: </a:t>
            </a:r>
            <a:r>
              <a:rPr lang="as-IN" sz="2800" u="none" strike="noStrike" dirty="0">
                <a:effectLst/>
                <a:latin typeface="NikoshBAN" panose="02000000000000000000"/>
              </a:rPr>
              <a:t>৪ নম্বর আয়াতে এবং এর আগের আয়াতগুলোতে যখন নারী ও এতিমদের সম্পদ বুঝিয়ে দেওয়ার জোরালো তাগিদ দেওয়া হলো, তখন একটি স্বাভাবিক প্রশ্ন বা আশঙ্কার সৃষ্টি হয়। যদি কোনো এতিম শিশু বা নারী মানসিক অপরিপক্বতার কারণে ভালো-মন্দ বা আয়ের হিসাব না বোঝে, তবে তো সম্পদ হাতে পাওয়ার পরপরই তারা তা অপচয় করে শেষ করে ফেলবে।</a:t>
            </a:r>
            <a:endParaRPr lang="en-US" sz="2800" u="none" strike="noStrike" dirty="0">
              <a:effectLst/>
              <a:latin typeface="NikoshBAN" panose="02000000000000000000"/>
            </a:endParaRPr>
          </a:p>
          <a:p>
            <a:pPr algn="just"/>
            <a:r>
              <a:rPr lang="as-IN" sz="3200" b="1" dirty="0">
                <a:solidFill>
                  <a:srgbClr val="00B050"/>
                </a:solidFill>
              </a:rPr>
              <a:t>নির্বোধ বা অপব্যয়ীর সংজ্ঞা</a:t>
            </a:r>
            <a:r>
              <a:rPr lang="en-US" sz="3200" b="1" dirty="0">
                <a:solidFill>
                  <a:srgbClr val="00B050"/>
                </a:solidFill>
              </a:rPr>
              <a:t>:</a:t>
            </a:r>
            <a:r>
              <a:rPr lang="ar-AE" sz="3200" b="1" dirty="0">
                <a:solidFill>
                  <a:srgbClr val="00B050"/>
                </a:solidFill>
              </a:rPr>
              <a:t> </a:t>
            </a:r>
            <a:r>
              <a:rPr lang="as-IN" sz="2800" dirty="0"/>
              <a:t>এই আয়াতে আল্লাহ সতর্ক করেছেন যে, যারা সম্পদের সঠিক ব্যবহার বোঝে না (যেমন নাবালক শিশু, মানসিক ভারসাম্যহীন ব্যক্তি বা অতি মাত্রায় অপচয়কারী), তাদের হাতে মূল সম্পদ একবারে তুলে দেওয়া যাবে না। কারণ সম্পদ হলো মানুষের দুনিয়াবি জীবনযাত্রার ভিত্তি</a:t>
            </a:r>
            <a:r>
              <a:rPr lang="en-US" sz="2800" dirty="0"/>
              <a:t> </a:t>
            </a:r>
            <a:r>
              <a:rPr lang="as-IN" sz="2800" dirty="0"/>
              <a:t>এটি নষ্ট হলে পুরো পরিবার ও সমাজ ক্ষতিগ্রস্ত হয়।</a:t>
            </a:r>
            <a:endParaRPr lang="en-US" sz="2400" dirty="0"/>
          </a:p>
        </p:txBody>
      </p:sp>
      <p:sp>
        <p:nvSpPr>
          <p:cNvPr id="7" name="TextBox 6">
            <a:extLst>
              <a:ext uri="{FF2B5EF4-FFF2-40B4-BE49-F238E27FC236}">
                <a16:creationId xmlns:a16="http://schemas.microsoft.com/office/drawing/2014/main" id="{3DD16995-0FC8-450A-B427-7062B12EC27C}"/>
              </a:ext>
            </a:extLst>
          </p:cNvPr>
          <p:cNvSpPr txBox="1"/>
          <p:nvPr/>
        </p:nvSpPr>
        <p:spPr>
          <a:xfrm>
            <a:off x="3955551" y="350648"/>
            <a:ext cx="5722706" cy="646331"/>
          </a:xfrm>
          <a:prstGeom prst="rect">
            <a:avLst/>
          </a:prstGeom>
          <a:noFill/>
        </p:spPr>
        <p:txBody>
          <a:bodyPr wrap="square" rtlCol="0">
            <a:spAutoFit/>
          </a:bodyPr>
          <a:lstStyle/>
          <a:p>
            <a:r>
              <a:rPr lang="en-US" sz="3600" dirty="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3600" dirty="0" err="1">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আয়াত</a:t>
            </a:r>
            <a:r>
              <a:rPr lang="en-US" sz="3600" dirty="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bn-IN" sz="3600" dirty="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প্রসঙ্গঃ-</a:t>
            </a:r>
            <a:endParaRPr lang="en-US" sz="3600" b="1" u="none" strike="noStrike" dirty="0">
              <a:solidFill>
                <a:srgbClr val="00B0F0"/>
              </a:solidFill>
              <a:effectLst/>
              <a:latin typeface="NikoshBAN" panose="02000000000000000000"/>
            </a:endParaRPr>
          </a:p>
        </p:txBody>
      </p:sp>
      <p:sp>
        <p:nvSpPr>
          <p:cNvPr id="8" name="Arrow: Right 7">
            <a:extLst>
              <a:ext uri="{FF2B5EF4-FFF2-40B4-BE49-F238E27FC236}">
                <a16:creationId xmlns:a16="http://schemas.microsoft.com/office/drawing/2014/main" id="{F6D14B1A-D74E-4558-9AF7-7DC6F6BFC740}"/>
              </a:ext>
            </a:extLst>
          </p:cNvPr>
          <p:cNvSpPr/>
          <p:nvPr/>
        </p:nvSpPr>
        <p:spPr>
          <a:xfrm>
            <a:off x="4246651" y="898047"/>
            <a:ext cx="3390471" cy="116248"/>
          </a:xfrm>
          <a:prstGeom prst="rightArrow">
            <a:avLst/>
          </a:prstGeom>
          <a:solidFill>
            <a:srgbClr val="00B0F0"/>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633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a:extLst>
              <a:ext uri="{FF2B5EF4-FFF2-40B4-BE49-F238E27FC236}">
                <a16:creationId xmlns:a16="http://schemas.microsoft.com/office/drawing/2014/main" id="{910E06A1-847B-40E3-B69F-D73E860699BD}"/>
              </a:ext>
            </a:extLst>
          </p:cNvPr>
          <p:cNvSpPr/>
          <p:nvPr/>
        </p:nvSpPr>
        <p:spPr>
          <a:xfrm>
            <a:off x="0" y="0"/>
            <a:ext cx="12192000" cy="685800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C73F5D4-2D4D-49C7-8AA5-7135E23FE815}"/>
              </a:ext>
            </a:extLst>
          </p:cNvPr>
          <p:cNvSpPr txBox="1"/>
          <p:nvPr/>
        </p:nvSpPr>
        <p:spPr>
          <a:xfrm>
            <a:off x="3044575" y="174167"/>
            <a:ext cx="6102848" cy="707886"/>
          </a:xfrm>
          <a:prstGeom prst="rect">
            <a:avLst/>
          </a:prstGeom>
          <a:noFill/>
        </p:spPr>
        <p:txBody>
          <a:bodyPr wrap="square">
            <a:spAutoFit/>
          </a:bodyPr>
          <a:lstStyle/>
          <a:p>
            <a:pPr algn="ctr"/>
            <a:r>
              <a:rPr lang="en-US" sz="1800" dirty="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000" dirty="0" err="1">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আয়াত</a:t>
            </a:r>
            <a:r>
              <a:rPr lang="en-US" sz="4000" dirty="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bn-IN" sz="4000" dirty="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প্রসঙ্গঃ-</a:t>
            </a:r>
            <a:endParaRPr lang="en-US" dirty="0"/>
          </a:p>
        </p:txBody>
      </p:sp>
      <p:sp>
        <p:nvSpPr>
          <p:cNvPr id="5" name="Arrow: Right 4">
            <a:extLst>
              <a:ext uri="{FF2B5EF4-FFF2-40B4-BE49-F238E27FC236}">
                <a16:creationId xmlns:a16="http://schemas.microsoft.com/office/drawing/2014/main" id="{62002EF8-D78F-4B26-8125-0D1052EBD9D2}"/>
              </a:ext>
            </a:extLst>
          </p:cNvPr>
          <p:cNvSpPr/>
          <p:nvPr/>
        </p:nvSpPr>
        <p:spPr>
          <a:xfrm>
            <a:off x="4400763" y="765805"/>
            <a:ext cx="3390471" cy="116248"/>
          </a:xfrm>
          <a:prstGeom prst="rightArrow">
            <a:avLst/>
          </a:prstGeom>
          <a:solidFill>
            <a:srgbClr val="00B0F0"/>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EA3C12F-CCCA-4156-91F6-440AB031D346}"/>
              </a:ext>
            </a:extLst>
          </p:cNvPr>
          <p:cNvSpPr txBox="1"/>
          <p:nvPr/>
        </p:nvSpPr>
        <p:spPr>
          <a:xfrm>
            <a:off x="136986" y="393021"/>
            <a:ext cx="11918023" cy="6370975"/>
          </a:xfrm>
          <a:prstGeom prst="rect">
            <a:avLst/>
          </a:prstGeom>
          <a:noFill/>
        </p:spPr>
        <p:txBody>
          <a:bodyPr wrap="square">
            <a:spAutoFit/>
          </a:bodyPr>
          <a:lstStyle/>
          <a:p>
            <a:r>
              <a:rPr lang="en-US" sz="3600" b="1" dirty="0">
                <a:solidFill>
                  <a:srgbClr val="C00000"/>
                </a:solidFill>
                <a:latin typeface="Google Sans"/>
              </a:rPr>
              <a:t>৫</a:t>
            </a:r>
            <a:r>
              <a:rPr lang="as-IN" sz="3600" b="1" u="none" strike="noStrike" dirty="0">
                <a:solidFill>
                  <a:srgbClr val="C00000"/>
                </a:solidFill>
                <a:effectLst/>
                <a:latin typeface="Google Sans"/>
              </a:rPr>
              <a:t> </a:t>
            </a:r>
            <a:r>
              <a:rPr lang="en-US" sz="3600" b="1" u="none" strike="noStrike" dirty="0" err="1">
                <a:solidFill>
                  <a:srgbClr val="C00000"/>
                </a:solidFill>
                <a:effectLst/>
                <a:latin typeface="NikoshBAN" panose="02000000000000000000"/>
              </a:rPr>
              <a:t>নং</a:t>
            </a:r>
            <a:r>
              <a:rPr lang="as-IN" sz="3600" b="1" u="none" strike="noStrike" dirty="0">
                <a:solidFill>
                  <a:srgbClr val="C00000"/>
                </a:solidFill>
                <a:effectLst/>
                <a:latin typeface="Google Sans"/>
              </a:rPr>
              <a:t> আয়াতের প্রসঙ্গ: </a:t>
            </a:r>
            <a:endParaRPr lang="en-US" sz="3600" b="1" u="none" strike="noStrike" dirty="0">
              <a:solidFill>
                <a:srgbClr val="C00000"/>
              </a:solidFill>
              <a:effectLst/>
              <a:latin typeface="Google Sans"/>
            </a:endParaRPr>
          </a:p>
          <a:p>
            <a:pPr algn="ctr"/>
            <a:r>
              <a:rPr lang="en-US" sz="3600" b="1" dirty="0">
                <a:solidFill>
                  <a:srgbClr val="00B050"/>
                </a:solidFill>
                <a:latin typeface="NikoshBAN" panose="02000000000000000000"/>
              </a:rPr>
              <a:t> </a:t>
            </a:r>
            <a:r>
              <a:rPr lang="as-IN" sz="3600" b="1" dirty="0">
                <a:solidFill>
                  <a:srgbClr val="00B050"/>
                </a:solidFill>
                <a:latin typeface="NikoshBAN" panose="02000000000000000000"/>
              </a:rPr>
              <a:t>বিকল্প আইনি ও মানবিক সমাধান: </a:t>
            </a:r>
            <a:endParaRPr lang="en-US" sz="3600" b="1" dirty="0">
              <a:solidFill>
                <a:srgbClr val="00B050"/>
              </a:solidFill>
              <a:latin typeface="NikoshBAN" panose="02000000000000000000"/>
            </a:endParaRPr>
          </a:p>
          <a:p>
            <a:pPr algn="just"/>
            <a:r>
              <a:rPr lang="as-IN" sz="2800" dirty="0">
                <a:latin typeface="NikoshBAN" panose="02000000000000000000"/>
              </a:rPr>
              <a:t>আল্লাহ এই আয়াতে একটি ভারসাম্যপূর্ণ সমাধান দিয়েছেন। সম্পদ অভিভাবকের তত্ত্বাবধানেই থাকবে এবং তা খাটিয়ে লাভ বা ব্যবসার ব্যবস্থা করতে হবে। আর সেই মূল সম্পদ থেকে প্রাপ্ত লভ্যাংশ বা আয় দ্বারা ওই সমস্ত দুর্বল ও নির্বোধ ব্যক্তিদের দুটি মৌলিক অধিকার নিশ্চিত করতে হবে:</a:t>
            </a:r>
            <a:endParaRPr lang="en-US" sz="2800" dirty="0">
              <a:latin typeface="NikoshBAN" panose="02000000000000000000"/>
            </a:endParaRPr>
          </a:p>
          <a:p>
            <a:pPr marL="514350" indent="-514350" algn="just">
              <a:buAutoNum type="arabicPeriod"/>
            </a:pPr>
            <a:r>
              <a:rPr lang="as-IN" sz="3200" b="1" dirty="0">
                <a:solidFill>
                  <a:srgbClr val="00B050"/>
                </a:solidFill>
                <a:latin typeface="NikoshBAN" panose="02000000000000000000"/>
              </a:rPr>
              <a:t>ভরণপোষণ বা জীবিকা</a:t>
            </a:r>
            <a:r>
              <a:rPr lang="en-US" sz="3200" b="1" dirty="0">
                <a:solidFill>
                  <a:srgbClr val="00B050"/>
                </a:solidFill>
                <a:latin typeface="NikoshBAN" panose="02000000000000000000"/>
              </a:rPr>
              <a:t>:</a:t>
            </a:r>
            <a:r>
              <a:rPr lang="ar-AE" sz="3200" b="1" dirty="0">
                <a:solidFill>
                  <a:srgbClr val="00B050"/>
                </a:solidFill>
                <a:latin typeface="NikoshBAN" panose="02000000000000000000"/>
              </a:rPr>
              <a:t> </a:t>
            </a:r>
            <a:r>
              <a:rPr lang="en-US" sz="3200" b="1" dirty="0">
                <a:solidFill>
                  <a:srgbClr val="00B050"/>
                </a:solidFill>
                <a:latin typeface="NikoshBAN" panose="02000000000000000000"/>
              </a:rPr>
              <a:t> </a:t>
            </a:r>
            <a:r>
              <a:rPr lang="as-IN" sz="3200" dirty="0">
                <a:latin typeface="NikoshBAN" panose="02000000000000000000"/>
              </a:rPr>
              <a:t>তাদের খাওয়া-পরার যাবতীয় খরচ দেওয়া।</a:t>
            </a:r>
            <a:endParaRPr lang="en-US" sz="3200" dirty="0">
              <a:latin typeface="NikoshBAN" panose="02000000000000000000"/>
            </a:endParaRPr>
          </a:p>
          <a:p>
            <a:pPr algn="just"/>
            <a:r>
              <a:rPr lang="en-US" sz="3200" b="1" dirty="0">
                <a:solidFill>
                  <a:srgbClr val="00B050"/>
                </a:solidFill>
                <a:latin typeface="NikoshBAN" panose="02000000000000000000"/>
              </a:rPr>
              <a:t>২</a:t>
            </a:r>
            <a:r>
              <a:rPr lang="as-IN" sz="3200" b="1" dirty="0">
                <a:solidFill>
                  <a:srgbClr val="00B050"/>
                </a:solidFill>
                <a:latin typeface="NikoshBAN" panose="02000000000000000000"/>
              </a:rPr>
              <a:t>. বস্ত্র ও বাসস্থান</a:t>
            </a:r>
            <a:r>
              <a:rPr lang="en-US" sz="3200" b="1" dirty="0">
                <a:solidFill>
                  <a:srgbClr val="00B050"/>
                </a:solidFill>
                <a:latin typeface="NikoshBAN" panose="02000000000000000000"/>
              </a:rPr>
              <a:t>: </a:t>
            </a:r>
            <a:r>
              <a:rPr lang="as-IN" sz="3200" dirty="0">
                <a:latin typeface="NikoshBAN" panose="02000000000000000000"/>
              </a:rPr>
              <a:t>তাদের প্রয়োজনীয় পোশাক-আশাক</a:t>
            </a:r>
            <a:r>
              <a:rPr lang="en-US" sz="3200" dirty="0">
                <a:latin typeface="NikoshBAN" panose="02000000000000000000"/>
              </a:rPr>
              <a:t> </a:t>
            </a:r>
            <a:r>
              <a:rPr lang="en-US" sz="2800" dirty="0">
                <a:latin typeface="NikoshBAN" panose="02000000000000000000"/>
              </a:rPr>
              <a:t>ও </a:t>
            </a:r>
            <a:r>
              <a:rPr lang="en-US" sz="2800" dirty="0" err="1">
                <a:latin typeface="NikoshBAN" panose="02000000000000000000"/>
              </a:rPr>
              <a:t>বাসস্থানের</a:t>
            </a:r>
            <a:r>
              <a:rPr lang="en-US" sz="2800" b="1" dirty="0">
                <a:latin typeface="NikoshBAN" panose="02000000000000000000"/>
              </a:rPr>
              <a:t> </a:t>
            </a:r>
            <a:r>
              <a:rPr lang="as-IN" sz="3200" dirty="0">
                <a:latin typeface="NikoshBAN" panose="02000000000000000000"/>
              </a:rPr>
              <a:t>ব্যবস্থা করা।</a:t>
            </a:r>
            <a:endParaRPr lang="en-US" sz="3200" dirty="0">
              <a:latin typeface="NikoshBAN" panose="02000000000000000000"/>
            </a:endParaRPr>
          </a:p>
          <a:p>
            <a:pPr algn="just"/>
            <a:r>
              <a:rPr lang="en-US" sz="3200" b="1" dirty="0">
                <a:solidFill>
                  <a:srgbClr val="00B050"/>
                </a:solidFill>
                <a:latin typeface="NikoshBAN" panose="02000000000000000000"/>
              </a:rPr>
              <a:t>৩.</a:t>
            </a:r>
            <a:r>
              <a:rPr lang="as-IN" sz="3200" b="1" dirty="0">
                <a:solidFill>
                  <a:srgbClr val="00B050"/>
                </a:solidFill>
                <a:latin typeface="NikoshBAN" panose="02000000000000000000"/>
              </a:rPr>
              <a:t>​সদয় আচরণ</a:t>
            </a:r>
            <a:r>
              <a:rPr lang="en-US" sz="3200" b="1" dirty="0">
                <a:solidFill>
                  <a:srgbClr val="00B050"/>
                </a:solidFill>
                <a:latin typeface="NikoshBAN" panose="02000000000000000000"/>
              </a:rPr>
              <a:t>:</a:t>
            </a:r>
            <a:r>
              <a:rPr lang="ar-AE" sz="3200" b="1" dirty="0">
                <a:solidFill>
                  <a:srgbClr val="00B050"/>
                </a:solidFill>
                <a:latin typeface="NikoshBAN" panose="02000000000000000000"/>
              </a:rPr>
              <a:t> </a:t>
            </a:r>
            <a:r>
              <a:rPr lang="as-IN" sz="3200" dirty="0">
                <a:latin typeface="NikoshBAN" panose="02000000000000000000"/>
              </a:rPr>
              <a:t>সম্পদ সরাসরি তাদের হাতে না দেওয়ার কারণে তারা যেন কোনো হীনমন্যতা বা কষ্টের শিকার না হয়, সেজন্য তাদের সাথে সবসময় অত্যন্ত সুন্দর, নরম ও সান্ত্বনাদায়ক ভাষায় কথা বলার নির্দেশ দেওয়া হয়েছে।</a:t>
            </a:r>
            <a:endParaRPr lang="en-US" sz="3200" dirty="0">
              <a:latin typeface="NikoshBAN" panose="02000000000000000000"/>
            </a:endParaRPr>
          </a:p>
        </p:txBody>
      </p:sp>
    </p:spTree>
    <p:extLst>
      <p:ext uri="{BB962C8B-B14F-4D97-AF65-F5344CB8AC3E}">
        <p14:creationId xmlns:p14="http://schemas.microsoft.com/office/powerpoint/2010/main" val="2513547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gradFill flip="none" rotWithShape="1">
            <a:gsLst>
              <a:gs pos="80000">
                <a:srgbClr val="FFFF00"/>
              </a:gs>
              <a:gs pos="24000">
                <a:srgbClr val="60943D"/>
              </a:gs>
              <a:gs pos="0">
                <a:srgbClr val="FFFF00"/>
              </a:gs>
              <a:gs pos="54000">
                <a:srgbClr val="FFFF00"/>
              </a:gs>
              <a:gs pos="100000">
                <a:srgbClr val="7030A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31298" y="83127"/>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713015" y="1195134"/>
            <a:ext cx="10708106" cy="4860758"/>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bn-IN" sz="3600" dirty="0">
                <a:latin typeface="NikoshBAN" panose="02000000000000000000" pitchFamily="2" charset="0"/>
                <a:cs typeface="NikoshBAN" panose="02000000000000000000" pitchFamily="2" charset="0"/>
              </a:rPr>
              <a:t> </a:t>
            </a:r>
            <a:endParaRPr lang="en-US" sz="3600" b="1" dirty="0">
              <a:solidFill>
                <a:schemeClr val="tx1"/>
              </a:solidFill>
              <a:latin typeface="NikoshBAN" panose="02000000000000000000" pitchFamily="2" charset="0"/>
              <a:cs typeface="NikoshBAN" panose="02000000000000000000" pitchFamily="2" charset="0"/>
            </a:endParaRPr>
          </a:p>
        </p:txBody>
      </p:sp>
      <p:sp>
        <p:nvSpPr>
          <p:cNvPr id="2" name="Rectangle 1"/>
          <p:cNvSpPr/>
          <p:nvPr/>
        </p:nvSpPr>
        <p:spPr>
          <a:xfrm>
            <a:off x="3151676" y="176004"/>
            <a:ext cx="5830784" cy="707886"/>
          </a:xfrm>
          <a:prstGeom prst="rect">
            <a:avLst/>
          </a:prstGeom>
        </p:spPr>
        <p:txBody>
          <a:bodyPr wrap="square">
            <a:spAutoFit/>
          </a:bodyPr>
          <a:lstStyle/>
          <a:p>
            <a:pPr algn="ctr"/>
            <a:r>
              <a:rPr lang="bn-IN" sz="40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আয়াতের ব্যাখ্যাঃ</a:t>
            </a:r>
            <a:endParaRPr lang="en-US" sz="40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3" name="Arrow: Notched Right 2">
            <a:extLst>
              <a:ext uri="{FF2B5EF4-FFF2-40B4-BE49-F238E27FC236}">
                <a16:creationId xmlns:a16="http://schemas.microsoft.com/office/drawing/2014/main" id="{AE7600D7-74CB-4F6C-BFD7-386FDC687D5A}"/>
              </a:ext>
            </a:extLst>
          </p:cNvPr>
          <p:cNvSpPr/>
          <p:nvPr/>
        </p:nvSpPr>
        <p:spPr>
          <a:xfrm>
            <a:off x="3950591" y="755662"/>
            <a:ext cx="4232953" cy="14042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7E6B256-552A-4F5A-AA79-4D51FC727700}"/>
              </a:ext>
            </a:extLst>
          </p:cNvPr>
          <p:cNvSpPr txBox="1"/>
          <p:nvPr/>
        </p:nvSpPr>
        <p:spPr>
          <a:xfrm>
            <a:off x="374807" y="802108"/>
            <a:ext cx="11435138" cy="5386090"/>
          </a:xfrm>
          <a:prstGeom prst="rect">
            <a:avLst/>
          </a:prstGeom>
          <a:noFill/>
        </p:spPr>
        <p:txBody>
          <a:bodyPr wrap="square" rtlCol="0">
            <a:spAutoFit/>
          </a:bodyPr>
          <a:lstStyle/>
          <a:p>
            <a:pPr algn="just"/>
            <a:r>
              <a:rPr lang="en-US" sz="4400" b="1" dirty="0">
                <a:solidFill>
                  <a:srgbClr val="00B050"/>
                </a:solidFill>
                <a:latin typeface="NikoshBAN" panose="02000000000000000000"/>
              </a:rPr>
              <a:t>৪</a:t>
            </a:r>
            <a:r>
              <a:rPr lang="as-IN" sz="4400" b="1" u="none" strike="noStrike" dirty="0">
                <a:solidFill>
                  <a:srgbClr val="00B050"/>
                </a:solidFill>
                <a:effectLst/>
                <a:latin typeface="NikoshBAN" panose="02000000000000000000"/>
              </a:rPr>
              <a:t> </a:t>
            </a:r>
            <a:r>
              <a:rPr lang="en-US" sz="4400" b="1" u="none" strike="noStrike" dirty="0" err="1">
                <a:solidFill>
                  <a:srgbClr val="00B050"/>
                </a:solidFill>
                <a:effectLst/>
                <a:latin typeface="NikoshBAN" panose="02000000000000000000"/>
              </a:rPr>
              <a:t>নং</a:t>
            </a:r>
            <a:r>
              <a:rPr lang="as-IN" sz="4400" b="1" u="none" strike="noStrike" dirty="0">
                <a:solidFill>
                  <a:srgbClr val="00B050"/>
                </a:solidFill>
                <a:effectLst/>
                <a:latin typeface="NikoshBAN" panose="02000000000000000000"/>
              </a:rPr>
              <a:t> আয়াতের </a:t>
            </a:r>
            <a:r>
              <a:rPr lang="as-IN" sz="4400" b="1" u="none" strike="noStrike" dirty="0">
                <a:solidFill>
                  <a:srgbClr val="00B050"/>
                </a:solidFill>
                <a:effectLst/>
                <a:latin typeface="Google Sans"/>
              </a:rPr>
              <a:t>ব্যাখ্যা:</a:t>
            </a:r>
            <a:endParaRPr lang="en-US" sz="4400" b="1" dirty="0">
              <a:solidFill>
                <a:srgbClr val="00B050"/>
              </a:solidFill>
              <a:latin typeface="Google Sans"/>
            </a:endParaRPr>
          </a:p>
          <a:p>
            <a:pPr algn="just"/>
            <a:r>
              <a:rPr lang="en-US" sz="4800" dirty="0">
                <a:solidFill>
                  <a:srgbClr val="7030A0"/>
                </a:solidFill>
                <a:latin typeface="Google Sans"/>
              </a:rPr>
              <a:t>১</a:t>
            </a:r>
            <a:r>
              <a:rPr lang="as-IN" sz="4000" dirty="0">
                <a:solidFill>
                  <a:srgbClr val="7030A0"/>
                </a:solidFill>
                <a:latin typeface="Google Sans"/>
              </a:rPr>
              <a:t>.মোহরানা কোনো 'মূল্য' বা অনুগ্রহ নয়:</a:t>
            </a:r>
            <a:endParaRPr lang="en-US" sz="4000" dirty="0">
              <a:solidFill>
                <a:srgbClr val="7030A0"/>
              </a:solidFill>
              <a:latin typeface="Google Sans"/>
            </a:endParaRPr>
          </a:p>
          <a:p>
            <a:pPr algn="just"/>
            <a:r>
              <a:rPr lang="as-IN" sz="3600" dirty="0">
                <a:latin typeface="Google Sans"/>
              </a:rPr>
              <a:t>ইসলামের দৃষ্টিতে মোহরানা হলো নারীর প্রতি সম্মান প্রদর্শন এবং বৈবাহিক সম্পর্কের পবিত্রতার প্রতীক। আয়াতে ব্যবহৃত </a:t>
            </a:r>
            <a:r>
              <a:rPr lang="ar-AE" sz="3600" dirty="0">
                <a:latin typeface="Google Sans"/>
              </a:rPr>
              <a:t>نِحْلَةً</a:t>
            </a:r>
            <a:r>
              <a:rPr lang="as-IN" sz="3600" dirty="0">
                <a:latin typeface="Google Sans"/>
              </a:rPr>
              <a:t> শব্দের অর্থ "খুশি মনে বা উপহারস্বরূপ"। অর্থাৎ, স্বামী তার স্ত্রীকে কোনো প্রকার চাপ বা বাধ্যবাধকতার হীনম্মন্যতা ছাড়া, অত্যন্ত আনন্দের সাথে এই অধিকার বুঝিয়ে দেবে। জাহেলি যুগের মতো এটিকে কনের অভিভাবকদের প্রাপ্য মনে করা যাবে না।</a:t>
            </a:r>
            <a:endParaRPr lang="en-US" sz="2800" dirty="0"/>
          </a:p>
        </p:txBody>
      </p:sp>
    </p:spTree>
    <p:extLst>
      <p:ext uri="{BB962C8B-B14F-4D97-AF65-F5344CB8AC3E}">
        <p14:creationId xmlns:p14="http://schemas.microsoft.com/office/powerpoint/2010/main" val="24506338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out)">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gradFill flip="none" rotWithShape="1">
            <a:gsLst>
              <a:gs pos="80000">
                <a:srgbClr val="FFFF00"/>
              </a:gs>
              <a:gs pos="24000">
                <a:srgbClr val="60943D"/>
              </a:gs>
              <a:gs pos="0">
                <a:srgbClr val="FFFF00"/>
              </a:gs>
              <a:gs pos="54000">
                <a:srgbClr val="FFFF00"/>
              </a:gs>
              <a:gs pos="100000">
                <a:srgbClr val="7030A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34921" y="90224"/>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Decision 10"/>
          <p:cNvSpPr/>
          <p:nvPr/>
        </p:nvSpPr>
        <p:spPr>
          <a:xfrm>
            <a:off x="720201" y="115996"/>
            <a:ext cx="10477222" cy="1082842"/>
          </a:xfrm>
          <a:prstGeom prst="flowChartDecision">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rgbClr val="00B050"/>
                </a:solidFill>
                <a:latin typeface="NikoshBAN" panose="02000000000000000000" pitchFamily="2" charset="0"/>
                <a:cs typeface="NikoshBAN" panose="02000000000000000000" pitchFamily="2" charset="0"/>
              </a:rPr>
              <a:t>আয়াতের ব্যাখ্যাঃ</a:t>
            </a:r>
            <a:endParaRPr lang="en-US" sz="4000" b="1" dirty="0">
              <a:solidFill>
                <a:srgbClr val="00B050"/>
              </a:solidFill>
              <a:latin typeface="NikoshBAN" panose="02000000000000000000" pitchFamily="2" charset="0"/>
              <a:cs typeface="NikoshBAN" panose="02000000000000000000" pitchFamily="2" charset="0"/>
            </a:endParaRPr>
          </a:p>
        </p:txBody>
      </p:sp>
      <p:sp>
        <p:nvSpPr>
          <p:cNvPr id="12" name="Rounded Rectangle 11"/>
          <p:cNvSpPr/>
          <p:nvPr/>
        </p:nvSpPr>
        <p:spPr>
          <a:xfrm>
            <a:off x="1713906" y="547364"/>
            <a:ext cx="5660857" cy="697830"/>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NikoshBAN" panose="02000000000000000000" pitchFamily="2" charset="0"/>
              <a:cs typeface="NikoshBAN" panose="02000000000000000000" pitchFamily="2" charset="0"/>
            </a:endParaRPr>
          </a:p>
        </p:txBody>
      </p:sp>
      <p:sp>
        <p:nvSpPr>
          <p:cNvPr id="13" name="Rounded Rectangle 12"/>
          <p:cNvSpPr/>
          <p:nvPr/>
        </p:nvSpPr>
        <p:spPr>
          <a:xfrm>
            <a:off x="331780" y="1877259"/>
            <a:ext cx="11790948" cy="5287878"/>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IN" sz="3600" b="1" i="1" u="sng"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219A0A83-D691-45CA-92E4-73F85914C99B}"/>
              </a:ext>
            </a:extLst>
          </p:cNvPr>
          <p:cNvSpPr txBox="1"/>
          <p:nvPr/>
        </p:nvSpPr>
        <p:spPr>
          <a:xfrm>
            <a:off x="500915" y="1335418"/>
            <a:ext cx="11452678" cy="4770537"/>
          </a:xfrm>
          <a:prstGeom prst="rect">
            <a:avLst/>
          </a:prstGeom>
          <a:noFill/>
        </p:spPr>
        <p:txBody>
          <a:bodyPr wrap="square" rtlCol="0">
            <a:spAutoFit/>
          </a:bodyPr>
          <a:lstStyle/>
          <a:p>
            <a:pPr algn="just"/>
            <a:r>
              <a:rPr lang="en-US" sz="4000" b="1" dirty="0">
                <a:solidFill>
                  <a:srgbClr val="002060"/>
                </a:solidFill>
                <a:latin typeface="NikoshBAN" panose="02000000000000000000"/>
              </a:rPr>
              <a:t>৪</a:t>
            </a:r>
            <a:r>
              <a:rPr lang="as-IN" sz="4000" b="1" u="none" strike="noStrike" dirty="0">
                <a:solidFill>
                  <a:srgbClr val="002060"/>
                </a:solidFill>
                <a:effectLst/>
                <a:latin typeface="NikoshBAN" panose="02000000000000000000"/>
              </a:rPr>
              <a:t> </a:t>
            </a:r>
            <a:r>
              <a:rPr lang="en-US" sz="3600" b="1" u="none" strike="noStrike" dirty="0" err="1">
                <a:solidFill>
                  <a:srgbClr val="002060"/>
                </a:solidFill>
                <a:effectLst/>
                <a:latin typeface="NikoshBAN" panose="02000000000000000000"/>
              </a:rPr>
              <a:t>নং</a:t>
            </a:r>
            <a:r>
              <a:rPr lang="as-IN" sz="4000" b="1" u="none" strike="noStrike" dirty="0">
                <a:solidFill>
                  <a:srgbClr val="002060"/>
                </a:solidFill>
                <a:effectLst/>
                <a:latin typeface="NikoshBAN" panose="02000000000000000000"/>
              </a:rPr>
              <a:t> আয়াতের </a:t>
            </a:r>
            <a:r>
              <a:rPr lang="as-IN" sz="4000" b="1" u="none" strike="noStrike" dirty="0">
                <a:solidFill>
                  <a:srgbClr val="002060"/>
                </a:solidFill>
                <a:effectLst/>
                <a:latin typeface="Google Sans"/>
              </a:rPr>
              <a:t>ব্যাখ্যা:</a:t>
            </a:r>
            <a:r>
              <a:rPr lang="as-IN" sz="3200" dirty="0">
                <a:solidFill>
                  <a:srgbClr val="002060"/>
                </a:solidFill>
              </a:rPr>
              <a:t> </a:t>
            </a:r>
            <a:endParaRPr lang="en-US" sz="3200" dirty="0">
              <a:solidFill>
                <a:srgbClr val="002060"/>
              </a:solidFill>
            </a:endParaRPr>
          </a:p>
          <a:p>
            <a:pPr algn="just"/>
            <a:r>
              <a:rPr lang="en-US" sz="3200" dirty="0">
                <a:solidFill>
                  <a:srgbClr val="002060"/>
                </a:solidFill>
              </a:rPr>
              <a:t>                                </a:t>
            </a:r>
            <a:r>
              <a:rPr lang="as-IN" sz="4000" dirty="0">
                <a:solidFill>
                  <a:srgbClr val="00B050"/>
                </a:solidFill>
              </a:rPr>
              <a:t>স্ত্রীর স্বতঃস্ফূর্ত ছাড়:</a:t>
            </a:r>
            <a:endParaRPr lang="en-US" sz="4000" dirty="0">
              <a:solidFill>
                <a:srgbClr val="00B050"/>
              </a:solidFill>
            </a:endParaRPr>
          </a:p>
          <a:p>
            <a:pPr algn="just"/>
            <a:r>
              <a:rPr lang="as-IN" sz="3600" dirty="0"/>
              <a:t>স্ত্রী যদি কোনো প্রকার চাপ, ভয়ভীতি বা সামাজিক লোকলজ্জার শিকার না হয়ে, সম্পূর্ণ নিজের ইচ্ছায় মহরের কিছু অংশ বা পুরোটা স্বামীকে উপহার হিসেবে দিয়ে দেয় বা মাফ করে দেয়, তবেই কেবল স্বামী তা স্বাচ্ছন্দ্যে নিজের কাজে ব্যবহার করতে পারবে। অন্যথায় স্ত্রীর অনিচ্ছায় বা কৌশলে মহর মাফ করিয়ে নিলে তা শরীয়তে মারাত্মক অন্যায় হিসেবে </a:t>
            </a:r>
            <a:r>
              <a:rPr lang="as-IN" sz="4000" dirty="0"/>
              <a:t>গণ্য হবে।</a:t>
            </a:r>
            <a:endParaRPr lang="en-US" sz="2000" dirty="0"/>
          </a:p>
        </p:txBody>
      </p:sp>
      <p:sp>
        <p:nvSpPr>
          <p:cNvPr id="9" name="Arrow: Notched Right 8">
            <a:extLst>
              <a:ext uri="{FF2B5EF4-FFF2-40B4-BE49-F238E27FC236}">
                <a16:creationId xmlns:a16="http://schemas.microsoft.com/office/drawing/2014/main" id="{3D8B435C-8CA1-430C-BE99-A344C930AF4F}"/>
              </a:ext>
            </a:extLst>
          </p:cNvPr>
          <p:cNvSpPr/>
          <p:nvPr/>
        </p:nvSpPr>
        <p:spPr>
          <a:xfrm>
            <a:off x="3487878" y="941415"/>
            <a:ext cx="4633645" cy="210281"/>
          </a:xfrm>
          <a:prstGeom prst="notched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9668240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nodePh="1">
                                  <p:stCondLst>
                                    <p:cond delay="0"/>
                                  </p:stCondLst>
                                  <p:endCondLst>
                                    <p:cond evt="begin" delay="0">
                                      <p:tn val="5"/>
                                    </p:cond>
                                  </p:end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gradFill flip="none" rotWithShape="1">
            <a:gsLst>
              <a:gs pos="80000">
                <a:srgbClr val="FFFF00"/>
              </a:gs>
              <a:gs pos="24000">
                <a:srgbClr val="60943D"/>
              </a:gs>
              <a:gs pos="0">
                <a:srgbClr val="FFFF00"/>
              </a:gs>
              <a:gs pos="54000">
                <a:srgbClr val="FFFF00"/>
              </a:gs>
              <a:gs pos="100000">
                <a:srgbClr val="7030A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31298" y="83127"/>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382246" y="1526862"/>
            <a:ext cx="5710130" cy="4013120"/>
          </a:xfrm>
          <a:prstGeom prst="round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12" name="Oval 11"/>
          <p:cNvSpPr/>
          <p:nvPr/>
        </p:nvSpPr>
        <p:spPr>
          <a:xfrm>
            <a:off x="274685" y="238914"/>
            <a:ext cx="6887218" cy="1463146"/>
          </a:xfrm>
          <a:prstGeom prst="ellipse">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4" name="Flowchart: Decision 13"/>
          <p:cNvSpPr/>
          <p:nvPr/>
        </p:nvSpPr>
        <p:spPr>
          <a:xfrm>
            <a:off x="1664667" y="83127"/>
            <a:ext cx="8588290" cy="1082842"/>
          </a:xfrm>
          <a:prstGeom prst="flowChartDecision">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rgbClr val="92D050"/>
                </a:solidFill>
                <a:latin typeface="NikoshBAN" panose="02000000000000000000" pitchFamily="2" charset="0"/>
                <a:cs typeface="NikoshBAN" panose="02000000000000000000" pitchFamily="2" charset="0"/>
              </a:rPr>
              <a:t>আয়াতের ব্যাখ্যাঃ</a:t>
            </a:r>
            <a:endParaRPr lang="en-US" sz="3600" b="1" dirty="0">
              <a:solidFill>
                <a:srgbClr val="92D050"/>
              </a:solidFill>
              <a:latin typeface="NikoshBAN" panose="02000000000000000000" pitchFamily="2" charset="0"/>
              <a:cs typeface="NikoshBAN" panose="02000000000000000000" pitchFamily="2" charset="0"/>
            </a:endParaRPr>
          </a:p>
        </p:txBody>
      </p:sp>
      <p:sp>
        <p:nvSpPr>
          <p:cNvPr id="10" name="Arrow: Notched Right 9">
            <a:extLst>
              <a:ext uri="{FF2B5EF4-FFF2-40B4-BE49-F238E27FC236}">
                <a16:creationId xmlns:a16="http://schemas.microsoft.com/office/drawing/2014/main" id="{643AA535-B569-4273-90C1-16AAD41C4947}"/>
              </a:ext>
            </a:extLst>
          </p:cNvPr>
          <p:cNvSpPr/>
          <p:nvPr/>
        </p:nvSpPr>
        <p:spPr>
          <a:xfrm>
            <a:off x="3508426" y="887705"/>
            <a:ext cx="4633645" cy="210281"/>
          </a:xfrm>
          <a:prstGeom prst="notched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27D335D7-4DEF-44E3-B01C-02E398BF908B}"/>
              </a:ext>
            </a:extLst>
          </p:cNvPr>
          <p:cNvSpPr txBox="1"/>
          <p:nvPr/>
        </p:nvSpPr>
        <p:spPr>
          <a:xfrm>
            <a:off x="493077" y="1116243"/>
            <a:ext cx="11337143" cy="5509200"/>
          </a:xfrm>
          <a:prstGeom prst="rect">
            <a:avLst/>
          </a:prstGeom>
          <a:noFill/>
        </p:spPr>
        <p:txBody>
          <a:bodyPr wrap="square" rtlCol="0">
            <a:spAutoFit/>
          </a:bodyPr>
          <a:lstStyle/>
          <a:p>
            <a:pPr algn="just"/>
            <a:r>
              <a:rPr lang="en-US" sz="3600" b="1" dirty="0">
                <a:solidFill>
                  <a:srgbClr val="C00000"/>
                </a:solidFill>
                <a:latin typeface="Google Sans"/>
              </a:rPr>
              <a:t>৫</a:t>
            </a:r>
            <a:r>
              <a:rPr lang="as-IN" sz="3600" b="1" u="none" strike="noStrike" dirty="0">
                <a:solidFill>
                  <a:srgbClr val="C00000"/>
                </a:solidFill>
                <a:effectLst/>
                <a:latin typeface="Google Sans"/>
              </a:rPr>
              <a:t> </a:t>
            </a:r>
            <a:r>
              <a:rPr lang="en-US" sz="3600" b="1" u="none" strike="noStrike" dirty="0" err="1">
                <a:solidFill>
                  <a:srgbClr val="C00000"/>
                </a:solidFill>
                <a:effectLst/>
                <a:latin typeface="NikoshBAN" panose="02000000000000000000"/>
              </a:rPr>
              <a:t>নং</a:t>
            </a:r>
            <a:r>
              <a:rPr lang="as-IN" sz="3600" b="1" u="none" strike="noStrike" dirty="0">
                <a:solidFill>
                  <a:srgbClr val="C00000"/>
                </a:solidFill>
                <a:effectLst/>
                <a:latin typeface="Google Sans"/>
              </a:rPr>
              <a:t> আয়াতের ব্যাখ্যা:</a:t>
            </a:r>
            <a:r>
              <a:rPr lang="en-US" sz="3600" b="1" u="none" strike="noStrike" dirty="0">
                <a:solidFill>
                  <a:srgbClr val="C00000"/>
                </a:solidFill>
                <a:effectLst/>
                <a:latin typeface="Google Sans"/>
              </a:rPr>
              <a:t> </a:t>
            </a:r>
          </a:p>
          <a:p>
            <a:pPr algn="ctr"/>
            <a:r>
              <a:rPr lang="as-IN" sz="3600" b="1" dirty="0">
                <a:solidFill>
                  <a:srgbClr val="00B050"/>
                </a:solidFill>
                <a:latin typeface="Google Sans"/>
              </a:rPr>
              <a:t>সম্পদ সুরক্ষা ও অপচয় রোধ:</a:t>
            </a:r>
            <a:endParaRPr lang="en-US" sz="3600" b="1" dirty="0">
              <a:solidFill>
                <a:srgbClr val="00B050"/>
              </a:solidFill>
              <a:latin typeface="Google Sans"/>
            </a:endParaRPr>
          </a:p>
          <a:p>
            <a:pPr algn="just"/>
            <a:r>
              <a:rPr lang="as-IN" sz="4000" dirty="0">
                <a:latin typeface="Google Sans"/>
              </a:rPr>
              <a:t>আয়াতে</a:t>
            </a:r>
            <a:r>
              <a:rPr lang="ar-AE" sz="4000" dirty="0">
                <a:latin typeface="Google Sans"/>
              </a:rPr>
              <a:t>السُّفَهَاءَ) </a:t>
            </a:r>
            <a:r>
              <a:rPr lang="en-US" sz="4000" dirty="0">
                <a:latin typeface="Google Sans"/>
              </a:rPr>
              <a:t>) </a:t>
            </a:r>
            <a:r>
              <a:rPr lang="as-IN" sz="4000" dirty="0">
                <a:latin typeface="Google Sans"/>
              </a:rPr>
              <a:t>বলতে এমন এতিম, অপ্রাপ্তবয়স্ক কিংবা মানসিক অসমর্থ ব্যক্তিদের বোঝানো হয়েছে, যাদের অর্থ-সম্পদ পরিচালনা ও খরচের মতো সঠিক বুদ্ধি-বিবেচনা জন্মায়নি। তাদের নিজেদের সম্পদ হলেও, তা নষ্ট বা অপচয় হওয়ার হাত থেকে রক্ষা করার জন্য অভিভাবকের হাতে তার নিয়ন্ত্রণ রাখার নির্দেশ দেওয়া হয়েছে।</a:t>
            </a:r>
            <a:endParaRPr lang="en-US" sz="2000" dirty="0"/>
          </a:p>
        </p:txBody>
      </p:sp>
    </p:spTree>
    <p:extLst>
      <p:ext uri="{BB962C8B-B14F-4D97-AF65-F5344CB8AC3E}">
        <p14:creationId xmlns:p14="http://schemas.microsoft.com/office/powerpoint/2010/main" val="33561978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nodePh="1">
                                  <p:stCondLst>
                                    <p:cond delay="0"/>
                                  </p:stCondLst>
                                  <p:endCondLst>
                                    <p:cond evt="begin" delay="0">
                                      <p:tn val="5"/>
                                    </p:cond>
                                  </p:end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anim calcmode="lin" valueType="num">
                                      <p:cBhvr>
                                        <p:cTn id="8" dur="2000" fill="hold"/>
                                        <p:tgtEl>
                                          <p:spTgt spid="12"/>
                                        </p:tgtEl>
                                        <p:attrNameLst>
                                          <p:attrName>ppt_w</p:attrName>
                                        </p:attrNameLst>
                                      </p:cBhvr>
                                      <p:tavLst>
                                        <p:tav tm="0" fmla="#ppt_w*sin(2.5*pi*$)">
                                          <p:val>
                                            <p:fltVal val="0"/>
                                          </p:val>
                                        </p:tav>
                                        <p:tav tm="100000">
                                          <p:val>
                                            <p:fltVal val="1"/>
                                          </p:val>
                                        </p:tav>
                                      </p:tavLst>
                                    </p:anim>
                                    <p:anim calcmode="lin" valueType="num">
                                      <p:cBhvr>
                                        <p:cTn id="9" dur="2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nodePh="1">
                                  <p:stCondLst>
                                    <p:cond delay="0"/>
                                  </p:stCondLst>
                                  <p:endCondLst>
                                    <p:cond evt="begin" delay="0">
                                      <p:tn val="12"/>
                                    </p:cond>
                                  </p:end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19E45AFC-3716-4304-AFFF-BC62C79FD5E9}"/>
              </a:ext>
            </a:extLst>
          </p:cNvPr>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gradFill flip="none" rotWithShape="1">
            <a:gsLst>
              <a:gs pos="80000">
                <a:srgbClr val="FFFF00"/>
              </a:gs>
              <a:gs pos="24000">
                <a:srgbClr val="60943D"/>
              </a:gs>
              <a:gs pos="0">
                <a:srgbClr val="FFFF00"/>
              </a:gs>
              <a:gs pos="54000">
                <a:srgbClr val="FFFF00"/>
              </a:gs>
              <a:gs pos="100000">
                <a:srgbClr val="7030A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7">
            <a:extLst>
              <a:ext uri="{FF2B5EF4-FFF2-40B4-BE49-F238E27FC236}">
                <a16:creationId xmlns:a16="http://schemas.microsoft.com/office/drawing/2014/main" id="{F5220209-570F-423F-A796-62A2A2F31B28}"/>
              </a:ext>
            </a:extLst>
          </p:cNvPr>
          <p:cNvSpPr/>
          <p:nvPr/>
        </p:nvSpPr>
        <p:spPr>
          <a:xfrm>
            <a:off x="131298" y="83127"/>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A1A3B5F-8C31-43D6-A2E0-44A0395DA1F2}"/>
              </a:ext>
            </a:extLst>
          </p:cNvPr>
          <p:cNvSpPr txBox="1"/>
          <p:nvPr/>
        </p:nvSpPr>
        <p:spPr>
          <a:xfrm>
            <a:off x="3040952" y="200615"/>
            <a:ext cx="6102848" cy="646331"/>
          </a:xfrm>
          <a:prstGeom prst="rect">
            <a:avLst/>
          </a:prstGeom>
          <a:noFill/>
        </p:spPr>
        <p:txBody>
          <a:bodyPr wrap="square">
            <a:spAutoFit/>
          </a:bodyPr>
          <a:lstStyle/>
          <a:p>
            <a:pPr algn="ctr"/>
            <a:r>
              <a:rPr lang="bn-IN" sz="3600" b="1" dirty="0">
                <a:solidFill>
                  <a:srgbClr val="92D050"/>
                </a:solidFill>
                <a:latin typeface="NikoshBAN" panose="02000000000000000000" pitchFamily="2" charset="0"/>
                <a:cs typeface="NikoshBAN" panose="02000000000000000000" pitchFamily="2" charset="0"/>
              </a:rPr>
              <a:t>আয়াতের ব্যাখ্যাঃ</a:t>
            </a:r>
            <a:endParaRPr lang="en-US" sz="3600" b="1" dirty="0">
              <a:solidFill>
                <a:srgbClr val="92D050"/>
              </a:solidFill>
              <a:latin typeface="NikoshBAN" panose="02000000000000000000" pitchFamily="2" charset="0"/>
              <a:cs typeface="NikoshBAN" panose="02000000000000000000" pitchFamily="2" charset="0"/>
            </a:endParaRPr>
          </a:p>
        </p:txBody>
      </p:sp>
      <p:sp>
        <p:nvSpPr>
          <p:cNvPr id="6" name="Arrow: Notched Right 5">
            <a:extLst>
              <a:ext uri="{FF2B5EF4-FFF2-40B4-BE49-F238E27FC236}">
                <a16:creationId xmlns:a16="http://schemas.microsoft.com/office/drawing/2014/main" id="{10A98CC5-AE2E-46B4-8BCB-5FF1125C8081}"/>
              </a:ext>
            </a:extLst>
          </p:cNvPr>
          <p:cNvSpPr/>
          <p:nvPr/>
        </p:nvSpPr>
        <p:spPr>
          <a:xfrm>
            <a:off x="3570071" y="719792"/>
            <a:ext cx="4633645" cy="210281"/>
          </a:xfrm>
          <a:prstGeom prst="notched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FDA51D83-4459-4F13-83D5-49C07B562A7E}"/>
              </a:ext>
            </a:extLst>
          </p:cNvPr>
          <p:cNvSpPr txBox="1"/>
          <p:nvPr/>
        </p:nvSpPr>
        <p:spPr>
          <a:xfrm>
            <a:off x="280957" y="810097"/>
            <a:ext cx="11622838" cy="5570756"/>
          </a:xfrm>
          <a:prstGeom prst="rect">
            <a:avLst/>
          </a:prstGeom>
          <a:noFill/>
        </p:spPr>
        <p:txBody>
          <a:bodyPr wrap="square">
            <a:spAutoFit/>
          </a:bodyPr>
          <a:lstStyle/>
          <a:p>
            <a:pPr algn="just"/>
            <a:r>
              <a:rPr lang="en-US" sz="3600" b="1" dirty="0">
                <a:solidFill>
                  <a:srgbClr val="C00000"/>
                </a:solidFill>
                <a:latin typeface="Google Sans"/>
              </a:rPr>
              <a:t>৫</a:t>
            </a:r>
            <a:r>
              <a:rPr lang="as-IN" sz="3600" b="1" u="none" strike="noStrike" dirty="0">
                <a:solidFill>
                  <a:srgbClr val="C00000"/>
                </a:solidFill>
                <a:effectLst/>
                <a:latin typeface="Google Sans"/>
              </a:rPr>
              <a:t> </a:t>
            </a:r>
            <a:r>
              <a:rPr lang="en-US" sz="3600" b="1" u="none" strike="noStrike" dirty="0" err="1">
                <a:solidFill>
                  <a:srgbClr val="C00000"/>
                </a:solidFill>
                <a:effectLst/>
                <a:latin typeface="NikoshBAN" panose="02000000000000000000"/>
              </a:rPr>
              <a:t>নং</a:t>
            </a:r>
            <a:r>
              <a:rPr lang="as-IN" sz="3600" b="1" u="none" strike="noStrike" dirty="0">
                <a:solidFill>
                  <a:srgbClr val="C00000"/>
                </a:solidFill>
                <a:effectLst/>
                <a:latin typeface="Google Sans"/>
              </a:rPr>
              <a:t> আয়াতের ব্যাখ্যা:</a:t>
            </a:r>
            <a:endParaRPr lang="en-US" sz="3600" b="1" u="none" strike="noStrike" dirty="0">
              <a:solidFill>
                <a:srgbClr val="C00000"/>
              </a:solidFill>
              <a:effectLst/>
              <a:latin typeface="Google Sans"/>
            </a:endParaRPr>
          </a:p>
          <a:p>
            <a:pPr algn="ctr"/>
            <a:r>
              <a:rPr lang="as-IN" sz="3600" b="1" u="none" strike="noStrike" dirty="0">
                <a:solidFill>
                  <a:srgbClr val="00B050"/>
                </a:solidFill>
                <a:effectLst/>
                <a:latin typeface="Google Sans"/>
              </a:rPr>
              <a:t>উত্তম ও মার্জিত আচরণ</a:t>
            </a:r>
            <a:r>
              <a:rPr lang="ar-AE" sz="4000" b="1" u="none" strike="noStrike" dirty="0">
                <a:solidFill>
                  <a:srgbClr val="00B050"/>
                </a:solidFill>
                <a:effectLst/>
                <a:latin typeface="Google Sans"/>
              </a:rPr>
              <a:t>:</a:t>
            </a:r>
            <a:endParaRPr lang="en-US" sz="4000" b="1" u="none" strike="noStrike" dirty="0">
              <a:solidFill>
                <a:srgbClr val="00B050"/>
              </a:solidFill>
              <a:effectLst/>
              <a:latin typeface="Google Sans"/>
            </a:endParaRPr>
          </a:p>
          <a:p>
            <a:pPr algn="just"/>
            <a:r>
              <a:rPr lang="as-IN" sz="4000" u="none" strike="noStrike" dirty="0">
                <a:effectLst/>
                <a:latin typeface="Google Sans"/>
              </a:rPr>
              <a:t>অভিভাবকদের নির্দেশ দেওয়া হয়েছে যে, সম্পদের মালিকানা চাওয়ার পর যদি তাদের তা না দেওয়া হয়, তবে তাদের সাথে কোনো কঠোর বা খারাপ ব্যবহার করা যাবে না। বরং তাদের সুন্দর কথা ও ভালোবাসার সাথে বুঝিয়ে বলতে হবে— যেমন: "তুমি আরও একটু বড় হও, হিসেব-নিকাশ শেখো, তারপর তোমার সম্পদ তোমাকে বুঝিয়ে দেওয়া হবে।"</a:t>
            </a:r>
            <a:r>
              <a:rPr lang="en-US" sz="4000" u="none" strike="noStrike" dirty="0">
                <a:effectLst/>
                <a:latin typeface="Google Sans"/>
              </a:rPr>
              <a:t> </a:t>
            </a:r>
          </a:p>
        </p:txBody>
      </p:sp>
    </p:spTree>
    <p:extLst>
      <p:ext uri="{BB962C8B-B14F-4D97-AF65-F5344CB8AC3E}">
        <p14:creationId xmlns:p14="http://schemas.microsoft.com/office/powerpoint/2010/main" val="32331388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gradFill flip="none" rotWithShape="1">
            <a:gsLst>
              <a:gs pos="80000">
                <a:srgbClr val="FFFF00"/>
              </a:gs>
              <a:gs pos="24000">
                <a:srgbClr val="60943D"/>
              </a:gs>
              <a:gs pos="0">
                <a:srgbClr val="FFFF00"/>
              </a:gs>
              <a:gs pos="54000">
                <a:srgbClr val="FFFF00"/>
              </a:gs>
              <a:gs pos="100000">
                <a:srgbClr val="7030A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31298" y="83127"/>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308354" y="2137912"/>
            <a:ext cx="11273308" cy="4102768"/>
          </a:xfrm>
          <a:prstGeom prst="round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IN" sz="3600" b="1" dirty="0">
              <a:solidFill>
                <a:schemeClr val="tx2">
                  <a:lumMod val="10000"/>
                </a:schemeClr>
              </a:solidFill>
              <a:latin typeface="NikoshBAN" panose="02000000000000000000" pitchFamily="2" charset="0"/>
              <a:cs typeface="NikoshBAN" panose="02000000000000000000" pitchFamily="2" charset="0"/>
            </a:endParaRPr>
          </a:p>
        </p:txBody>
      </p:sp>
      <p:sp>
        <p:nvSpPr>
          <p:cNvPr id="2" name="TextBox 1">
            <a:extLst>
              <a:ext uri="{FF2B5EF4-FFF2-40B4-BE49-F238E27FC236}">
                <a16:creationId xmlns:a16="http://schemas.microsoft.com/office/drawing/2014/main" id="{317B04A9-6DF2-446C-B666-8A6DADB47432}"/>
              </a:ext>
            </a:extLst>
          </p:cNvPr>
          <p:cNvSpPr txBox="1"/>
          <p:nvPr/>
        </p:nvSpPr>
        <p:spPr>
          <a:xfrm>
            <a:off x="4438436" y="308421"/>
            <a:ext cx="4078841" cy="584775"/>
          </a:xfrm>
          <a:prstGeom prst="rect">
            <a:avLst/>
          </a:prstGeom>
          <a:noFill/>
        </p:spPr>
        <p:txBody>
          <a:bodyPr wrap="square" rtlCol="0">
            <a:spAutoFit/>
          </a:bodyPr>
          <a:lstStyle/>
          <a:p>
            <a:r>
              <a:rPr lang="bn-IN" sz="3200" b="1" dirty="0">
                <a:solidFill>
                  <a:srgbClr val="C00000"/>
                </a:solidFill>
                <a:latin typeface="Noto Serif Bengali"/>
                <a:ea typeface="Noto Serif Bengali"/>
                <a:cs typeface="Noto Serif Bengali"/>
                <a:sym typeface="Noto Serif Bengali"/>
              </a:rPr>
              <a:t>নির্বাচিত </a:t>
            </a:r>
            <a:r>
              <a:rPr lang="en-GB" sz="3200" b="1" dirty="0" err="1">
                <a:solidFill>
                  <a:srgbClr val="C00000"/>
                </a:solidFill>
              </a:rPr>
              <a:t>তাহকিক</a:t>
            </a:r>
            <a:r>
              <a:rPr lang="en-GB" sz="3200" b="1" dirty="0">
                <a:solidFill>
                  <a:srgbClr val="C00000"/>
                </a:solidFill>
              </a:rPr>
              <a:t>  </a:t>
            </a:r>
            <a:endParaRPr lang="en-US" sz="3200" b="1" dirty="0">
              <a:solidFill>
                <a:srgbClr val="C00000"/>
              </a:solidFill>
              <a:latin typeface="Noto Serif Bengali"/>
              <a:ea typeface="Noto Serif Bengali"/>
              <a:cs typeface="Noto Serif Bengali"/>
              <a:sym typeface="Noto Serif Bengali"/>
            </a:endParaRPr>
          </a:p>
        </p:txBody>
      </p:sp>
      <p:sp>
        <p:nvSpPr>
          <p:cNvPr id="3" name="Arrow: Notched Right 2">
            <a:extLst>
              <a:ext uri="{FF2B5EF4-FFF2-40B4-BE49-F238E27FC236}">
                <a16:creationId xmlns:a16="http://schemas.microsoft.com/office/drawing/2014/main" id="{20373392-E432-485C-86B1-2DFC02C36018}"/>
              </a:ext>
            </a:extLst>
          </p:cNvPr>
          <p:cNvSpPr/>
          <p:nvPr/>
        </p:nvSpPr>
        <p:spPr>
          <a:xfrm>
            <a:off x="4268627" y="719191"/>
            <a:ext cx="3996647" cy="174005"/>
          </a:xfrm>
          <a:prstGeom prst="notched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5">
            <a:extLst>
              <a:ext uri="{FF2B5EF4-FFF2-40B4-BE49-F238E27FC236}">
                <a16:creationId xmlns:a16="http://schemas.microsoft.com/office/drawing/2014/main" id="{7ACE47B3-B0B0-4E00-8FC0-EE1329496D38}"/>
              </a:ext>
            </a:extLst>
          </p:cNvPr>
          <p:cNvGraphicFramePr>
            <a:graphicFrameLocks noGrp="1"/>
          </p:cNvGraphicFramePr>
          <p:nvPr>
            <p:extLst>
              <p:ext uri="{D42A27DB-BD31-4B8C-83A1-F6EECF244321}">
                <p14:modId xmlns:p14="http://schemas.microsoft.com/office/powerpoint/2010/main" val="3442430442"/>
              </p:ext>
            </p:extLst>
          </p:nvPr>
        </p:nvGraphicFramePr>
        <p:xfrm>
          <a:off x="226031" y="893196"/>
          <a:ext cx="11753636" cy="5852160"/>
        </p:xfrm>
        <a:graphic>
          <a:graphicData uri="http://schemas.openxmlformats.org/drawingml/2006/table">
            <a:tbl>
              <a:tblPr firstRow="1" bandRow="1">
                <a:tableStyleId>{5C22544A-7EE6-4342-B048-85BDC9FD1C3A}</a:tableStyleId>
              </a:tblPr>
              <a:tblGrid>
                <a:gridCol w="3797282">
                  <a:extLst>
                    <a:ext uri="{9D8B030D-6E8A-4147-A177-3AD203B41FA5}">
                      <a16:colId xmlns:a16="http://schemas.microsoft.com/office/drawing/2014/main" val="3789871706"/>
                    </a:ext>
                  </a:extLst>
                </a:gridCol>
                <a:gridCol w="4037360">
                  <a:extLst>
                    <a:ext uri="{9D8B030D-6E8A-4147-A177-3AD203B41FA5}">
                      <a16:colId xmlns:a16="http://schemas.microsoft.com/office/drawing/2014/main" val="2500176782"/>
                    </a:ext>
                  </a:extLst>
                </a:gridCol>
                <a:gridCol w="3918994">
                  <a:extLst>
                    <a:ext uri="{9D8B030D-6E8A-4147-A177-3AD203B41FA5}">
                      <a16:colId xmlns:a16="http://schemas.microsoft.com/office/drawing/2014/main" val="3623103154"/>
                    </a:ext>
                  </a:extLst>
                </a:gridCol>
              </a:tblGrid>
              <a:tr h="584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3600" b="1" kern="1200" dirty="0">
                          <a:solidFill>
                            <a:srgbClr val="00B050"/>
                          </a:solidFill>
                          <a:latin typeface="Arial" pitchFamily="34" charset="0"/>
                          <a:ea typeface="+mn-ea"/>
                          <a:cs typeface="+mn-cs"/>
                        </a:rPr>
                        <a:t>السُّفَهَاءُ</a:t>
                      </a:r>
                      <a:endParaRPr lang="en-US" sz="3600" dirty="0">
                        <a:solidFill>
                          <a:srgbClr val="00B050"/>
                        </a:solidFill>
                        <a:latin typeface="Arial" pitchFamily="34" charset="0"/>
                        <a:cs typeface="Arial" pitchFamily="34" charset="0"/>
                      </a:endParaRPr>
                    </a:p>
                  </a:txBody>
                  <a:tcPr>
                    <a:solidFill>
                      <a:schemeClr val="accent6">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SA" sz="3600" b="1" kern="1200" dirty="0">
                          <a:solidFill>
                            <a:srgbClr val="00B050"/>
                          </a:solidFill>
                          <a:latin typeface="Arial" pitchFamily="34" charset="0"/>
                          <a:ea typeface="+mn-ea"/>
                          <a:cs typeface="+mn-cs"/>
                        </a:rPr>
                        <a:t>طِبْنَ</a:t>
                      </a:r>
                      <a:endParaRPr lang="en-US" sz="3600" dirty="0">
                        <a:solidFill>
                          <a:srgbClr val="00B050"/>
                        </a:solidFill>
                        <a:latin typeface="Arial" pitchFamily="34" charset="0"/>
                        <a:cs typeface="Arial" pitchFamily="34" charset="0"/>
                      </a:endParaRPr>
                    </a:p>
                  </a:txBody>
                  <a:tcPr>
                    <a:solidFill>
                      <a:schemeClr val="accent6">
                        <a:lumMod val="20000"/>
                        <a:lumOff val="80000"/>
                      </a:schemeClr>
                    </a:solidFill>
                  </a:tcPr>
                </a:tc>
                <a:tc>
                  <a:txBody>
                    <a:bodyPr/>
                    <a:lstStyle/>
                    <a:p>
                      <a:pPr algn="ctr"/>
                      <a:r>
                        <a:rPr lang="ar-SA" sz="3600" b="1" kern="1200" dirty="0">
                          <a:solidFill>
                            <a:srgbClr val="00B050"/>
                          </a:solidFill>
                          <a:latin typeface="Arial" pitchFamily="34" charset="0"/>
                          <a:ea typeface="+mn-ea"/>
                          <a:cs typeface="Arial" pitchFamily="34" charset="0"/>
                        </a:rPr>
                        <a:t>اتَّقُوا</a:t>
                      </a:r>
                      <a:endParaRPr lang="en-US" sz="3600" dirty="0">
                        <a:solidFill>
                          <a:srgbClr val="00B050"/>
                        </a:solidFill>
                        <a:latin typeface="Arial" pitchFamily="34" charset="0"/>
                        <a:cs typeface="Arial" pitchFamily="34" charset="0"/>
                      </a:endParaRPr>
                    </a:p>
                  </a:txBody>
                  <a:tcPr>
                    <a:solidFill>
                      <a:schemeClr val="accent6">
                        <a:lumMod val="20000"/>
                        <a:lumOff val="80000"/>
                      </a:schemeClr>
                    </a:solidFill>
                  </a:tcPr>
                </a:tc>
                <a:extLst>
                  <a:ext uri="{0D108BD9-81ED-4DB2-BD59-A6C34878D82A}">
                    <a16:rowId xmlns:a16="http://schemas.microsoft.com/office/drawing/2014/main" val="2556980802"/>
                  </a:ext>
                </a:extLst>
              </a:tr>
              <a:tr h="4762603">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4000" dirty="0">
                          <a:solidFill>
                            <a:schemeClr val="tx1"/>
                          </a:solidFill>
                          <a:latin typeface="Arial" pitchFamily="34" charset="0"/>
                          <a:cs typeface="+mn-cs"/>
                        </a:rPr>
                        <a:t>​</a:t>
                      </a:r>
                      <a:r>
                        <a:rPr lang="ar-SA" sz="3600" dirty="0">
                          <a:solidFill>
                            <a:schemeClr val="tx1"/>
                          </a:solidFill>
                          <a:latin typeface="Arial" pitchFamily="34" charset="0"/>
                          <a:cs typeface="+mn-cs"/>
                        </a:rPr>
                        <a:t>نَوْعُ الْكَلِمَةِ: اِسْمٌ </a:t>
                      </a:r>
                      <a:endParaRPr lang="en-US" sz="3600" dirty="0">
                        <a:solidFill>
                          <a:schemeClr val="tx1"/>
                        </a:solidFill>
                        <a:latin typeface="Arial" pitchFamily="34" charset="0"/>
                        <a:cs typeface="+mn-cs"/>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ar-SA" sz="4000" dirty="0">
                          <a:solidFill>
                            <a:schemeClr val="tx1"/>
                          </a:solidFill>
                          <a:latin typeface="Arial" pitchFamily="34" charset="0"/>
                          <a:cs typeface="+mn-cs"/>
                        </a:rPr>
                        <a:t>(جَمْعُ تَكْسِيرٍ) </a:t>
                      </a:r>
                      <a:endParaRPr lang="en-US" sz="2800" dirty="0">
                        <a:solidFill>
                          <a:schemeClr val="tx1"/>
                        </a:solidFill>
                        <a:latin typeface="Arial" pitchFamily="34" charset="0"/>
                        <a:cs typeface="+mn-cs"/>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ar-SA" sz="3600" dirty="0">
                          <a:solidFill>
                            <a:schemeClr val="tx1"/>
                          </a:solidFill>
                          <a:latin typeface="Arial" pitchFamily="34" charset="0"/>
                          <a:cs typeface="+mn-cs"/>
                        </a:rPr>
                        <a:t>​الْمُفْرَدُ: سَفِيهٌ​</a:t>
                      </a:r>
                      <a:endParaRPr lang="en-US" sz="3600" dirty="0">
                        <a:solidFill>
                          <a:schemeClr val="tx1"/>
                        </a:solidFill>
                        <a:latin typeface="Arial" pitchFamily="34" charset="0"/>
                        <a:cs typeface="+mn-cs"/>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ar-SA" sz="3600" dirty="0">
                          <a:solidFill>
                            <a:schemeClr val="tx1"/>
                          </a:solidFill>
                          <a:latin typeface="Arial" pitchFamily="34" charset="0"/>
                          <a:cs typeface="+mn-cs"/>
                        </a:rPr>
                        <a:t>الْمَادَّةُ : س - ف - هـ</a:t>
                      </a:r>
                      <a:endParaRPr lang="en-US" sz="3600" dirty="0">
                        <a:solidFill>
                          <a:schemeClr val="tx1"/>
                        </a:solidFill>
                        <a:latin typeface="Arial" pitchFamily="34" charset="0"/>
                        <a:cs typeface="+mn-cs"/>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ar-SA" sz="3600" baseline="0" dirty="0">
                          <a:solidFill>
                            <a:schemeClr val="tx1"/>
                          </a:solidFill>
                          <a:latin typeface="Arial" pitchFamily="34" charset="0"/>
                          <a:cs typeface="+mn-cs"/>
                        </a:rPr>
                        <a:t>جنس: صحيح​</a:t>
                      </a:r>
                      <a:endParaRPr lang="en-US" sz="3600" baseline="0" dirty="0">
                        <a:solidFill>
                          <a:schemeClr val="tx1"/>
                        </a:solidFill>
                        <a:latin typeface="Arial" pitchFamily="34" charset="0"/>
                        <a:cs typeface="+mn-cs"/>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ar-SA" sz="3600" baseline="0" dirty="0">
                          <a:solidFill>
                            <a:schemeClr val="tx1"/>
                          </a:solidFill>
                          <a:latin typeface="Arial" pitchFamily="34" charset="0"/>
                          <a:cs typeface="+mn-cs"/>
                        </a:rPr>
                        <a:t>الْوَزْنُ: فُعَلَاءُ</a:t>
                      </a:r>
                      <a:endParaRPr lang="en-US" sz="3600" baseline="0" dirty="0">
                        <a:solidFill>
                          <a:schemeClr val="tx1"/>
                        </a:solidFill>
                        <a:latin typeface="Arial" pitchFamily="34" charset="0"/>
                        <a:cs typeface="+mn-cs"/>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ar-SA" sz="3600" baseline="0" dirty="0">
                          <a:solidFill>
                            <a:schemeClr val="tx1"/>
                          </a:solidFill>
                          <a:latin typeface="Arial" pitchFamily="34" charset="0"/>
                          <a:cs typeface="+mn-cs"/>
                        </a:rPr>
                        <a:t>معنى:</a:t>
                      </a:r>
                      <a:r>
                        <a:rPr lang="as-IN" sz="3200" baseline="0" dirty="0">
                          <a:solidFill>
                            <a:schemeClr val="tx1"/>
                          </a:solidFill>
                          <a:latin typeface="Arial" pitchFamily="34" charset="0"/>
                          <a:cs typeface="+mn-cs"/>
                        </a:rPr>
                        <a:t>নির্বোধগণ</a:t>
                      </a:r>
                      <a:endParaRPr lang="ar-SA" sz="3600" baseline="0" dirty="0">
                        <a:solidFill>
                          <a:schemeClr val="tx1"/>
                        </a:solidFill>
                        <a:latin typeface="Arial" pitchFamily="34" charset="0"/>
                        <a:cs typeface="+mn-cs"/>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lang="en-US" sz="3600" dirty="0">
                        <a:solidFill>
                          <a:schemeClr val="tx1"/>
                        </a:solidFill>
                        <a:latin typeface="Arial" pitchFamily="34" charset="0"/>
                        <a:cs typeface="+mn-cs"/>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lang="en-US" sz="4000" dirty="0">
                        <a:solidFill>
                          <a:schemeClr val="tx1"/>
                        </a:solidFill>
                        <a:latin typeface="SutonnyOMJ" pitchFamily="2" charset="0"/>
                        <a:cs typeface="SutonnyOMJ" pitchFamily="2" charset="0"/>
                      </a:endParaRPr>
                    </a:p>
                  </a:txBody>
                  <a:tcPr/>
                </a:tc>
                <a:tc>
                  <a:txBody>
                    <a:bodyPr/>
                    <a:lstStyle/>
                    <a:p>
                      <a:pPr algn="r" rtl="1"/>
                      <a:r>
                        <a:rPr lang="ar-SA" sz="3600" dirty="0">
                          <a:solidFill>
                            <a:schemeClr val="tx1"/>
                          </a:solidFill>
                          <a:latin typeface="Arial" pitchFamily="34" charset="0"/>
                          <a:cs typeface="Arial" pitchFamily="34" charset="0"/>
                        </a:rPr>
                        <a:t>صيغة:</a:t>
                      </a:r>
                      <a:r>
                        <a:rPr lang="ar-SA" sz="3600" baseline="0" dirty="0">
                          <a:solidFill>
                            <a:schemeClr val="tx1"/>
                          </a:solidFill>
                          <a:latin typeface="Arial" pitchFamily="34" charset="0"/>
                          <a:cs typeface="Arial" pitchFamily="34" charset="0"/>
                        </a:rPr>
                        <a:t> </a:t>
                      </a:r>
                      <a:r>
                        <a:rPr lang="ar-SA" sz="3600" baseline="0" dirty="0">
                          <a:solidFill>
                            <a:schemeClr val="tx1"/>
                          </a:solidFill>
                          <a:latin typeface="Arial" pitchFamily="34" charset="0"/>
                          <a:cs typeface="+mn-cs"/>
                        </a:rPr>
                        <a:t>جمع مؤنث غائب</a:t>
                      </a:r>
                      <a:endParaRPr lang="en-US" sz="3600" baseline="0" dirty="0">
                        <a:solidFill>
                          <a:schemeClr val="tx1"/>
                        </a:solidFill>
                        <a:latin typeface="Arial" pitchFamily="34" charset="0"/>
                        <a:cs typeface="+mn-cs"/>
                      </a:endParaRPr>
                    </a:p>
                    <a:p>
                      <a:pPr algn="r" rtl="1"/>
                      <a:r>
                        <a:rPr lang="ar-SA" sz="3200" baseline="0" dirty="0">
                          <a:solidFill>
                            <a:schemeClr val="tx1"/>
                          </a:solidFill>
                          <a:latin typeface="Arial" pitchFamily="34" charset="0"/>
                          <a:cs typeface="Arial" pitchFamily="34" charset="0"/>
                        </a:rPr>
                        <a:t>بحث: </a:t>
                      </a:r>
                      <a:r>
                        <a:rPr lang="ar-SA" sz="2800" baseline="0" dirty="0">
                          <a:solidFill>
                            <a:schemeClr val="tx1"/>
                          </a:solidFill>
                          <a:latin typeface="Arial" pitchFamily="34" charset="0"/>
                          <a:cs typeface="Arial" pitchFamily="34" charset="0"/>
                        </a:rPr>
                        <a:t>إثبات فعل ماضى معروف</a:t>
                      </a:r>
                    </a:p>
                    <a:p>
                      <a:pPr algn="r" rtl="1"/>
                      <a:r>
                        <a:rPr lang="ar-SA" sz="3600" baseline="0" dirty="0">
                          <a:solidFill>
                            <a:schemeClr val="tx1"/>
                          </a:solidFill>
                          <a:latin typeface="Arial" pitchFamily="34" charset="0"/>
                          <a:cs typeface="Arial" pitchFamily="34" charset="0"/>
                        </a:rPr>
                        <a:t>باب: </a:t>
                      </a:r>
                      <a:r>
                        <a:rPr lang="ar-SA" sz="3600" baseline="0" dirty="0">
                          <a:solidFill>
                            <a:schemeClr val="tx1"/>
                          </a:solidFill>
                          <a:latin typeface="Arial" pitchFamily="34" charset="0"/>
                          <a:cs typeface="+mn-cs"/>
                        </a:rPr>
                        <a:t>ضَرَبَ - يَضْرِبُ</a:t>
                      </a:r>
                      <a:endParaRPr lang="en-US" sz="3600" baseline="0" dirty="0">
                        <a:solidFill>
                          <a:schemeClr val="tx1"/>
                        </a:solidFill>
                        <a:latin typeface="Arial" pitchFamily="34" charset="0"/>
                        <a:cs typeface="Arial" pitchFamily="34" charset="0"/>
                      </a:endParaRPr>
                    </a:p>
                    <a:p>
                      <a:pPr algn="r" rtl="1"/>
                      <a:r>
                        <a:rPr lang="ar-SA" sz="3600" baseline="0" dirty="0">
                          <a:solidFill>
                            <a:schemeClr val="tx1"/>
                          </a:solidFill>
                          <a:latin typeface="Arial" pitchFamily="34" charset="0"/>
                          <a:cs typeface="Arial" pitchFamily="34" charset="0"/>
                        </a:rPr>
                        <a:t>مصدر: </a:t>
                      </a:r>
                      <a:r>
                        <a:rPr lang="ar-SA" sz="3600" baseline="0" dirty="0">
                          <a:solidFill>
                            <a:schemeClr val="tx1"/>
                          </a:solidFill>
                          <a:latin typeface="Arial" pitchFamily="34" charset="0"/>
                          <a:cs typeface="+mn-cs"/>
                        </a:rPr>
                        <a:t>الطِّيْبُ</a:t>
                      </a:r>
                      <a:r>
                        <a:rPr lang="en-US" sz="3600" baseline="0" dirty="0">
                          <a:solidFill>
                            <a:schemeClr val="tx1"/>
                          </a:solidFill>
                          <a:latin typeface="Arial" pitchFamily="34" charset="0"/>
                          <a:cs typeface="+mn-cs"/>
                        </a:rPr>
                        <a:t>/</a:t>
                      </a:r>
                      <a:r>
                        <a:rPr lang="ar-AE" sz="3600" baseline="0" dirty="0">
                          <a:solidFill>
                            <a:schemeClr val="tx1"/>
                          </a:solidFill>
                          <a:latin typeface="Arial" pitchFamily="34" charset="0"/>
                          <a:cs typeface="+mn-cs"/>
                        </a:rPr>
                        <a:t>الطَّيِّبُوبَةُ </a:t>
                      </a:r>
                      <a:endParaRPr lang="en-US" sz="3600" baseline="0" dirty="0">
                        <a:solidFill>
                          <a:schemeClr val="tx1"/>
                        </a:solidFill>
                        <a:latin typeface="Arial" pitchFamily="34" charset="0"/>
                        <a:cs typeface="+mn-cs"/>
                      </a:endParaRPr>
                    </a:p>
                    <a:p>
                      <a:pPr algn="r" rtl="1"/>
                      <a:r>
                        <a:rPr lang="ar-SA" sz="3600" baseline="0" dirty="0">
                          <a:solidFill>
                            <a:schemeClr val="tx1"/>
                          </a:solidFill>
                          <a:latin typeface="Arial" pitchFamily="34" charset="0"/>
                          <a:cs typeface="+mn-cs"/>
                        </a:rPr>
                        <a:t>مادة</a:t>
                      </a:r>
                      <a:r>
                        <a:rPr lang="ar-SA" sz="3600" baseline="0" dirty="0">
                          <a:solidFill>
                            <a:schemeClr val="tx1"/>
                          </a:solidFill>
                          <a:latin typeface="Arial" pitchFamily="34" charset="0"/>
                          <a:cs typeface="Arial" pitchFamily="34" charset="0"/>
                        </a:rPr>
                        <a:t>: </a:t>
                      </a:r>
                      <a:r>
                        <a:rPr lang="ar-SA" sz="3600" baseline="0" dirty="0">
                          <a:solidFill>
                            <a:schemeClr val="tx1"/>
                          </a:solidFill>
                          <a:latin typeface="Arial" pitchFamily="34" charset="0"/>
                          <a:cs typeface="+mn-cs"/>
                        </a:rPr>
                        <a:t>ط - ي - ب </a:t>
                      </a:r>
                      <a:endParaRPr lang="en-US" sz="3600" baseline="0" dirty="0">
                        <a:solidFill>
                          <a:schemeClr val="tx1"/>
                        </a:solidFill>
                        <a:latin typeface="Arial" pitchFamily="34" charset="0"/>
                        <a:cs typeface="+mn-cs"/>
                      </a:endParaRPr>
                    </a:p>
                    <a:p>
                      <a:pPr algn="r" rtl="1"/>
                      <a:r>
                        <a:rPr lang="ar-SA" sz="3600" baseline="0" dirty="0">
                          <a:solidFill>
                            <a:schemeClr val="tx1"/>
                          </a:solidFill>
                          <a:latin typeface="Arial" pitchFamily="34" charset="0"/>
                          <a:cs typeface="+mn-cs"/>
                        </a:rPr>
                        <a:t>جنس</a:t>
                      </a:r>
                      <a:r>
                        <a:rPr lang="ar-SA" sz="3600" baseline="0" dirty="0">
                          <a:solidFill>
                            <a:schemeClr val="tx1"/>
                          </a:solidFill>
                          <a:latin typeface="Arial" pitchFamily="34" charset="0"/>
                          <a:cs typeface="Arial" pitchFamily="34" charset="0"/>
                        </a:rPr>
                        <a:t>: </a:t>
                      </a:r>
                      <a:r>
                        <a:rPr lang="ar-SA" sz="3600" baseline="0" dirty="0">
                          <a:solidFill>
                            <a:schemeClr val="tx1"/>
                          </a:solidFill>
                          <a:latin typeface="Arial" pitchFamily="34" charset="0"/>
                          <a:cs typeface="+mn-cs"/>
                        </a:rPr>
                        <a:t>أجوف يائي</a:t>
                      </a:r>
                      <a:endParaRPr lang="en-US" sz="3600" baseline="0" dirty="0">
                        <a:solidFill>
                          <a:schemeClr val="tx1"/>
                        </a:solidFill>
                        <a:latin typeface="Arial" pitchFamily="34" charset="0"/>
                        <a:cs typeface="+mn-cs"/>
                      </a:endParaRPr>
                    </a:p>
                    <a:p>
                      <a:pPr algn="l" rtl="1"/>
                      <a:r>
                        <a:rPr lang="ar-SA" sz="3600" baseline="0" dirty="0">
                          <a:solidFill>
                            <a:schemeClr val="tx1"/>
                          </a:solidFill>
                          <a:latin typeface="Arial" pitchFamily="34" charset="0"/>
                          <a:cs typeface="+mn-cs"/>
                        </a:rPr>
                        <a:t>معنى</a:t>
                      </a:r>
                      <a:r>
                        <a:rPr lang="ar-SA" sz="3600" baseline="0" dirty="0">
                          <a:solidFill>
                            <a:schemeClr val="tx1"/>
                          </a:solidFill>
                          <a:latin typeface="Arial" pitchFamily="34" charset="0"/>
                          <a:cs typeface="Arial" pitchFamily="34" charset="0"/>
                        </a:rPr>
                        <a:t>:</a:t>
                      </a:r>
                      <a:r>
                        <a:rPr lang="as-IN" sz="3200" baseline="0" dirty="0">
                          <a:solidFill>
                            <a:schemeClr val="tx1"/>
                          </a:solidFill>
                          <a:latin typeface="SutonnyOMJ" pitchFamily="2" charset="0"/>
                          <a:cs typeface="SutonnyOMJ" pitchFamily="2" charset="0"/>
                        </a:rPr>
                        <a:t>তারা (নারীরা) খুশীমনে ছেড়ে দেয় বা দান করে।</a:t>
                      </a:r>
                      <a:endParaRPr lang="en-US" sz="4000" dirty="0">
                        <a:solidFill>
                          <a:schemeClr val="tx1"/>
                        </a:solidFill>
                        <a:latin typeface="SutonnyOMJ" pitchFamily="2" charset="0"/>
                        <a:cs typeface="SutonnyOMJ" pitchFamily="2" charset="0"/>
                      </a:endParaRPr>
                    </a:p>
                  </a:txBody>
                  <a:tcPr/>
                </a:tc>
                <a:tc>
                  <a:txBody>
                    <a:bodyPr/>
                    <a:lstStyle/>
                    <a:p>
                      <a:pPr algn="r" rtl="1"/>
                      <a:r>
                        <a:rPr lang="ar-SA" sz="3200" dirty="0">
                          <a:solidFill>
                            <a:schemeClr val="tx1"/>
                          </a:solidFill>
                          <a:latin typeface="Arial" pitchFamily="34" charset="0"/>
                          <a:cs typeface="Arial" pitchFamily="34" charset="0"/>
                        </a:rPr>
                        <a:t>صيغة:</a:t>
                      </a:r>
                      <a:r>
                        <a:rPr lang="ar-SA" sz="3200" baseline="0" dirty="0">
                          <a:solidFill>
                            <a:schemeClr val="tx1"/>
                          </a:solidFill>
                          <a:latin typeface="Arial" pitchFamily="34" charset="0"/>
                          <a:cs typeface="Arial" pitchFamily="34" charset="0"/>
                        </a:rPr>
                        <a:t> جمع مذكر حاضر</a:t>
                      </a:r>
                    </a:p>
                    <a:p>
                      <a:pPr algn="r" rtl="1"/>
                      <a:r>
                        <a:rPr lang="ar-SA" sz="3200" baseline="0" dirty="0">
                          <a:solidFill>
                            <a:schemeClr val="tx1"/>
                          </a:solidFill>
                          <a:latin typeface="Arial" pitchFamily="34" charset="0"/>
                          <a:cs typeface="Arial" pitchFamily="34" charset="0"/>
                        </a:rPr>
                        <a:t>بحث: أمر حاضر معروف</a:t>
                      </a:r>
                    </a:p>
                    <a:p>
                      <a:pPr algn="r" rtl="1"/>
                      <a:r>
                        <a:rPr lang="ar-SA" sz="3200" baseline="0" dirty="0">
                          <a:solidFill>
                            <a:schemeClr val="tx1"/>
                          </a:solidFill>
                          <a:latin typeface="Arial" pitchFamily="34" charset="0"/>
                          <a:cs typeface="Arial" pitchFamily="34" charset="0"/>
                        </a:rPr>
                        <a:t>باب: إفتعال، </a:t>
                      </a:r>
                      <a:endParaRPr lang="en-US" sz="3200" baseline="0" dirty="0">
                        <a:solidFill>
                          <a:schemeClr val="tx1"/>
                        </a:solidFill>
                        <a:latin typeface="Arial" pitchFamily="34" charset="0"/>
                        <a:cs typeface="Arial" pitchFamily="34" charset="0"/>
                      </a:endParaRPr>
                    </a:p>
                    <a:p>
                      <a:pPr algn="r" rtl="1"/>
                      <a:r>
                        <a:rPr lang="ar-SA" sz="3200" baseline="0" dirty="0">
                          <a:solidFill>
                            <a:schemeClr val="tx1"/>
                          </a:solidFill>
                          <a:latin typeface="Arial" pitchFamily="34" charset="0"/>
                          <a:cs typeface="Arial" pitchFamily="34" charset="0"/>
                        </a:rPr>
                        <a:t>مصدر: الإتقاء</a:t>
                      </a:r>
                    </a:p>
                    <a:p>
                      <a:pPr algn="r" rtl="1"/>
                      <a:r>
                        <a:rPr lang="ar-SA" sz="3200" baseline="0" dirty="0">
                          <a:solidFill>
                            <a:schemeClr val="tx1"/>
                          </a:solidFill>
                          <a:latin typeface="Arial" pitchFamily="34" charset="0"/>
                          <a:cs typeface="Arial" pitchFamily="34" charset="0"/>
                        </a:rPr>
                        <a:t>ماده: و+ق+ي، </a:t>
                      </a:r>
                    </a:p>
                    <a:p>
                      <a:pPr algn="r" rtl="1"/>
                      <a:r>
                        <a:rPr lang="ar-SA" sz="3200" baseline="0" dirty="0">
                          <a:solidFill>
                            <a:schemeClr val="tx1"/>
                          </a:solidFill>
                          <a:latin typeface="Arial" pitchFamily="34" charset="0"/>
                          <a:cs typeface="Arial" pitchFamily="34" charset="0"/>
                        </a:rPr>
                        <a:t>جنس: لفيف مفروق</a:t>
                      </a:r>
                    </a:p>
                    <a:p>
                      <a:pPr algn="r" rtl="1"/>
                      <a:r>
                        <a:rPr lang="ar-SA" sz="3200" baseline="0" dirty="0">
                          <a:solidFill>
                            <a:schemeClr val="tx1"/>
                          </a:solidFill>
                          <a:latin typeface="Arial" pitchFamily="34" charset="0"/>
                          <a:cs typeface="Arial" pitchFamily="34" charset="0"/>
                        </a:rPr>
                        <a:t>معنى: </a:t>
                      </a:r>
                      <a:r>
                        <a:rPr lang="bn-BD" sz="3200" baseline="0" dirty="0">
                          <a:solidFill>
                            <a:schemeClr val="tx1"/>
                          </a:solidFill>
                          <a:latin typeface="SutonnyOMJ" pitchFamily="2" charset="0"/>
                          <a:cs typeface="SutonnyOMJ" pitchFamily="2" charset="0"/>
                        </a:rPr>
                        <a:t>তোমরা ভয় করো</a:t>
                      </a:r>
                      <a:r>
                        <a:rPr lang="bn-BD" sz="3200" baseline="0" dirty="0">
                          <a:solidFill>
                            <a:schemeClr val="tx1"/>
                          </a:solidFill>
                          <a:latin typeface="Arial" pitchFamily="34" charset="0"/>
                          <a:cs typeface="NikoshBAN" panose="02000000000000000000" pitchFamily="2" charset="0"/>
                        </a:rPr>
                        <a:t> </a:t>
                      </a:r>
                      <a:endParaRPr lang="ur-PK" sz="3200" dirty="0">
                        <a:solidFill>
                          <a:schemeClr val="tx1"/>
                        </a:solidFill>
                        <a:latin typeface="Arial" pitchFamily="34" charset="0"/>
                        <a:cs typeface="Arial" pitchFamily="34" charset="0"/>
                      </a:endParaRPr>
                    </a:p>
                  </a:txBody>
                  <a:tcPr/>
                </a:tc>
                <a:extLst>
                  <a:ext uri="{0D108BD9-81ED-4DB2-BD59-A6C34878D82A}">
                    <a16:rowId xmlns:a16="http://schemas.microsoft.com/office/drawing/2014/main" val="3907776059"/>
                  </a:ext>
                </a:extLst>
              </a:tr>
            </a:tbl>
          </a:graphicData>
        </a:graphic>
      </p:graphicFrame>
    </p:spTree>
    <p:extLst>
      <p:ext uri="{BB962C8B-B14F-4D97-AF65-F5344CB8AC3E}">
        <p14:creationId xmlns:p14="http://schemas.microsoft.com/office/powerpoint/2010/main" val="9191594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F9C79C0C-B326-4F10-A77B-5BA8C5ACECEB}"/>
              </a:ext>
            </a:extLst>
          </p:cNvPr>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7">
            <a:extLst>
              <a:ext uri="{FF2B5EF4-FFF2-40B4-BE49-F238E27FC236}">
                <a16:creationId xmlns:a16="http://schemas.microsoft.com/office/drawing/2014/main" id="{2A9D3545-FB98-46CA-95F9-9FE88ADF5FCD}"/>
              </a:ext>
            </a:extLst>
          </p:cNvPr>
          <p:cNvSpPr/>
          <p:nvPr/>
        </p:nvSpPr>
        <p:spPr>
          <a:xfrm>
            <a:off x="71919" y="61546"/>
            <a:ext cx="11969393" cy="6734907"/>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CE0FB81-D578-4BF4-B8D9-0FFC053DC463}"/>
              </a:ext>
            </a:extLst>
          </p:cNvPr>
          <p:cNvSpPr txBox="1"/>
          <p:nvPr/>
        </p:nvSpPr>
        <p:spPr>
          <a:xfrm>
            <a:off x="2506894" y="220584"/>
            <a:ext cx="6102849" cy="646331"/>
          </a:xfrm>
          <a:prstGeom prst="rect">
            <a:avLst/>
          </a:prstGeom>
          <a:noFill/>
        </p:spPr>
        <p:txBody>
          <a:bodyPr wrap="square" rtlCol="0">
            <a:spAutoFit/>
          </a:bodyPr>
          <a:lstStyle/>
          <a:p>
            <a:pPr algn="ctr"/>
            <a:r>
              <a:rPr lang="en-US" sz="3600" dirty="0" err="1">
                <a:solidFill>
                  <a:srgbClr val="00B050"/>
                </a:solidFill>
              </a:rPr>
              <a:t>আয়াতের</a:t>
            </a:r>
            <a:r>
              <a:rPr lang="en-US" sz="3600" dirty="0">
                <a:solidFill>
                  <a:srgbClr val="00B050"/>
                </a:solidFill>
              </a:rPr>
              <a:t> </a:t>
            </a:r>
            <a:r>
              <a:rPr lang="en-US" sz="3600" dirty="0" err="1">
                <a:solidFill>
                  <a:srgbClr val="00B050"/>
                </a:solidFill>
              </a:rPr>
              <a:t>শিক্ষা</a:t>
            </a:r>
            <a:endParaRPr lang="en-US" sz="3600" dirty="0">
              <a:solidFill>
                <a:srgbClr val="00B050"/>
              </a:solidFill>
            </a:endParaRPr>
          </a:p>
        </p:txBody>
      </p:sp>
      <p:sp>
        <p:nvSpPr>
          <p:cNvPr id="5" name="Arrow: Notched Right 4">
            <a:extLst>
              <a:ext uri="{FF2B5EF4-FFF2-40B4-BE49-F238E27FC236}">
                <a16:creationId xmlns:a16="http://schemas.microsoft.com/office/drawing/2014/main" id="{2B3D26E2-8EDD-46C2-AC89-CC55D182B854}"/>
              </a:ext>
            </a:extLst>
          </p:cNvPr>
          <p:cNvSpPr/>
          <p:nvPr/>
        </p:nvSpPr>
        <p:spPr>
          <a:xfrm>
            <a:off x="4061718" y="733042"/>
            <a:ext cx="3082246" cy="195419"/>
          </a:xfrm>
          <a:prstGeom prst="notchedRightArrow">
            <a:avLst/>
          </a:prstGeom>
          <a:solidFill>
            <a:srgbClr val="FF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B57B728-3F23-4D52-B22E-B18425EB0861}"/>
              </a:ext>
            </a:extLst>
          </p:cNvPr>
          <p:cNvSpPr txBox="1"/>
          <p:nvPr/>
        </p:nvSpPr>
        <p:spPr>
          <a:xfrm>
            <a:off x="241441" y="577997"/>
            <a:ext cx="11630347" cy="6124754"/>
          </a:xfrm>
          <a:prstGeom prst="rect">
            <a:avLst/>
          </a:prstGeom>
          <a:noFill/>
        </p:spPr>
        <p:txBody>
          <a:bodyPr wrap="square" rtlCol="0">
            <a:spAutoFit/>
          </a:bodyPr>
          <a:lstStyle/>
          <a:p>
            <a:r>
              <a:rPr lang="en-US" sz="2800" dirty="0">
                <a:solidFill>
                  <a:srgbClr val="92D050"/>
                </a:solidFill>
              </a:rPr>
              <a:t>৪</a:t>
            </a:r>
            <a:r>
              <a:rPr lang="as-IN" sz="2800" dirty="0">
                <a:solidFill>
                  <a:srgbClr val="92D050"/>
                </a:solidFill>
              </a:rPr>
              <a:t> </a:t>
            </a:r>
            <a:r>
              <a:rPr lang="en-US" sz="3200" dirty="0" err="1">
                <a:solidFill>
                  <a:srgbClr val="92D050"/>
                </a:solidFill>
              </a:rPr>
              <a:t>নং</a:t>
            </a:r>
            <a:r>
              <a:rPr lang="as-IN" sz="2800" dirty="0">
                <a:solidFill>
                  <a:srgbClr val="92D050"/>
                </a:solidFill>
              </a:rPr>
              <a:t> </a:t>
            </a:r>
            <a:r>
              <a:rPr lang="as-IN" sz="3200" dirty="0">
                <a:solidFill>
                  <a:srgbClr val="92D050"/>
                </a:solidFill>
              </a:rPr>
              <a:t>আয়াতের শিক্ষা</a:t>
            </a:r>
            <a:endParaRPr lang="en-US" sz="3200" dirty="0">
              <a:solidFill>
                <a:srgbClr val="92D050"/>
              </a:solidFill>
            </a:endParaRPr>
          </a:p>
          <a:p>
            <a:pPr algn="just"/>
            <a:r>
              <a:rPr lang="en-US" sz="2400" dirty="0"/>
              <a:t>        </a:t>
            </a:r>
            <a:r>
              <a:rPr lang="as-IN" sz="2800" dirty="0"/>
              <a:t>স্ত্রীকে তার নির্ধারিত দেনমোহর কোনো প্রকার অবহেলা না করে</a:t>
            </a:r>
            <a:r>
              <a:rPr lang="en-US" sz="2800" dirty="0"/>
              <a:t>                          </a:t>
            </a:r>
            <a:r>
              <a:rPr lang="en-US" sz="100" dirty="0"/>
              <a:t>.</a:t>
            </a:r>
            <a:r>
              <a:rPr lang="en-US" sz="2800" dirty="0"/>
              <a:t>            </a:t>
            </a:r>
            <a:r>
              <a:rPr lang="as-IN" sz="2800" dirty="0"/>
              <a:t>সম্মানজনকভাবে পরিশোধ করা আবশ্যক।</a:t>
            </a:r>
            <a:r>
              <a:rPr lang="en-US" sz="2800" dirty="0"/>
              <a:t> </a:t>
            </a:r>
          </a:p>
          <a:p>
            <a:pPr algn="just"/>
            <a:r>
              <a:rPr lang="en-US" sz="2800" dirty="0"/>
              <a:t>       </a:t>
            </a:r>
            <a:r>
              <a:rPr lang="as-IN" sz="2800" dirty="0"/>
              <a:t>দেনমোহর সম্পূর্ণ নারীর ব্যক্তিগত সম্পত্তি, তাই তার অনুমতি ছাড়া এতে</a:t>
            </a:r>
            <a:r>
              <a:rPr lang="en-US" sz="2800" dirty="0"/>
              <a:t>             </a:t>
            </a:r>
            <a:r>
              <a:rPr lang="as-IN" sz="2800" dirty="0"/>
              <a:t> </a:t>
            </a:r>
            <a:r>
              <a:rPr lang="en-US" sz="100" dirty="0"/>
              <a:t>.</a:t>
            </a:r>
            <a:r>
              <a:rPr lang="en-US" sz="2800" dirty="0"/>
              <a:t>           </a:t>
            </a:r>
            <a:r>
              <a:rPr lang="as-IN" sz="2800" dirty="0"/>
              <a:t>হস্তক্ষে</a:t>
            </a:r>
            <a:r>
              <a:rPr lang="en-US" sz="2400" dirty="0"/>
              <a:t>প</a:t>
            </a:r>
            <a:r>
              <a:rPr lang="as-IN" sz="2800" dirty="0"/>
              <a:t> করার অধিকার কারও নেই।</a:t>
            </a:r>
            <a:r>
              <a:rPr lang="en-US" sz="2800" dirty="0"/>
              <a:t>   </a:t>
            </a:r>
            <a:endParaRPr lang="en-US" sz="2400" dirty="0"/>
          </a:p>
          <a:p>
            <a:pPr algn="just"/>
            <a:r>
              <a:rPr lang="en-US" sz="2400" dirty="0"/>
              <a:t>        </a:t>
            </a:r>
            <a:r>
              <a:rPr lang="as-IN" sz="2400" dirty="0"/>
              <a:t>স্ত্রী যদি নিজের স্বতঃস্ফূর্ত ইচ্ছায় এবং কোনো চাপ ছাড়া দেনমোহরের কিছু অংশ ছেড়ে</a:t>
            </a:r>
            <a:r>
              <a:rPr lang="en-US" sz="2400" dirty="0"/>
              <a:t>       </a:t>
            </a:r>
            <a:r>
              <a:rPr lang="as-IN" sz="2400" dirty="0"/>
              <a:t> </a:t>
            </a:r>
            <a:r>
              <a:rPr lang="en-US" sz="100" dirty="0"/>
              <a:t>.</a:t>
            </a:r>
            <a:r>
              <a:rPr lang="en-US" sz="2400" dirty="0"/>
              <a:t>              </a:t>
            </a:r>
            <a:r>
              <a:rPr lang="as-IN" sz="2400" dirty="0"/>
              <a:t>দেয়, তবেই কেবল স্বামী তা ভোগ করতে পারবে।</a:t>
            </a:r>
            <a:endParaRPr lang="en-US" sz="2400" dirty="0"/>
          </a:p>
          <a:p>
            <a:pPr algn="just"/>
            <a:r>
              <a:rPr lang="en-US" sz="2400" dirty="0"/>
              <a:t> </a:t>
            </a:r>
            <a:r>
              <a:rPr lang="en-US" sz="2800" dirty="0">
                <a:solidFill>
                  <a:srgbClr val="92D050"/>
                </a:solidFill>
              </a:rPr>
              <a:t>৫</a:t>
            </a:r>
            <a:r>
              <a:rPr lang="as-IN" sz="2800" dirty="0">
                <a:solidFill>
                  <a:srgbClr val="92D050"/>
                </a:solidFill>
              </a:rPr>
              <a:t> </a:t>
            </a:r>
            <a:r>
              <a:rPr lang="en-US" sz="3200" dirty="0" err="1">
                <a:solidFill>
                  <a:srgbClr val="92D050"/>
                </a:solidFill>
              </a:rPr>
              <a:t>নং</a:t>
            </a:r>
            <a:r>
              <a:rPr lang="as-IN" sz="2800" dirty="0">
                <a:solidFill>
                  <a:srgbClr val="92D050"/>
                </a:solidFill>
              </a:rPr>
              <a:t> </a:t>
            </a:r>
            <a:r>
              <a:rPr lang="as-IN" sz="3200" dirty="0">
                <a:solidFill>
                  <a:srgbClr val="92D050"/>
                </a:solidFill>
              </a:rPr>
              <a:t>আয়াতের শিক্ষা</a:t>
            </a:r>
            <a:endParaRPr lang="en-US" sz="3200" dirty="0">
              <a:solidFill>
                <a:srgbClr val="92D050"/>
              </a:solidFill>
            </a:endParaRPr>
          </a:p>
          <a:p>
            <a:r>
              <a:rPr lang="en-US" sz="2400" dirty="0"/>
              <a:t>        </a:t>
            </a:r>
            <a:r>
              <a:rPr lang="as-IN" sz="2400" dirty="0"/>
              <a:t>ধন-সম্পদ জীবন ধারণের মূল অবলম্বন হওয়ায় তা অপচয় বা বিনষ্ট হওয়া থেকে </a:t>
            </a:r>
            <a:r>
              <a:rPr lang="en-US" sz="2400" dirty="0"/>
              <a:t>             </a:t>
            </a:r>
            <a:r>
              <a:rPr lang="en-US" sz="100" dirty="0"/>
              <a:t>.</a:t>
            </a:r>
            <a:r>
              <a:rPr lang="en-US" sz="2400" dirty="0"/>
              <a:t>              </a:t>
            </a:r>
            <a:r>
              <a:rPr lang="as-IN" sz="2400" dirty="0"/>
              <a:t>রক্ষা করা অভিভাবকের নৈতিক দায়িত্ব।</a:t>
            </a:r>
            <a:endParaRPr lang="en-US" sz="2400" dirty="0"/>
          </a:p>
          <a:p>
            <a:pPr algn="just"/>
            <a:r>
              <a:rPr lang="en-US" sz="2400" dirty="0"/>
              <a:t>        </a:t>
            </a:r>
            <a:r>
              <a:rPr lang="as-IN" sz="2400" dirty="0"/>
              <a:t>অপরিপক্ব বা অপ্রাপ্তবয়স্কদের হাতে সরাসরি সম্পদের পূর্ণ নিয়ন্ত্রণ তুলে দেওয়া </a:t>
            </a:r>
            <a:r>
              <a:rPr lang="en-US" sz="2400" dirty="0"/>
              <a:t>   </a:t>
            </a:r>
            <a:r>
              <a:rPr lang="en-US" sz="100" dirty="0"/>
              <a:t>.</a:t>
            </a:r>
            <a:r>
              <a:rPr lang="en-US" sz="2400" dirty="0"/>
              <a:t>                    </a:t>
            </a:r>
            <a:r>
              <a:rPr lang="en-US" sz="800" dirty="0"/>
              <a:t>.</a:t>
            </a:r>
            <a:r>
              <a:rPr lang="en-US" sz="2400" dirty="0"/>
              <a:t>        </a:t>
            </a:r>
            <a:r>
              <a:rPr lang="as-IN" sz="2400" dirty="0"/>
              <a:t>শরীয়তসম্মত নয়।</a:t>
            </a:r>
            <a:endParaRPr lang="en-US" sz="2400" dirty="0"/>
          </a:p>
          <a:p>
            <a:pPr algn="just"/>
            <a:r>
              <a:rPr lang="en-US" sz="2400" dirty="0"/>
              <a:t>       </a:t>
            </a:r>
            <a:r>
              <a:rPr lang="as-IN" sz="2400" dirty="0"/>
              <a:t>সম্পদের নিয়ন্ত্রণ সাময়িকভাবে না দিলেও অপ্রাপ্তবয়স্কদের নিজস্ব অর্থ দিয়ে তাদের খাদ্য, </a:t>
            </a:r>
            <a:r>
              <a:rPr lang="en-US" sz="2400" dirty="0"/>
              <a:t>        </a:t>
            </a:r>
            <a:r>
              <a:rPr lang="en-US" sz="800" dirty="0"/>
              <a:t>.</a:t>
            </a:r>
            <a:r>
              <a:rPr lang="en-US" sz="2400" dirty="0"/>
              <a:t>    </a:t>
            </a:r>
            <a:r>
              <a:rPr lang="as-IN" sz="2400" dirty="0"/>
              <a:t>পোশাক ও অন্যান্য মৌলিক চাহিদা মেটাতে হবে এবং তাদের সাথে সর্বদা নম্র ব্যবহার </a:t>
            </a:r>
            <a:r>
              <a:rPr lang="en-US" sz="2400" dirty="0"/>
              <a:t>           </a:t>
            </a:r>
            <a:r>
              <a:rPr lang="en-US" sz="100" dirty="0"/>
              <a:t>.</a:t>
            </a:r>
            <a:r>
              <a:rPr lang="en-US" sz="2400" dirty="0"/>
              <a:t>           </a:t>
            </a:r>
            <a:r>
              <a:rPr lang="as-IN" sz="2400" dirty="0"/>
              <a:t>করতে হবে।</a:t>
            </a:r>
            <a:endParaRPr lang="en-US" sz="2400" dirty="0"/>
          </a:p>
        </p:txBody>
      </p:sp>
      <p:sp>
        <p:nvSpPr>
          <p:cNvPr id="7" name="Star: 4 Points 6">
            <a:extLst>
              <a:ext uri="{FF2B5EF4-FFF2-40B4-BE49-F238E27FC236}">
                <a16:creationId xmlns:a16="http://schemas.microsoft.com/office/drawing/2014/main" id="{C99CCDB5-F1BD-4A6B-9C4F-29B620B15063}"/>
              </a:ext>
            </a:extLst>
          </p:cNvPr>
          <p:cNvSpPr/>
          <p:nvPr/>
        </p:nvSpPr>
        <p:spPr>
          <a:xfrm>
            <a:off x="523980" y="1184697"/>
            <a:ext cx="236306" cy="174660"/>
          </a:xfrm>
          <a:prstGeom prst="star4">
            <a:avLst/>
          </a:prstGeom>
          <a:solidFill>
            <a:srgbClr val="C00000"/>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tar: 4 Points 7">
            <a:extLst>
              <a:ext uri="{FF2B5EF4-FFF2-40B4-BE49-F238E27FC236}">
                <a16:creationId xmlns:a16="http://schemas.microsoft.com/office/drawing/2014/main" id="{1F8D1AC2-35FD-42E9-8C74-97507DFDCDE3}"/>
              </a:ext>
            </a:extLst>
          </p:cNvPr>
          <p:cNvSpPr/>
          <p:nvPr/>
        </p:nvSpPr>
        <p:spPr>
          <a:xfrm>
            <a:off x="501719" y="5585973"/>
            <a:ext cx="236306" cy="174660"/>
          </a:xfrm>
          <a:prstGeom prst="star4">
            <a:avLst/>
          </a:prstGeom>
          <a:solidFill>
            <a:srgbClr val="C00000"/>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ar: 4 Points 8">
            <a:extLst>
              <a:ext uri="{FF2B5EF4-FFF2-40B4-BE49-F238E27FC236}">
                <a16:creationId xmlns:a16="http://schemas.microsoft.com/office/drawing/2014/main" id="{E7C8899D-3142-473E-8912-727662522A07}"/>
              </a:ext>
            </a:extLst>
          </p:cNvPr>
          <p:cNvSpPr/>
          <p:nvPr/>
        </p:nvSpPr>
        <p:spPr>
          <a:xfrm>
            <a:off x="523980" y="4755047"/>
            <a:ext cx="236306" cy="174660"/>
          </a:xfrm>
          <a:prstGeom prst="star4">
            <a:avLst/>
          </a:prstGeom>
          <a:solidFill>
            <a:srgbClr val="C00000"/>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tar: 4 Points 9">
            <a:extLst>
              <a:ext uri="{FF2B5EF4-FFF2-40B4-BE49-F238E27FC236}">
                <a16:creationId xmlns:a16="http://schemas.microsoft.com/office/drawing/2014/main" id="{AC589AEF-29E8-42BA-A4CF-30FA0B466491}"/>
              </a:ext>
            </a:extLst>
          </p:cNvPr>
          <p:cNvSpPr/>
          <p:nvPr/>
        </p:nvSpPr>
        <p:spPr>
          <a:xfrm>
            <a:off x="523980" y="2126810"/>
            <a:ext cx="236306" cy="174660"/>
          </a:xfrm>
          <a:prstGeom prst="star4">
            <a:avLst/>
          </a:prstGeom>
          <a:solidFill>
            <a:srgbClr val="C00000"/>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4 Points 10">
            <a:extLst>
              <a:ext uri="{FF2B5EF4-FFF2-40B4-BE49-F238E27FC236}">
                <a16:creationId xmlns:a16="http://schemas.microsoft.com/office/drawing/2014/main" id="{83504D05-924F-46CC-AE29-83F4C3AA034A}"/>
              </a:ext>
            </a:extLst>
          </p:cNvPr>
          <p:cNvSpPr/>
          <p:nvPr/>
        </p:nvSpPr>
        <p:spPr>
          <a:xfrm>
            <a:off x="501719" y="2877682"/>
            <a:ext cx="236306" cy="174660"/>
          </a:xfrm>
          <a:prstGeom prst="star4">
            <a:avLst/>
          </a:prstGeom>
          <a:solidFill>
            <a:srgbClr val="C00000"/>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ar: 4 Points 11">
            <a:extLst>
              <a:ext uri="{FF2B5EF4-FFF2-40B4-BE49-F238E27FC236}">
                <a16:creationId xmlns:a16="http://schemas.microsoft.com/office/drawing/2014/main" id="{C38D62A7-6DBF-40D0-A317-38F1F93B120F}"/>
              </a:ext>
            </a:extLst>
          </p:cNvPr>
          <p:cNvSpPr/>
          <p:nvPr/>
        </p:nvSpPr>
        <p:spPr>
          <a:xfrm>
            <a:off x="505142" y="4178835"/>
            <a:ext cx="236306" cy="174660"/>
          </a:xfrm>
          <a:prstGeom prst="star4">
            <a:avLst/>
          </a:prstGeom>
          <a:solidFill>
            <a:srgbClr val="C00000"/>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0016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gradFill flip="none" rotWithShape="1">
            <a:gsLst>
              <a:gs pos="80000">
                <a:srgbClr val="FFFF00"/>
              </a:gs>
              <a:gs pos="24000">
                <a:srgbClr val="60943D"/>
              </a:gs>
              <a:gs pos="0">
                <a:srgbClr val="FFFF00"/>
              </a:gs>
              <a:gs pos="54000">
                <a:srgbClr val="FFFF00"/>
              </a:gs>
              <a:gs pos="100000">
                <a:srgbClr val="7030A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31298" y="83127"/>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332234" y="825740"/>
            <a:ext cx="5592793" cy="1200329"/>
          </a:xfrm>
          <a:prstGeom prst="rect">
            <a:avLst/>
          </a:prstGeom>
          <a:noFill/>
        </p:spPr>
        <p:txBody>
          <a:bodyPr wrap="square" rtlCol="0">
            <a:spAutoFit/>
          </a:bodyPr>
          <a:lstStyle/>
          <a:p>
            <a:pPr algn="ctr"/>
            <a:r>
              <a:rPr lang="en-US" sz="7200" dirty="0" err="1">
                <a:solidFill>
                  <a:srgbClr val="00B0F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একক</a:t>
            </a:r>
            <a:r>
              <a:rPr lang="en-US" sz="7200" dirty="0">
                <a:solidFill>
                  <a:srgbClr val="00B0F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7200" dirty="0" err="1">
                <a:solidFill>
                  <a:srgbClr val="00B0F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কাজ</a:t>
            </a:r>
            <a:endParaRPr lang="en-US" sz="7200" dirty="0">
              <a:solidFill>
                <a:srgbClr val="00B0F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11" name="TextBox 10"/>
          <p:cNvSpPr txBox="1"/>
          <p:nvPr/>
        </p:nvSpPr>
        <p:spPr>
          <a:xfrm>
            <a:off x="7925027" y="2239381"/>
            <a:ext cx="3631983" cy="769441"/>
          </a:xfrm>
          <a:prstGeom prst="rect">
            <a:avLst/>
          </a:prstGeom>
          <a:noFill/>
        </p:spPr>
        <p:txBody>
          <a:bodyPr wrap="square" rtlCol="0">
            <a:spAutoFit/>
          </a:bodyPr>
          <a:lstStyle/>
          <a:p>
            <a:pPr algn="ctr"/>
            <a:r>
              <a:rPr lang="en-US" sz="4400" dirty="0" err="1">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সময়ঃ</a:t>
            </a:r>
            <a:r>
              <a:rPr lang="en-US" sz="4400"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০৫ </a:t>
            </a:r>
            <a:r>
              <a:rPr lang="en-US" sz="4400" dirty="0" err="1">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মিঃ</a:t>
            </a:r>
            <a:r>
              <a:rPr lang="en-US" sz="4400"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p>
        </p:txBody>
      </p:sp>
      <p:sp>
        <p:nvSpPr>
          <p:cNvPr id="3" name="TextBox 2"/>
          <p:cNvSpPr txBox="1"/>
          <p:nvPr/>
        </p:nvSpPr>
        <p:spPr>
          <a:xfrm>
            <a:off x="801384" y="3491019"/>
            <a:ext cx="10295885" cy="830997"/>
          </a:xfrm>
          <a:prstGeom prst="rect">
            <a:avLst/>
          </a:prstGeom>
          <a:noFill/>
        </p:spPr>
        <p:txBody>
          <a:bodyPr wrap="square" rtlCol="0">
            <a:spAutoFit/>
          </a:bodyPr>
          <a:lstStyle/>
          <a:p>
            <a:pPr algn="just"/>
            <a:r>
              <a:rPr lang="ar-AE" sz="4400" dirty="0">
                <a:solidFill>
                  <a:schemeClr val="tx1"/>
                </a:solidFill>
              </a:rPr>
              <a:t>وَآتُوا النِّسَاءَ صَدُقَاتِهِنَّ نِحْلَةً </a:t>
            </a:r>
            <a:r>
              <a:rPr lang="en-US" sz="4400" dirty="0">
                <a:solidFill>
                  <a:schemeClr val="tx1"/>
                </a:solidFill>
              </a:rPr>
              <a:t> </a:t>
            </a:r>
            <a:r>
              <a:rPr lang="bn-BD" sz="4800" dirty="0">
                <a:ln w="0"/>
                <a:latin typeface="SutonnyOMJ" pitchFamily="2" charset="0"/>
                <a:cs typeface="SutonnyOMJ" pitchFamily="2" charset="0"/>
              </a:rPr>
              <a:t>এর তারকিব বিশ্লেষণ কর।</a:t>
            </a:r>
            <a:endParaRPr lang="bn-BD" sz="4400" dirty="0">
              <a:ln w="0"/>
              <a:latin typeface="SutonnyOMJ" pitchFamily="2" charset="0"/>
              <a:cs typeface="SutonnyOMJ" pitchFamily="2" charset="0"/>
            </a:endParaRPr>
          </a:p>
        </p:txBody>
      </p:sp>
      <p:sp>
        <p:nvSpPr>
          <p:cNvPr id="5" name="Arrow: Left-Right 4">
            <a:extLst>
              <a:ext uri="{FF2B5EF4-FFF2-40B4-BE49-F238E27FC236}">
                <a16:creationId xmlns:a16="http://schemas.microsoft.com/office/drawing/2014/main" id="{18840C08-08C5-4B9A-8567-B812B0ED1B7C}"/>
              </a:ext>
            </a:extLst>
          </p:cNvPr>
          <p:cNvSpPr/>
          <p:nvPr/>
        </p:nvSpPr>
        <p:spPr>
          <a:xfrm>
            <a:off x="2578069" y="1929700"/>
            <a:ext cx="5346958" cy="213312"/>
          </a:xfrm>
          <a:prstGeom prst="lef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14605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gradFill flip="none" rotWithShape="1">
            <a:gsLst>
              <a:gs pos="80000">
                <a:srgbClr val="FFFF00"/>
              </a:gs>
              <a:gs pos="24000">
                <a:srgbClr val="60943D"/>
              </a:gs>
              <a:gs pos="0">
                <a:srgbClr val="FFFF00"/>
              </a:gs>
              <a:gs pos="54000">
                <a:srgbClr val="FFFF00"/>
              </a:gs>
              <a:gs pos="100000">
                <a:srgbClr val="7030A0"/>
              </a:gs>
            </a:gsLst>
            <a:lin ang="16200000" scaled="1"/>
            <a:tileRect/>
          </a:gra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Freeform 7"/>
          <p:cNvSpPr/>
          <p:nvPr/>
        </p:nvSpPr>
        <p:spPr>
          <a:xfrm>
            <a:off x="131298" y="83127"/>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solidFill>
            <a:srgbClr val="99FF33"/>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extBox 1">
            <a:extLst>
              <a:ext uri="{FF2B5EF4-FFF2-40B4-BE49-F238E27FC236}">
                <a16:creationId xmlns:a16="http://schemas.microsoft.com/office/drawing/2014/main" id="{79107FB2-FE0B-4C96-A96E-9259AB1A68F3}"/>
              </a:ext>
            </a:extLst>
          </p:cNvPr>
          <p:cNvSpPr txBox="1"/>
          <p:nvPr/>
        </p:nvSpPr>
        <p:spPr>
          <a:xfrm>
            <a:off x="3719245" y="842481"/>
            <a:ext cx="5774076" cy="1107996"/>
          </a:xfrm>
          <a:prstGeom prst="rect">
            <a:avLst/>
          </a:prstGeom>
          <a:noFill/>
        </p:spPr>
        <p:txBody>
          <a:bodyPr wrap="square" rtlCol="0">
            <a:spAutoFit/>
          </a:bodyPr>
          <a:lstStyle/>
          <a:p>
            <a:r>
              <a:rPr lang="en-US" sz="6600" b="1" dirty="0" err="1">
                <a:ln w="0"/>
                <a:solidFill>
                  <a:srgbClr val="00B05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দলীয়</a:t>
            </a:r>
            <a:r>
              <a:rPr lang="en-US" sz="6600" b="1" dirty="0">
                <a:ln w="0"/>
                <a:solidFill>
                  <a:srgbClr val="00B05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bn-BD" sz="6600" b="1" dirty="0">
                <a:ln w="0"/>
                <a:solidFill>
                  <a:srgbClr val="00B05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কাজ</a:t>
            </a:r>
            <a:endParaRPr lang="en-US" sz="6600" b="1" cap="none" spc="0" dirty="0">
              <a:ln w="0"/>
              <a:solidFill>
                <a:srgbClr val="00B05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16" name="Arrow: Left-Right 15">
            <a:extLst>
              <a:ext uri="{FF2B5EF4-FFF2-40B4-BE49-F238E27FC236}">
                <a16:creationId xmlns:a16="http://schemas.microsoft.com/office/drawing/2014/main" id="{6B0E96C1-97D0-47AC-A498-E6A3E9E55C5B}"/>
              </a:ext>
            </a:extLst>
          </p:cNvPr>
          <p:cNvSpPr/>
          <p:nvPr/>
        </p:nvSpPr>
        <p:spPr>
          <a:xfrm>
            <a:off x="3541937" y="1845033"/>
            <a:ext cx="4926614" cy="218467"/>
          </a:xfrm>
          <a:prstGeom prst="lef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22B097A-354C-4CDB-A7AC-E84AAFD89715}"/>
              </a:ext>
            </a:extLst>
          </p:cNvPr>
          <p:cNvSpPr txBox="1"/>
          <p:nvPr/>
        </p:nvSpPr>
        <p:spPr>
          <a:xfrm>
            <a:off x="6349430" y="2063500"/>
            <a:ext cx="6102848" cy="646331"/>
          </a:xfrm>
          <a:prstGeom prst="rect">
            <a:avLst/>
          </a:prstGeom>
          <a:noFill/>
        </p:spPr>
        <p:txBody>
          <a:bodyPr wrap="square">
            <a:spAutoFit/>
          </a:bodyPr>
          <a:lstStyle/>
          <a:p>
            <a:pPr algn="ctr"/>
            <a:r>
              <a:rPr lang="en-US" sz="3600" dirty="0" err="1">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সময়ঃ</a:t>
            </a:r>
            <a:r>
              <a:rPr lang="en-US" sz="3600"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০৫ </a:t>
            </a:r>
            <a:r>
              <a:rPr lang="en-US" sz="3600" dirty="0" err="1">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মিঃ</a:t>
            </a:r>
            <a:r>
              <a:rPr lang="en-US" sz="3600"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p>
        </p:txBody>
      </p:sp>
      <p:sp>
        <p:nvSpPr>
          <p:cNvPr id="6" name="TextBox 5">
            <a:extLst>
              <a:ext uri="{FF2B5EF4-FFF2-40B4-BE49-F238E27FC236}">
                <a16:creationId xmlns:a16="http://schemas.microsoft.com/office/drawing/2014/main" id="{4C8E4832-6D74-4897-A48D-124F3CF3DC91}"/>
              </a:ext>
            </a:extLst>
          </p:cNvPr>
          <p:cNvSpPr txBox="1"/>
          <p:nvPr/>
        </p:nvSpPr>
        <p:spPr>
          <a:xfrm>
            <a:off x="267128" y="2948683"/>
            <a:ext cx="11476233" cy="1938992"/>
          </a:xfrm>
          <a:prstGeom prst="rect">
            <a:avLst/>
          </a:prstGeom>
          <a:noFill/>
        </p:spPr>
        <p:txBody>
          <a:bodyPr wrap="square" rtlCol="0">
            <a:spAutoFit/>
          </a:bodyPr>
          <a:lstStyle/>
          <a:p>
            <a:pPr algn="ctr"/>
            <a:r>
              <a:rPr lang="en-US" sz="4000" dirty="0" err="1"/>
              <a:t>আলোচ্য</a:t>
            </a:r>
            <a:r>
              <a:rPr lang="en-US" sz="4000" dirty="0"/>
              <a:t> ২টি </a:t>
            </a:r>
            <a:r>
              <a:rPr lang="en-US" sz="4000" dirty="0" err="1"/>
              <a:t>আয়াত</a:t>
            </a:r>
            <a:r>
              <a:rPr lang="en-US" sz="4000" dirty="0"/>
              <a:t> </a:t>
            </a:r>
            <a:r>
              <a:rPr lang="en-US" sz="4000" dirty="0" err="1"/>
              <a:t>থেকে</a:t>
            </a:r>
            <a:r>
              <a:rPr lang="en-US" sz="4000" dirty="0"/>
              <a:t> </a:t>
            </a:r>
            <a:r>
              <a:rPr lang="ar-AE" sz="4000" dirty="0"/>
              <a:t>فعل مضارع </a:t>
            </a:r>
            <a:r>
              <a:rPr lang="en-US" sz="4000" dirty="0"/>
              <a:t> </a:t>
            </a:r>
            <a:r>
              <a:rPr lang="as-IN" sz="4000" dirty="0"/>
              <a:t>এর সিগাগুলো বের করে</a:t>
            </a:r>
            <a:r>
              <a:rPr lang="en-US" sz="4000" dirty="0"/>
              <a:t> </a:t>
            </a:r>
            <a:endParaRPr lang="as-IN" sz="4000" dirty="0"/>
          </a:p>
          <a:p>
            <a:pPr algn="ctr"/>
            <a:r>
              <a:rPr lang="ar-AE" sz="4000" dirty="0"/>
              <a:t>فعل ماضي</a:t>
            </a:r>
            <a:r>
              <a:rPr lang="en-US" sz="4000" dirty="0"/>
              <a:t>  </a:t>
            </a:r>
            <a:r>
              <a:rPr lang="as-IN" sz="4000" dirty="0"/>
              <a:t>তে রূপান্তর করো</a:t>
            </a:r>
            <a:r>
              <a:rPr lang="en-US" sz="4000" dirty="0"/>
              <a:t> ।</a:t>
            </a:r>
          </a:p>
        </p:txBody>
      </p:sp>
    </p:spTree>
    <p:extLst>
      <p:ext uri="{BB962C8B-B14F-4D97-AF65-F5344CB8AC3E}">
        <p14:creationId xmlns:p14="http://schemas.microsoft.com/office/powerpoint/2010/main" val="18807086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gradFill flip="none" rotWithShape="1">
            <a:gsLst>
              <a:gs pos="80000">
                <a:srgbClr val="FFFF00"/>
              </a:gs>
              <a:gs pos="24000">
                <a:srgbClr val="60943D"/>
              </a:gs>
              <a:gs pos="0">
                <a:srgbClr val="FFFF00"/>
              </a:gs>
              <a:gs pos="54000">
                <a:srgbClr val="FFFF00"/>
              </a:gs>
              <a:gs pos="100000">
                <a:srgbClr val="7030A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31298" y="83127"/>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644756" y="174911"/>
            <a:ext cx="5593278" cy="1107996"/>
          </a:xfrm>
          <a:prstGeom prst="rect">
            <a:avLst/>
          </a:prstGeom>
          <a:noFill/>
        </p:spPr>
        <p:txBody>
          <a:bodyPr wrap="square" rtlCol="0">
            <a:spAutoFit/>
          </a:bodyPr>
          <a:lstStyle/>
          <a:p>
            <a:pPr algn="ctr"/>
            <a:r>
              <a:rPr lang="en-US" sz="6600"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মূল্যায়ণঃ</a:t>
            </a:r>
            <a:endParaRPr lang="en-US" sz="66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3" name="TextBox 2"/>
          <p:cNvSpPr txBox="1"/>
          <p:nvPr/>
        </p:nvSpPr>
        <p:spPr>
          <a:xfrm>
            <a:off x="281802" y="1457462"/>
            <a:ext cx="11621147" cy="4468916"/>
          </a:xfrm>
          <a:prstGeom prst="rect">
            <a:avLst/>
          </a:prstGeom>
          <a:noFill/>
        </p:spPr>
        <p:txBody>
          <a:bodyPr wrap="square" rtlCol="0">
            <a:spAutoFit/>
          </a:bodyPr>
          <a:lstStyle/>
          <a:p>
            <a:pPr marL="91440"/>
            <a:r>
              <a:rPr lang="en-US" sz="316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১. </a:t>
            </a:r>
            <a:r>
              <a:rPr lang="as-IN" sz="3160" dirty="0"/>
              <a:t>৪ নম্বর আয়াতে নারীদের মোহরানার গুরুত্ব ও বিধান কীভাবে বর্ণনা </a:t>
            </a:r>
            <a:r>
              <a:rPr lang="en-US" sz="3160" dirty="0"/>
              <a:t>    </a:t>
            </a:r>
            <a:r>
              <a:rPr lang="en-US" sz="100" dirty="0"/>
              <a:t>.</a:t>
            </a:r>
            <a:r>
              <a:rPr lang="en-US" sz="3160" dirty="0"/>
              <a:t>        </a:t>
            </a:r>
            <a:r>
              <a:rPr lang="as-IN" sz="3160" dirty="0"/>
              <a:t>করা হয়েছে? </a:t>
            </a:r>
            <a:r>
              <a:rPr lang="en-US" sz="316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২. </a:t>
            </a:r>
            <a:r>
              <a:rPr lang="as-IN" sz="3160" dirty="0"/>
              <a:t>নারীরা যদি স্বেচ্ছায় তাদের মোহরানার কিছু অংশ ছেড়ে দেয় বা</a:t>
            </a:r>
            <a:r>
              <a:rPr lang="en-US" sz="3160" dirty="0"/>
              <a:t>     </a:t>
            </a:r>
            <a:r>
              <a:rPr lang="as-IN" sz="3160" dirty="0"/>
              <a:t> </a:t>
            </a:r>
            <a:r>
              <a:rPr lang="en-US" sz="100" dirty="0"/>
              <a:t>.</a:t>
            </a:r>
            <a:r>
              <a:rPr lang="en-US" sz="3160" dirty="0"/>
              <a:t>         </a:t>
            </a:r>
            <a:r>
              <a:rPr lang="as-IN" sz="3160" dirty="0"/>
              <a:t>স্বাচ্ছন্দ্যে উপহার হিসেবে দেয়, তবে স্বামীর জন্য তা গ্রহণ করার</a:t>
            </a:r>
            <a:r>
              <a:rPr lang="en-US" sz="3160" dirty="0"/>
              <a:t>  </a:t>
            </a:r>
            <a:r>
              <a:rPr lang="as-IN" sz="3160" dirty="0"/>
              <a:t> </a:t>
            </a:r>
            <a:r>
              <a:rPr lang="en-US" sz="100" dirty="0"/>
              <a:t>.</a:t>
            </a:r>
            <a:r>
              <a:rPr lang="en-US" sz="3160" dirty="0"/>
              <a:t>          </a:t>
            </a:r>
            <a:r>
              <a:rPr lang="as-IN" sz="3160" dirty="0"/>
              <a:t>শরঈ বিধান কী?</a:t>
            </a:r>
            <a:r>
              <a:rPr lang="en-US" sz="316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p>
          <a:p>
            <a:pPr marL="91440"/>
            <a:r>
              <a:rPr lang="en-US" sz="316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৩. </a:t>
            </a:r>
            <a:r>
              <a:rPr lang="as-IN" sz="3160" dirty="0"/>
              <a:t>ইয়াতিম বা নির্বোধ ব্যক্তিদের সম্পদ সরাসরি তাদের হাতে না দিয়ে </a:t>
            </a:r>
            <a:r>
              <a:rPr lang="en-US" sz="3160" dirty="0"/>
              <a:t> </a:t>
            </a:r>
            <a:r>
              <a:rPr lang="en-US" sz="100" dirty="0"/>
              <a:t>.</a:t>
            </a:r>
            <a:r>
              <a:rPr lang="en-US" sz="3160" dirty="0"/>
              <a:t>            </a:t>
            </a:r>
            <a:r>
              <a:rPr lang="as-IN" sz="3160" dirty="0"/>
              <a:t>কিভাবে পরিচালনা ও রক্ষণাবেক্ষণ করতে বলা হয়েছে?</a:t>
            </a:r>
            <a:r>
              <a:rPr lang="en-US" sz="316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৪. </a:t>
            </a:r>
            <a:r>
              <a:rPr lang="as-IN" sz="3160" dirty="0"/>
              <a:t>আয়াতদ্বয়ের আলোকে পরিবার ও সমাজ পরিচালনায় আর্থিক </a:t>
            </a:r>
            <a:r>
              <a:rPr lang="en-US" sz="3160" dirty="0"/>
              <a:t>              </a:t>
            </a:r>
            <a:r>
              <a:rPr lang="en-US" sz="100" dirty="0"/>
              <a:t>.</a:t>
            </a:r>
            <a:r>
              <a:rPr lang="en-US" sz="3160" dirty="0"/>
              <a:t>          </a:t>
            </a:r>
            <a:r>
              <a:rPr lang="as-IN" sz="3160" dirty="0"/>
              <a:t>ব্যবস্থাপনা ও দায়িত্বশীলতার গুরুত্ব আলোচনা কর।</a:t>
            </a:r>
            <a:r>
              <a:rPr lang="en-US" sz="316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p>
        </p:txBody>
      </p:sp>
      <p:sp>
        <p:nvSpPr>
          <p:cNvPr id="11" name="TextBox 10"/>
          <p:cNvSpPr txBox="1"/>
          <p:nvPr/>
        </p:nvSpPr>
        <p:spPr>
          <a:xfrm>
            <a:off x="7290063" y="822569"/>
            <a:ext cx="3408218" cy="707886"/>
          </a:xfrm>
          <a:prstGeom prst="rect">
            <a:avLst/>
          </a:prstGeom>
          <a:noFill/>
        </p:spPr>
        <p:txBody>
          <a:bodyPr wrap="square" rtlCol="0">
            <a:spAutoFit/>
          </a:bodyPr>
          <a:lstStyle/>
          <a:p>
            <a:pPr algn="ctr"/>
            <a:r>
              <a:rPr lang="en-US" sz="4000"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সময়ঃ</a:t>
            </a:r>
            <a:r>
              <a:rPr lang="en-US" sz="40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১০মিঃ </a:t>
            </a:r>
          </a:p>
        </p:txBody>
      </p:sp>
      <p:sp>
        <p:nvSpPr>
          <p:cNvPr id="5" name="Arrow: Left-Right 4">
            <a:extLst>
              <a:ext uri="{FF2B5EF4-FFF2-40B4-BE49-F238E27FC236}">
                <a16:creationId xmlns:a16="http://schemas.microsoft.com/office/drawing/2014/main" id="{DD9CA0D2-414C-438F-B869-93A51AE881E9}"/>
              </a:ext>
            </a:extLst>
          </p:cNvPr>
          <p:cNvSpPr/>
          <p:nvPr/>
        </p:nvSpPr>
        <p:spPr>
          <a:xfrm>
            <a:off x="3474641" y="1176512"/>
            <a:ext cx="3684123" cy="207155"/>
          </a:xfrm>
          <a:prstGeom prst="lef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8759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31298" y="83127"/>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B33E442-028F-47D6-9757-8F9E39618E6B}"/>
              </a:ext>
            </a:extLst>
          </p:cNvPr>
          <p:cNvSpPr txBox="1"/>
          <p:nvPr/>
        </p:nvSpPr>
        <p:spPr>
          <a:xfrm>
            <a:off x="4161033" y="606077"/>
            <a:ext cx="4284323" cy="1323439"/>
          </a:xfrm>
          <a:prstGeom prst="rect">
            <a:avLst/>
          </a:prstGeom>
          <a:noFill/>
        </p:spPr>
        <p:txBody>
          <a:bodyPr wrap="square" rtlCol="0">
            <a:spAutoFit/>
          </a:bodyPr>
          <a:lstStyle/>
          <a:p>
            <a:r>
              <a:rPr lang="bn-BD" sz="8000" b="1" dirty="0">
                <a:ln w="0"/>
                <a:solidFill>
                  <a:srgbClr val="0070C0"/>
                </a:solidFill>
                <a:effectLst>
                  <a:outerShdw blurRad="38100" dist="19050" dir="2700000" algn="tl" rotWithShape="0">
                    <a:schemeClr val="dk1">
                      <a:alpha val="40000"/>
                    </a:schemeClr>
                  </a:outerShdw>
                </a:effectLst>
                <a:latin typeface="SutonnyOMJ" pitchFamily="2" charset="0"/>
                <a:cs typeface="SutonnyOMJ" pitchFamily="2" charset="0"/>
              </a:rPr>
              <a:t>বাড়ির কাজ</a:t>
            </a:r>
            <a:endParaRPr lang="en-US" sz="8000" b="1" cap="none" spc="0" dirty="0">
              <a:ln w="0"/>
              <a:solidFill>
                <a:srgbClr val="0070C0"/>
              </a:solidFill>
              <a:effectLst>
                <a:outerShdw blurRad="38100" dist="19050" dir="2700000" algn="tl" rotWithShape="0">
                  <a:schemeClr val="dk1">
                    <a:alpha val="40000"/>
                  </a:schemeClr>
                </a:outerShdw>
              </a:effectLst>
              <a:latin typeface="SutonnyOMJ" pitchFamily="2" charset="0"/>
              <a:cs typeface="SutonnyOMJ" pitchFamily="2" charset="0"/>
            </a:endParaRPr>
          </a:p>
        </p:txBody>
      </p:sp>
      <p:sp>
        <p:nvSpPr>
          <p:cNvPr id="5" name="Arrow: Notched Right 4">
            <a:extLst>
              <a:ext uri="{FF2B5EF4-FFF2-40B4-BE49-F238E27FC236}">
                <a16:creationId xmlns:a16="http://schemas.microsoft.com/office/drawing/2014/main" id="{427309DA-90ED-4B82-BC98-247F2C839EB2}"/>
              </a:ext>
            </a:extLst>
          </p:cNvPr>
          <p:cNvSpPr/>
          <p:nvPr/>
        </p:nvSpPr>
        <p:spPr>
          <a:xfrm>
            <a:off x="3888925" y="1652114"/>
            <a:ext cx="4417886" cy="360529"/>
          </a:xfrm>
          <a:prstGeom prst="notched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0EDC0E5-5B04-4499-8817-F449B4E73FB4}"/>
              </a:ext>
            </a:extLst>
          </p:cNvPr>
          <p:cNvSpPr txBox="1"/>
          <p:nvPr/>
        </p:nvSpPr>
        <p:spPr>
          <a:xfrm>
            <a:off x="719189" y="2531718"/>
            <a:ext cx="11168009" cy="923330"/>
          </a:xfrm>
          <a:prstGeom prst="rect">
            <a:avLst/>
          </a:prstGeom>
          <a:noFill/>
        </p:spPr>
        <p:txBody>
          <a:bodyPr wrap="square" rtlCol="0">
            <a:spAutoFit/>
          </a:bodyPr>
          <a:lstStyle/>
          <a:p>
            <a:pPr algn="ctr"/>
            <a:r>
              <a:rPr lang="ar-SA" sz="5400" b="1" i="0" u="none" strike="noStrike" kern="1200" dirty="0">
                <a:solidFill>
                  <a:srgbClr val="00B050"/>
                </a:solidFill>
                <a:effectLst/>
                <a:latin typeface="Arial" panose="020B0604020202020204" pitchFamily="34" charset="0"/>
                <a:cs typeface="Arial" panose="020B0604020202020204" pitchFamily="34" charset="0"/>
              </a:rPr>
              <a:t>طِبْنَ</a:t>
            </a:r>
            <a:r>
              <a:rPr lang="en-US" sz="4800" b="1" dirty="0">
                <a:solidFill>
                  <a:srgbClr val="00B050"/>
                </a:solidFill>
                <a:latin typeface="Arial" panose="020B0604020202020204" pitchFamily="34" charset="0"/>
                <a:cs typeface="Arial" panose="020B0604020202020204" pitchFamily="34" charset="0"/>
              </a:rPr>
              <a:t> </a:t>
            </a:r>
            <a:r>
              <a:rPr lang="en-US" sz="4800" dirty="0">
                <a:latin typeface="Arial" panose="020B0604020202020204" pitchFamily="34" charset="0"/>
              </a:rPr>
              <a:t>,</a:t>
            </a:r>
            <a:r>
              <a:rPr lang="ar-SA" sz="4800" b="1" i="0" u="none" strike="noStrike" kern="1200" dirty="0">
                <a:solidFill>
                  <a:srgbClr val="00B050"/>
                </a:solidFill>
                <a:effectLst/>
                <a:latin typeface="Arial" panose="020B0604020202020204" pitchFamily="34" charset="0"/>
                <a:cs typeface="Arial" panose="020B0604020202020204" pitchFamily="34" charset="0"/>
              </a:rPr>
              <a:t> اتَّقُوا</a:t>
            </a:r>
            <a:r>
              <a:rPr lang="en-US" sz="4800" b="1" i="0" u="none" strike="noStrike" kern="1200" dirty="0">
                <a:solidFill>
                  <a:srgbClr val="00B050"/>
                </a:solidFill>
                <a:effectLst/>
                <a:latin typeface="Arial" panose="020B0604020202020204" pitchFamily="34" charset="0"/>
                <a:cs typeface="Arial" panose="020B0604020202020204" pitchFamily="34" charset="0"/>
              </a:rPr>
              <a:t>,</a:t>
            </a:r>
            <a:r>
              <a:rPr lang="ar-SA" sz="4800" b="1" i="0" u="none" strike="noStrike" kern="1200" dirty="0">
                <a:solidFill>
                  <a:srgbClr val="00B050"/>
                </a:solidFill>
                <a:effectLst/>
                <a:latin typeface="Arial" panose="020B0604020202020204" pitchFamily="34" charset="0"/>
                <a:cs typeface="Arial" panose="020B0604020202020204" pitchFamily="34" charset="0"/>
              </a:rPr>
              <a:t>السُّفَهَاءُ</a:t>
            </a:r>
            <a:r>
              <a:rPr lang="en-US" sz="4800" b="1" i="0" u="none" strike="noStrike" kern="1200" dirty="0">
                <a:solidFill>
                  <a:srgbClr val="00B050"/>
                </a:solidFill>
                <a:effectLst/>
                <a:latin typeface="Arial" panose="020B0604020202020204" pitchFamily="34" charset="0"/>
                <a:cs typeface="Arial" panose="020B0604020202020204" pitchFamily="34" charset="0"/>
              </a:rPr>
              <a:t>,</a:t>
            </a:r>
            <a:r>
              <a:rPr lang="ar-SA" sz="4800" b="1" dirty="0">
                <a:solidFill>
                  <a:srgbClr val="FF0000"/>
                </a:solidFill>
                <a:latin typeface="SutonnyOMJ" pitchFamily="2" charset="0"/>
              </a:rPr>
              <a:t> </a:t>
            </a:r>
            <a:r>
              <a:rPr lang="ar-SA" sz="4800" b="1" dirty="0">
                <a:solidFill>
                  <a:srgbClr val="00B050"/>
                </a:solidFill>
                <a:latin typeface="SutonnyOMJ" pitchFamily="2" charset="0"/>
              </a:rPr>
              <a:t>وَارْزُقُوهُمْ</a:t>
            </a:r>
            <a:endParaRPr lang="en-US" sz="3200" b="0" i="0" u="none" strike="noStrike" dirty="0">
              <a:solidFill>
                <a:srgbClr val="00B050"/>
              </a:solidFill>
              <a:effectLst/>
              <a:latin typeface="Arial" panose="020B0604020202020204" pitchFamily="34" charset="0"/>
            </a:endParaRPr>
          </a:p>
        </p:txBody>
      </p:sp>
      <p:sp>
        <p:nvSpPr>
          <p:cNvPr id="7" name="TextBox 6">
            <a:extLst>
              <a:ext uri="{FF2B5EF4-FFF2-40B4-BE49-F238E27FC236}">
                <a16:creationId xmlns:a16="http://schemas.microsoft.com/office/drawing/2014/main" id="{533BC34B-C3DF-419E-B526-3ABB9C4D4BF5}"/>
              </a:ext>
            </a:extLst>
          </p:cNvPr>
          <p:cNvSpPr txBox="1"/>
          <p:nvPr/>
        </p:nvSpPr>
        <p:spPr>
          <a:xfrm>
            <a:off x="583912" y="3861069"/>
            <a:ext cx="11438562" cy="1200329"/>
          </a:xfrm>
          <a:prstGeom prst="rect">
            <a:avLst/>
          </a:prstGeom>
          <a:noFill/>
        </p:spPr>
        <p:txBody>
          <a:bodyPr wrap="square" rtlCol="0">
            <a:spAutoFit/>
          </a:bodyPr>
          <a:lstStyle/>
          <a:p>
            <a:r>
              <a:rPr lang="bn-BD" sz="7200" b="1" dirty="0">
                <a:ln w="0"/>
                <a:latin typeface="SutonnyOMJ" pitchFamily="2" charset="0"/>
                <a:cs typeface="SutonnyOMJ" pitchFamily="2" charset="0"/>
              </a:rPr>
              <a:t>শব্দগুলোর তাহকীক করে</a:t>
            </a:r>
            <a:r>
              <a:rPr lang="en-US" sz="7200" b="1" dirty="0">
                <a:ln w="0"/>
                <a:latin typeface="SutonnyOMJ" pitchFamily="2" charset="0"/>
                <a:cs typeface="SutonnyOMJ" pitchFamily="2" charset="0"/>
              </a:rPr>
              <a:t> </a:t>
            </a:r>
            <a:r>
              <a:rPr lang="en-US" sz="7200" b="1" dirty="0" err="1">
                <a:ln w="0"/>
                <a:latin typeface="SutonnyOMJ" pitchFamily="2" charset="0"/>
                <a:cs typeface="SutonnyOMJ" pitchFamily="2" charset="0"/>
              </a:rPr>
              <a:t>নিয়ে</a:t>
            </a:r>
            <a:r>
              <a:rPr lang="en-US" sz="7200" b="1" dirty="0">
                <a:ln w="0"/>
                <a:latin typeface="SutonnyOMJ" pitchFamily="2" charset="0"/>
                <a:cs typeface="SutonnyOMJ" pitchFamily="2" charset="0"/>
              </a:rPr>
              <a:t> </a:t>
            </a:r>
            <a:r>
              <a:rPr lang="bn-BD" sz="7200" b="1" dirty="0">
                <a:ln w="0"/>
                <a:latin typeface="SutonnyOMJ" pitchFamily="2" charset="0"/>
                <a:cs typeface="SutonnyOMJ" pitchFamily="2" charset="0"/>
              </a:rPr>
              <a:t>আ</a:t>
            </a:r>
            <a:r>
              <a:rPr lang="en-US" sz="7200" b="1" dirty="0">
                <a:ln w="0"/>
                <a:latin typeface="SutonnyOMJ" pitchFamily="2" charset="0"/>
                <a:cs typeface="SutonnyOMJ" pitchFamily="2" charset="0"/>
              </a:rPr>
              <a:t>স</a:t>
            </a:r>
            <a:r>
              <a:rPr lang="bn-BD" sz="7200" b="1" dirty="0">
                <a:ln w="0"/>
                <a:latin typeface="SutonnyOMJ" pitchFamily="2" charset="0"/>
                <a:cs typeface="SutonnyOMJ" pitchFamily="2" charset="0"/>
              </a:rPr>
              <a:t>বে।</a:t>
            </a:r>
            <a:endParaRPr lang="en-US" sz="7200" b="1" dirty="0">
              <a:ln w="0"/>
              <a:latin typeface="SutonnyOMJ" pitchFamily="2" charset="0"/>
              <a:cs typeface="SutonnyOMJ" pitchFamily="2" charset="0"/>
            </a:endParaRPr>
          </a:p>
        </p:txBody>
      </p:sp>
      <p:sp>
        <p:nvSpPr>
          <p:cNvPr id="9" name="Action Button: Go Home 8">
            <a:hlinkClick r:id="" action="ppaction://hlinkshowjump?jump=firstslide" highlightClick="1"/>
            <a:extLst>
              <a:ext uri="{FF2B5EF4-FFF2-40B4-BE49-F238E27FC236}">
                <a16:creationId xmlns:a16="http://schemas.microsoft.com/office/drawing/2014/main" id="{11B76C27-3FB9-4E47-80DE-8C3A1327D351}"/>
              </a:ext>
            </a:extLst>
          </p:cNvPr>
          <p:cNvSpPr/>
          <p:nvPr/>
        </p:nvSpPr>
        <p:spPr>
          <a:xfrm>
            <a:off x="1061911" y="721219"/>
            <a:ext cx="1624293" cy="1250879"/>
          </a:xfrm>
          <a:prstGeom prst="actionButtonHome">
            <a:avLst/>
          </a:prstGeom>
          <a:solidFill>
            <a:schemeClr val="accent1">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086924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122829 w 12192000"/>
              <a:gd name="connsiteY0" fmla="*/ 95534 h 6858000"/>
              <a:gd name="connsiteX1" fmla="*/ 122829 w 12192000"/>
              <a:gd name="connsiteY1" fmla="*/ 6741994 h 6858000"/>
              <a:gd name="connsiteX2" fmla="*/ 12050972 w 12192000"/>
              <a:gd name="connsiteY2" fmla="*/ 6741994 h 6858000"/>
              <a:gd name="connsiteX3" fmla="*/ 12050972 w 12192000"/>
              <a:gd name="connsiteY3" fmla="*/ 9553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2829" y="95534"/>
                </a:moveTo>
                <a:lnTo>
                  <a:pt x="122829" y="6741994"/>
                </a:lnTo>
                <a:lnTo>
                  <a:pt x="12050972" y="6741994"/>
                </a:lnTo>
                <a:lnTo>
                  <a:pt x="12050972" y="95534"/>
                </a:lnTo>
                <a:close/>
                <a:moveTo>
                  <a:pt x="0" y="0"/>
                </a:moveTo>
                <a:lnTo>
                  <a:pt x="12192000" y="0"/>
                </a:lnTo>
                <a:lnTo>
                  <a:pt x="12192000" y="6858000"/>
                </a:lnTo>
                <a:lnTo>
                  <a:pt x="0" y="6858000"/>
                </a:lnTo>
                <a:close/>
              </a:path>
            </a:pathLst>
          </a:custGeom>
          <a:gradFill flip="none" rotWithShape="1">
            <a:gsLst>
              <a:gs pos="80000">
                <a:srgbClr val="FFFF00"/>
              </a:gs>
              <a:gs pos="24000">
                <a:srgbClr val="60943D"/>
              </a:gs>
              <a:gs pos="0">
                <a:srgbClr val="FFFF00"/>
              </a:gs>
              <a:gs pos="54000">
                <a:srgbClr val="FFFF00"/>
              </a:gs>
              <a:gs pos="100000">
                <a:srgbClr val="7030A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31298" y="83127"/>
            <a:ext cx="11922157" cy="6651780"/>
          </a:xfrm>
          <a:custGeom>
            <a:avLst/>
            <a:gdLst>
              <a:gd name="connsiteX0" fmla="*/ 126609 w 11929403"/>
              <a:gd name="connsiteY0" fmla="*/ 126609 h 6611815"/>
              <a:gd name="connsiteX1" fmla="*/ 126609 w 11929403"/>
              <a:gd name="connsiteY1" fmla="*/ 6471138 h 6611815"/>
              <a:gd name="connsiteX2" fmla="*/ 11788726 w 11929403"/>
              <a:gd name="connsiteY2" fmla="*/ 6471138 h 6611815"/>
              <a:gd name="connsiteX3" fmla="*/ 11788726 w 11929403"/>
              <a:gd name="connsiteY3" fmla="*/ 126609 h 6611815"/>
              <a:gd name="connsiteX4" fmla="*/ 0 w 11929403"/>
              <a:gd name="connsiteY4" fmla="*/ 0 h 6611815"/>
              <a:gd name="connsiteX5" fmla="*/ 11929403 w 11929403"/>
              <a:gd name="connsiteY5" fmla="*/ 0 h 6611815"/>
              <a:gd name="connsiteX6" fmla="*/ 11929403 w 11929403"/>
              <a:gd name="connsiteY6" fmla="*/ 6611815 h 6611815"/>
              <a:gd name="connsiteX7" fmla="*/ 0 w 11929403"/>
              <a:gd name="connsiteY7" fmla="*/ 6611815 h 661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9403" h="6611815">
                <a:moveTo>
                  <a:pt x="126609" y="126609"/>
                </a:moveTo>
                <a:lnTo>
                  <a:pt x="126609" y="6471138"/>
                </a:lnTo>
                <a:lnTo>
                  <a:pt x="11788726" y="6471138"/>
                </a:lnTo>
                <a:lnTo>
                  <a:pt x="11788726" y="126609"/>
                </a:lnTo>
                <a:close/>
                <a:moveTo>
                  <a:pt x="0" y="0"/>
                </a:moveTo>
                <a:lnTo>
                  <a:pt x="11929403" y="0"/>
                </a:lnTo>
                <a:lnTo>
                  <a:pt x="11929403" y="6611815"/>
                </a:lnTo>
                <a:lnTo>
                  <a:pt x="0" y="6611815"/>
                </a:lnTo>
                <a:close/>
              </a:path>
            </a:pathLst>
          </a:custGeom>
          <a:gradFill>
            <a:gsLst>
              <a:gs pos="0">
                <a:srgbClr val="66FF99"/>
              </a:gs>
              <a:gs pos="100000">
                <a:srgbClr val="7979ED"/>
              </a:gs>
              <a:gs pos="22000">
                <a:srgbClr val="BB2970"/>
              </a:gs>
              <a:gs pos="68000">
                <a:srgbClr val="7752E0"/>
              </a:gs>
              <a:gs pos="23000">
                <a:srgbClr val="FFFF00"/>
              </a:gs>
              <a:gs pos="75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202455" y="370856"/>
            <a:ext cx="7243010" cy="119112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b="1" dirty="0">
              <a:solidFill>
                <a:schemeClr val="tx1"/>
              </a:solidFill>
              <a:latin typeface="NikoshBAN" panose="02000000000000000000" pitchFamily="2" charset="0"/>
              <a:cs typeface="NikoshBAN" panose="02000000000000000000" pitchFamily="2" charset="0"/>
            </a:endParaRPr>
          </a:p>
        </p:txBody>
      </p:sp>
      <p:sp>
        <p:nvSpPr>
          <p:cNvPr id="2" name="TextBox 1"/>
          <p:cNvSpPr txBox="1"/>
          <p:nvPr/>
        </p:nvSpPr>
        <p:spPr>
          <a:xfrm>
            <a:off x="1095050" y="5345023"/>
            <a:ext cx="10224654" cy="1107996"/>
          </a:xfrm>
          <a:prstGeom prst="rect">
            <a:avLst/>
          </a:prstGeom>
          <a:noFill/>
        </p:spPr>
        <p:txBody>
          <a:bodyPr wrap="square" rtlCol="0">
            <a:spAutoFit/>
          </a:bodyPr>
          <a:lstStyle/>
          <a:p>
            <a:pPr algn="ctr"/>
            <a:r>
              <a:rPr lang="en-US" sz="6600" b="1" dirty="0" err="1">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সবাইকে</a:t>
            </a:r>
            <a:r>
              <a:rPr lang="en-US" sz="6600" b="1"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6600" b="1" dirty="0" err="1">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ধন্যবাদ</a:t>
            </a:r>
            <a:endParaRPr lang="en-US" sz="6600" b="1"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id="{419DA9E9-D04F-4E24-B070-92D85BF73A53}"/>
              </a:ext>
            </a:extLst>
          </p:cNvPr>
          <p:cNvSpPr/>
          <p:nvPr/>
        </p:nvSpPr>
        <p:spPr>
          <a:xfrm>
            <a:off x="1017142" y="482884"/>
            <a:ext cx="9606337" cy="1715785"/>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27AE213-AC6D-423F-9D56-767CE4267A00}"/>
              </a:ext>
            </a:extLst>
          </p:cNvPr>
          <p:cNvSpPr/>
          <p:nvPr/>
        </p:nvSpPr>
        <p:spPr>
          <a:xfrm>
            <a:off x="768694" y="2106201"/>
            <a:ext cx="10224654" cy="2044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ACEAF539-2C64-4CE6-A96C-CC52CA6AF032}"/>
              </a:ext>
            </a:extLst>
          </p:cNvPr>
          <p:cNvSpPr/>
          <p:nvPr/>
        </p:nvSpPr>
        <p:spPr>
          <a:xfrm>
            <a:off x="2722652" y="2279197"/>
            <a:ext cx="6722813" cy="2989781"/>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586024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nodePh="1">
                                  <p:stCondLst>
                                    <p:cond delay="0"/>
                                  </p:stCondLst>
                                  <p:endCondLst>
                                    <p:cond evt="begin" delay="0">
                                      <p:tn val="5"/>
                                    </p:cond>
                                  </p:end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2023</TotalTime>
  <Words>2077</Words>
  <Application>Microsoft Office PowerPoint</Application>
  <PresentationFormat>Widescreen</PresentationFormat>
  <Paragraphs>182</Paragraphs>
  <Slides>31</Slides>
  <Notes>2</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Arial</vt:lpstr>
      <vt:lpstr>Calibri</vt:lpstr>
      <vt:lpstr>Calibri Light</vt:lpstr>
      <vt:lpstr>Changa</vt:lpstr>
      <vt:lpstr>Google Sans</vt:lpstr>
      <vt:lpstr>Nikosh</vt:lpstr>
      <vt:lpstr>NikoshBAN</vt:lpstr>
      <vt:lpstr>Noto Serif Bengali</vt:lpstr>
      <vt:lpstr>SutonnyOMJ</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Mohammad Abu Bakr</dc:creator>
  <cp:lastModifiedBy>abubakrsiddique794@gmail.com</cp:lastModifiedBy>
  <cp:revision>302</cp:revision>
  <dcterms:modified xsi:type="dcterms:W3CDTF">2026-08-22T17:30:31Z</dcterms:modified>
</cp:coreProperties>
</file>