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71" r:id="rId3"/>
    <p:sldId id="273" r:id="rId4"/>
    <p:sldId id="278" r:id="rId5"/>
    <p:sldId id="276" r:id="rId6"/>
    <p:sldId id="27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735F-077A-4D98-8E37-258808B4C684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1B61-67E1-4BF0-9751-8035787A7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58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5089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6818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1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3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1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8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1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-14989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31717" y="2875003"/>
            <a:ext cx="121285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1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10743176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১ম  </a:t>
            </a:r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endParaRPr lang="en-US" sz="72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প্যার্টান</a:t>
            </a:r>
            <a:endParaRPr lang="en-US" sz="60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20044"/>
              <a:gd name="adj2" fmla="val 7901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" r="3980" b="3846"/>
          <a:stretch/>
        </p:blipFill>
        <p:spPr>
          <a:xfrm>
            <a:off x="228600" y="1177668"/>
            <a:ext cx="2939143" cy="3320311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31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35486"/>
          </a:xfrm>
          <a:prstGeom prst="rect">
            <a:avLst/>
          </a:prstGeom>
        </p:spPr>
      </p:pic>
      <p:sp>
        <p:nvSpPr>
          <p:cNvPr id="19" name="Google Shape;420;p15"/>
          <p:cNvSpPr txBox="1"/>
          <p:nvPr/>
        </p:nvSpPr>
        <p:spPr>
          <a:xfrm>
            <a:off x="2971799" y="440871"/>
            <a:ext cx="756012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আজকে</a:t>
            </a:r>
            <a:r>
              <a:rPr lang="en-US" sz="44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আমরা</a:t>
            </a:r>
            <a:r>
              <a:rPr lang="en-US" sz="44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শিখব</a:t>
            </a:r>
            <a:endParaRPr sz="44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" name="Oval 2"/>
          <p:cNvSpPr/>
          <p:nvPr/>
        </p:nvSpPr>
        <p:spPr>
          <a:xfrm>
            <a:off x="620486" y="5078186"/>
            <a:ext cx="734785" cy="7347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5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 txBox="1"/>
          <p:nvPr/>
        </p:nvSpPr>
        <p:spPr>
          <a:xfrm>
            <a:off x="0" y="235937"/>
            <a:ext cx="12192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তালিকার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পরবর্তী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দুটি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সংখ্যা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নির্ণয়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কর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;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৭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১২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১৭,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২২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২৭ 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……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5"/>
          <p:cNvSpPr txBox="1"/>
          <p:nvPr/>
        </p:nvSpPr>
        <p:spPr>
          <a:xfrm>
            <a:off x="-72962" y="1952913"/>
            <a:ext cx="1219199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600" b="1" dirty="0" err="1">
                <a:solidFill>
                  <a:srgbClr val="002060"/>
                </a:solidFill>
                <a:latin typeface="Nikosh"/>
                <a:ea typeface="Arial"/>
                <a:cs typeface="Arial"/>
                <a:sym typeface="Arial"/>
              </a:rPr>
              <a:t>সমাধানঃ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তালিকার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 </a:t>
            </a:r>
            <a:r>
              <a:rPr lang="en-US" sz="3600" b="1" dirty="0" err="1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সংখ্যা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হলো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৭, ১২ </a:t>
            </a:r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১৭, 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২২ </a:t>
            </a:r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২৭  </a:t>
            </a:r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……</a:t>
            </a:r>
            <a:endParaRPr sz="28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5"/>
          <p:cNvSpPr/>
          <p:nvPr/>
        </p:nvSpPr>
        <p:spPr>
          <a:xfrm>
            <a:off x="2876608" y="2438001"/>
            <a:ext cx="1392579" cy="899886"/>
          </a:xfrm>
          <a:prstGeom prst="wedgeEllipseCallout">
            <a:avLst>
              <a:gd name="adj1" fmla="val 21139"/>
              <a:gd name="adj2" fmla="val 111271"/>
            </a:avLst>
          </a:prstGeom>
          <a:noFill/>
          <a:ln w="508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9600">
              <a:solidFill>
                <a:srgbClr val="FF0000"/>
              </a:solidFill>
              <a:latin typeface="Nikosh"/>
              <a:ea typeface="Constantia"/>
              <a:cs typeface="Constantia"/>
              <a:sym typeface="Constantia"/>
            </a:endParaRPr>
          </a:p>
        </p:txBody>
      </p:sp>
      <p:sp>
        <p:nvSpPr>
          <p:cNvPr id="413" name="Google Shape;413;p15"/>
          <p:cNvSpPr txBox="1"/>
          <p:nvPr/>
        </p:nvSpPr>
        <p:spPr>
          <a:xfrm>
            <a:off x="3694000" y="3705283"/>
            <a:ext cx="57518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5"/>
          <p:cNvSpPr txBox="1"/>
          <p:nvPr/>
        </p:nvSpPr>
        <p:spPr>
          <a:xfrm>
            <a:off x="4536495" y="3705283"/>
            <a:ext cx="57518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5"/>
          <p:cNvSpPr txBox="1"/>
          <p:nvPr/>
        </p:nvSpPr>
        <p:spPr>
          <a:xfrm>
            <a:off x="5363324" y="3682171"/>
            <a:ext cx="57518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5"/>
          <p:cNvSpPr txBox="1"/>
          <p:nvPr/>
        </p:nvSpPr>
        <p:spPr>
          <a:xfrm>
            <a:off x="6366211" y="3682171"/>
            <a:ext cx="57518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5"/>
          <p:cNvSpPr txBox="1"/>
          <p:nvPr/>
        </p:nvSpPr>
        <p:spPr>
          <a:xfrm>
            <a:off x="2234348" y="3766858"/>
            <a:ext cx="15569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200" b="1" dirty="0" err="1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পার্থক্য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 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5"/>
          <p:cNvSpPr txBox="1"/>
          <p:nvPr/>
        </p:nvSpPr>
        <p:spPr>
          <a:xfrm>
            <a:off x="9078686" y="836081"/>
            <a:ext cx="68244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Nikosh"/>
                <a:ea typeface="Arial"/>
                <a:cs typeface="Arial"/>
                <a:sym typeface="Arial"/>
              </a:rPr>
              <a:t>? </a:t>
            </a:r>
            <a:endParaRPr sz="4400" b="1" dirty="0">
              <a:solidFill>
                <a:srgbClr val="C0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5"/>
          <p:cNvSpPr txBox="1"/>
          <p:nvPr/>
        </p:nvSpPr>
        <p:spPr>
          <a:xfrm>
            <a:off x="1338944" y="4309345"/>
            <a:ext cx="624954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∴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তালিকার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পরবর্তী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সংখ্যা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দুইটি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5"/>
          <p:cNvSpPr txBox="1"/>
          <p:nvPr/>
        </p:nvSpPr>
        <p:spPr>
          <a:xfrm>
            <a:off x="7448757" y="4318735"/>
            <a:ext cx="357941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২৭ </a:t>
            </a:r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+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</a:t>
            </a:r>
            <a:endParaRPr lang="en-US"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=৩২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5"/>
          <p:cNvSpPr txBox="1"/>
          <p:nvPr/>
        </p:nvSpPr>
        <p:spPr>
          <a:xfrm>
            <a:off x="4954987" y="5682848"/>
            <a:ext cx="696685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এবং৩২+৫=৩৭     </a:t>
            </a:r>
            <a:endParaRPr lang="en-US"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10;p15"/>
          <p:cNvSpPr txBox="1"/>
          <p:nvPr/>
        </p:nvSpPr>
        <p:spPr>
          <a:xfrm>
            <a:off x="16326" y="215743"/>
            <a:ext cx="13226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৪/ক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10;p15"/>
          <p:cNvSpPr txBox="1"/>
          <p:nvPr/>
        </p:nvSpPr>
        <p:spPr>
          <a:xfrm>
            <a:off x="10188109" y="3239138"/>
            <a:ext cx="13226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৫ক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8" name="Google Shape;413;p15"/>
          <p:cNvSpPr txBox="1"/>
          <p:nvPr/>
        </p:nvSpPr>
        <p:spPr>
          <a:xfrm>
            <a:off x="2814171" y="2508965"/>
            <a:ext cx="57518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৭</a:t>
            </a:r>
            <a:r>
              <a:rPr lang="en-US" sz="44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endParaRPr sz="44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9" name="Google Shape;421;p15"/>
          <p:cNvSpPr txBox="1"/>
          <p:nvPr/>
        </p:nvSpPr>
        <p:spPr>
          <a:xfrm>
            <a:off x="10915614" y="3136885"/>
            <a:ext cx="123015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+২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46988" y="3261924"/>
            <a:ext cx="31101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Nikosh" panose="02000000000000000000"/>
              </a:rPr>
              <a:t>১ম </a:t>
            </a:r>
            <a:r>
              <a:rPr lang="en-US" sz="3200" b="1" dirty="0" err="1" smtClean="0">
                <a:latin typeface="Nikosh" panose="02000000000000000000"/>
              </a:rPr>
              <a:t>রাশিটি</a:t>
            </a:r>
            <a:r>
              <a:rPr lang="en-US" sz="3200" b="1" dirty="0" smtClean="0">
                <a:latin typeface="Nikosh" panose="02000000000000000000"/>
              </a:rPr>
              <a:t> </a:t>
            </a:r>
            <a:r>
              <a:rPr lang="en-US" sz="3200" b="1" dirty="0" err="1">
                <a:latin typeface="Nikosh" panose="02000000000000000000"/>
              </a:rPr>
              <a:t>হবে</a:t>
            </a:r>
            <a:r>
              <a:rPr lang="en-US" sz="3200" b="1" dirty="0">
                <a:latin typeface="Nikosh" panose="02000000000000000000"/>
              </a:rPr>
              <a:t> </a:t>
            </a:r>
          </a:p>
        </p:txBody>
      </p:sp>
      <p:sp>
        <p:nvSpPr>
          <p:cNvPr id="21" name="Google Shape;410;p15"/>
          <p:cNvSpPr txBox="1"/>
          <p:nvPr/>
        </p:nvSpPr>
        <p:spPr>
          <a:xfrm>
            <a:off x="9761128" y="3749949"/>
            <a:ext cx="16732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৫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Symbol" panose="05050102010706020507" pitchFamily="18" charset="2"/>
              </a:rPr>
              <a:t>১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22" name="Google Shape;421;p15"/>
          <p:cNvSpPr txBox="1"/>
          <p:nvPr/>
        </p:nvSpPr>
        <p:spPr>
          <a:xfrm>
            <a:off x="11052447" y="3674215"/>
            <a:ext cx="15003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+২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23" name="Google Shape;410;p15"/>
          <p:cNvSpPr txBox="1"/>
          <p:nvPr/>
        </p:nvSpPr>
        <p:spPr>
          <a:xfrm>
            <a:off x="10122762" y="4202699"/>
            <a:ext cx="16732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৭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010943" y="3042063"/>
            <a:ext cx="716541" cy="838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723234" y="3068642"/>
            <a:ext cx="428668" cy="7992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10389" y="3006260"/>
            <a:ext cx="716541" cy="838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5722680" y="3032839"/>
            <a:ext cx="428668" cy="7992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060621" y="2989924"/>
            <a:ext cx="716541" cy="838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6772912" y="3016503"/>
            <a:ext cx="428668" cy="7992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oogle Shape;410;p15"/>
          <p:cNvSpPr txBox="1"/>
          <p:nvPr/>
        </p:nvSpPr>
        <p:spPr>
          <a:xfrm>
            <a:off x="10163572" y="3089241"/>
            <a:ext cx="13226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৫ক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6" name="Google Shape;421;p15"/>
          <p:cNvSpPr txBox="1"/>
          <p:nvPr/>
        </p:nvSpPr>
        <p:spPr>
          <a:xfrm>
            <a:off x="10966852" y="2977519"/>
            <a:ext cx="157065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+২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337581" y="3160180"/>
            <a:ext cx="31646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Nikosh" panose="02000000000000000000"/>
              </a:rPr>
              <a:t>২য় </a:t>
            </a:r>
            <a:r>
              <a:rPr lang="en-US" sz="3200" b="1" dirty="0" err="1" smtClean="0">
                <a:latin typeface="Nikosh" panose="02000000000000000000"/>
              </a:rPr>
              <a:t>রাশিটি</a:t>
            </a:r>
            <a:r>
              <a:rPr lang="en-US" sz="3200" b="1" dirty="0" smtClean="0">
                <a:latin typeface="Nikosh" panose="02000000000000000000"/>
              </a:rPr>
              <a:t> </a:t>
            </a:r>
            <a:r>
              <a:rPr lang="en-US" sz="3200" b="1" dirty="0" err="1">
                <a:latin typeface="Nikosh" panose="02000000000000000000"/>
              </a:rPr>
              <a:t>হবে</a:t>
            </a:r>
            <a:r>
              <a:rPr lang="en-US" sz="3200" b="1" dirty="0">
                <a:latin typeface="Nikosh" panose="02000000000000000000"/>
              </a:rPr>
              <a:t> </a:t>
            </a:r>
          </a:p>
        </p:txBody>
      </p:sp>
      <p:sp>
        <p:nvSpPr>
          <p:cNvPr id="38" name="Google Shape;410;p15"/>
          <p:cNvSpPr txBox="1"/>
          <p:nvPr/>
        </p:nvSpPr>
        <p:spPr>
          <a:xfrm>
            <a:off x="9771667" y="3667634"/>
            <a:ext cx="16732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৫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Symbol" panose="05050102010706020507" pitchFamily="18" charset="2"/>
              </a:rPr>
              <a:t>২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9" name="Google Shape;421;p15"/>
          <p:cNvSpPr txBox="1"/>
          <p:nvPr/>
        </p:nvSpPr>
        <p:spPr>
          <a:xfrm>
            <a:off x="11024221" y="3597194"/>
            <a:ext cx="131053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+২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10;p15"/>
          <p:cNvSpPr txBox="1"/>
          <p:nvPr/>
        </p:nvSpPr>
        <p:spPr>
          <a:xfrm>
            <a:off x="9664895" y="4120471"/>
            <a:ext cx="16732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১২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104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" grpId="0"/>
      <p:bldP spid="414" grpId="0"/>
      <p:bldP spid="415" grpId="0"/>
      <p:bldP spid="416" grpId="0"/>
      <p:bldP spid="17" grpId="0"/>
      <p:bldP spid="17" grpId="1"/>
      <p:bldP spid="18" grpId="0"/>
      <p:bldP spid="18" grpId="1"/>
      <p:bldP spid="19" grpId="0"/>
      <p:bldP spid="3" grpId="0"/>
      <p:bldP spid="3" grpId="1"/>
      <p:bldP spid="21" grpId="0"/>
      <p:bldP spid="21" grpId="1"/>
      <p:bldP spid="22" grpId="0"/>
      <p:bldP spid="23" grpId="0"/>
      <p:bldP spid="23" grpId="1"/>
      <p:bldP spid="35" grpId="1"/>
      <p:bldP spid="35" grpId="2"/>
      <p:bldP spid="36" grpId="0"/>
      <p:bldP spid="36" grpId="1"/>
      <p:bldP spid="37" grpId="1"/>
      <p:bldP spid="37" grpId="2"/>
      <p:bldP spid="38" grpId="1"/>
      <p:bldP spid="38" grpId="2"/>
      <p:bldP spid="39" grpId="0"/>
      <p:bldP spid="39" grpId="1"/>
      <p:bldP spid="40" grpId="1"/>
      <p:bldP spid="4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 txBox="1"/>
          <p:nvPr/>
        </p:nvSpPr>
        <p:spPr>
          <a:xfrm>
            <a:off x="0" y="235937"/>
            <a:ext cx="12192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তালিকার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পরবর্তী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দুটি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সংখ্যা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নির্ণয়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কর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;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৬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১৭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২৮, ৩৯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৫০ 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……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5"/>
          <p:cNvSpPr txBox="1"/>
          <p:nvPr/>
        </p:nvSpPr>
        <p:spPr>
          <a:xfrm>
            <a:off x="-72962" y="1952913"/>
            <a:ext cx="1219199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600" b="1" dirty="0" err="1">
                <a:solidFill>
                  <a:srgbClr val="002060"/>
                </a:solidFill>
                <a:latin typeface="Nikosh"/>
                <a:ea typeface="Arial"/>
                <a:cs typeface="Arial"/>
                <a:sym typeface="Arial"/>
              </a:rPr>
              <a:t>সমাধানঃ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তালিকার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 </a:t>
            </a:r>
            <a:r>
              <a:rPr lang="en-US" sz="3600" b="1" dirty="0" err="1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সংখ্যা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হলো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৬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১৭, ২৮, ৩৯, ৫০  </a:t>
            </a:r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……</a:t>
            </a:r>
            <a:endParaRPr sz="28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5"/>
          <p:cNvSpPr/>
          <p:nvPr/>
        </p:nvSpPr>
        <p:spPr>
          <a:xfrm>
            <a:off x="2876608" y="2438001"/>
            <a:ext cx="1392579" cy="899886"/>
          </a:xfrm>
          <a:prstGeom prst="wedgeEllipseCallout">
            <a:avLst>
              <a:gd name="adj1" fmla="val 21139"/>
              <a:gd name="adj2" fmla="val 111271"/>
            </a:avLst>
          </a:prstGeom>
          <a:noFill/>
          <a:ln w="508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9600">
              <a:solidFill>
                <a:srgbClr val="FF0000"/>
              </a:solidFill>
              <a:latin typeface="Nikosh"/>
              <a:ea typeface="Constantia"/>
              <a:cs typeface="Constantia"/>
              <a:sym typeface="Constantia"/>
            </a:endParaRPr>
          </a:p>
        </p:txBody>
      </p:sp>
      <p:sp>
        <p:nvSpPr>
          <p:cNvPr id="413" name="Google Shape;413;p15"/>
          <p:cNvSpPr txBox="1"/>
          <p:nvPr/>
        </p:nvSpPr>
        <p:spPr>
          <a:xfrm>
            <a:off x="3694000" y="3705283"/>
            <a:ext cx="83296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১১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5"/>
          <p:cNvSpPr txBox="1"/>
          <p:nvPr/>
        </p:nvSpPr>
        <p:spPr>
          <a:xfrm>
            <a:off x="4536495" y="3705283"/>
            <a:ext cx="8353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১১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5"/>
          <p:cNvSpPr txBox="1"/>
          <p:nvPr/>
        </p:nvSpPr>
        <p:spPr>
          <a:xfrm>
            <a:off x="5363324" y="3682171"/>
            <a:ext cx="8353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১১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5"/>
          <p:cNvSpPr txBox="1"/>
          <p:nvPr/>
        </p:nvSpPr>
        <p:spPr>
          <a:xfrm>
            <a:off x="6366211" y="3682171"/>
            <a:ext cx="83536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১১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5"/>
          <p:cNvSpPr txBox="1"/>
          <p:nvPr/>
        </p:nvSpPr>
        <p:spPr>
          <a:xfrm>
            <a:off x="2234348" y="3766858"/>
            <a:ext cx="15569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200" b="1" dirty="0" err="1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পার্থক্য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 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5"/>
          <p:cNvSpPr txBox="1"/>
          <p:nvPr/>
        </p:nvSpPr>
        <p:spPr>
          <a:xfrm>
            <a:off x="8663277" y="836081"/>
            <a:ext cx="57518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Nikosh"/>
                <a:ea typeface="Arial"/>
                <a:cs typeface="Arial"/>
                <a:sym typeface="Arial"/>
              </a:rPr>
              <a:t>? </a:t>
            </a:r>
            <a:endParaRPr sz="4400" b="1" dirty="0">
              <a:solidFill>
                <a:srgbClr val="C0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5"/>
          <p:cNvSpPr txBox="1"/>
          <p:nvPr/>
        </p:nvSpPr>
        <p:spPr>
          <a:xfrm>
            <a:off x="979714" y="4309345"/>
            <a:ext cx="660877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∴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তালিকার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পরবর্তী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সংখ্যা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দুইটি</a:t>
            </a:r>
            <a:r>
              <a:rPr lang="en-US" sz="32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5"/>
          <p:cNvSpPr txBox="1"/>
          <p:nvPr/>
        </p:nvSpPr>
        <p:spPr>
          <a:xfrm>
            <a:off x="6877248" y="4318735"/>
            <a:ext cx="357941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৫০ </a:t>
            </a:r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+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১১</a:t>
            </a:r>
            <a:endParaRPr lang="en-US"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r>
              <a:rPr lang="en-US" sz="44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=৬১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5"/>
          <p:cNvSpPr txBox="1"/>
          <p:nvPr/>
        </p:nvSpPr>
        <p:spPr>
          <a:xfrm>
            <a:off x="4954987" y="5682848"/>
            <a:ext cx="696685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এবং৬১+১১=৭২     </a:t>
            </a:r>
            <a:endParaRPr lang="en-US"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10;p15"/>
          <p:cNvSpPr txBox="1"/>
          <p:nvPr/>
        </p:nvSpPr>
        <p:spPr>
          <a:xfrm>
            <a:off x="16326" y="215743"/>
            <a:ext cx="13226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৪/খ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10;p15"/>
          <p:cNvSpPr txBox="1"/>
          <p:nvPr/>
        </p:nvSpPr>
        <p:spPr>
          <a:xfrm>
            <a:off x="9933882" y="3270867"/>
            <a:ext cx="13226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১১ক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8" name="Google Shape;413;p15"/>
          <p:cNvSpPr txBox="1"/>
          <p:nvPr/>
        </p:nvSpPr>
        <p:spPr>
          <a:xfrm>
            <a:off x="2765181" y="2492032"/>
            <a:ext cx="57518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৬</a:t>
            </a:r>
            <a:r>
              <a:rPr lang="en-US" sz="44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endParaRPr sz="44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19" name="Google Shape;421;p15"/>
          <p:cNvSpPr txBox="1"/>
          <p:nvPr/>
        </p:nvSpPr>
        <p:spPr>
          <a:xfrm>
            <a:off x="10976308" y="3188634"/>
            <a:ext cx="105506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-৫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40928" y="3327427"/>
            <a:ext cx="31101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Nikosh" panose="02000000000000000000"/>
              </a:rPr>
              <a:t>১ম </a:t>
            </a:r>
            <a:r>
              <a:rPr lang="en-US" sz="3200" b="1" dirty="0" err="1" smtClean="0">
                <a:latin typeface="Nikosh" panose="02000000000000000000"/>
              </a:rPr>
              <a:t>রাশিটি</a:t>
            </a:r>
            <a:r>
              <a:rPr lang="en-US" sz="3200" b="1" dirty="0" smtClean="0">
                <a:latin typeface="Nikosh" panose="02000000000000000000"/>
              </a:rPr>
              <a:t> </a:t>
            </a:r>
            <a:r>
              <a:rPr lang="en-US" sz="3200" b="1" dirty="0" err="1">
                <a:latin typeface="Nikosh" panose="02000000000000000000"/>
              </a:rPr>
              <a:t>হবে</a:t>
            </a:r>
            <a:r>
              <a:rPr lang="en-US" sz="3200" b="1" dirty="0">
                <a:latin typeface="Nikosh" panose="02000000000000000000"/>
              </a:rPr>
              <a:t> </a:t>
            </a:r>
          </a:p>
        </p:txBody>
      </p:sp>
      <p:sp>
        <p:nvSpPr>
          <p:cNvPr id="21" name="Google Shape;410;p15"/>
          <p:cNvSpPr txBox="1"/>
          <p:nvPr/>
        </p:nvSpPr>
        <p:spPr>
          <a:xfrm>
            <a:off x="9454243" y="3851547"/>
            <a:ext cx="19801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১১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Symbol" panose="05050102010706020507" pitchFamily="18" charset="2"/>
              </a:rPr>
              <a:t>১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22" name="Google Shape;421;p15"/>
          <p:cNvSpPr txBox="1"/>
          <p:nvPr/>
        </p:nvSpPr>
        <p:spPr>
          <a:xfrm>
            <a:off x="11081173" y="3813994"/>
            <a:ext cx="105506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-৫  </a:t>
            </a:r>
            <a:endParaRPr sz="44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23" name="Google Shape;410;p15"/>
          <p:cNvSpPr txBox="1"/>
          <p:nvPr/>
        </p:nvSpPr>
        <p:spPr>
          <a:xfrm>
            <a:off x="10156851" y="4343610"/>
            <a:ext cx="117765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= ৬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010943" y="3042063"/>
            <a:ext cx="716541" cy="838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723234" y="3068642"/>
            <a:ext cx="428668" cy="7992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10389" y="3006260"/>
            <a:ext cx="716541" cy="838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5722680" y="3032839"/>
            <a:ext cx="428668" cy="7992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060621" y="2989924"/>
            <a:ext cx="716541" cy="838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6772912" y="3016503"/>
            <a:ext cx="428668" cy="7992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oogle Shape;410;p15"/>
          <p:cNvSpPr txBox="1"/>
          <p:nvPr/>
        </p:nvSpPr>
        <p:spPr>
          <a:xfrm>
            <a:off x="10195250" y="3259239"/>
            <a:ext cx="13226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১১ক</a:t>
            </a:r>
            <a:endParaRPr sz="36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6" name="Google Shape;421;p15"/>
          <p:cNvSpPr txBox="1"/>
          <p:nvPr/>
        </p:nvSpPr>
        <p:spPr>
          <a:xfrm>
            <a:off x="11163056" y="3153767"/>
            <a:ext cx="105506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 -৫  </a:t>
            </a:r>
            <a:endParaRPr sz="44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330731" y="3261688"/>
            <a:ext cx="31646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Nikosh" panose="02000000000000000000"/>
              </a:rPr>
              <a:t>২য় </a:t>
            </a:r>
            <a:r>
              <a:rPr lang="en-US" sz="3200" b="1" dirty="0" err="1" smtClean="0">
                <a:solidFill>
                  <a:srgbClr val="FF0000"/>
                </a:solidFill>
                <a:latin typeface="Nikosh" panose="02000000000000000000"/>
              </a:rPr>
              <a:t>রাশিটি</a:t>
            </a:r>
            <a:r>
              <a:rPr lang="en-US" sz="3200" b="1" dirty="0" smtClean="0">
                <a:solidFill>
                  <a:srgbClr val="FF0000"/>
                </a:solidFill>
                <a:latin typeface="Nikosh" panose="0200000000000000000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" panose="02000000000000000000"/>
              </a:rPr>
              <a:t>হবে</a:t>
            </a:r>
            <a:r>
              <a:rPr lang="en-US" sz="3200" b="1" dirty="0">
                <a:solidFill>
                  <a:srgbClr val="FF0000"/>
                </a:solidFill>
                <a:latin typeface="Nikosh" panose="02000000000000000000"/>
              </a:rPr>
              <a:t> </a:t>
            </a:r>
          </a:p>
        </p:txBody>
      </p:sp>
      <p:sp>
        <p:nvSpPr>
          <p:cNvPr id="38" name="Google Shape;410;p15"/>
          <p:cNvSpPr txBox="1"/>
          <p:nvPr/>
        </p:nvSpPr>
        <p:spPr>
          <a:xfrm>
            <a:off x="9454243" y="3734970"/>
            <a:ext cx="21916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= </a:t>
            </a:r>
            <a:r>
              <a:rPr lang="en-US" sz="36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১১</a:t>
            </a:r>
            <a:r>
              <a:rPr lang="en-US" sz="36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Symbol" panose="05050102010706020507" pitchFamily="18" charset="2"/>
              </a:rPr>
              <a:t>২</a:t>
            </a:r>
            <a:endParaRPr sz="36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39" name="Google Shape;421;p15"/>
          <p:cNvSpPr txBox="1"/>
          <p:nvPr/>
        </p:nvSpPr>
        <p:spPr>
          <a:xfrm>
            <a:off x="11243542" y="3680066"/>
            <a:ext cx="105506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 -৫  </a:t>
            </a:r>
            <a:endParaRPr sz="44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10;p15"/>
          <p:cNvSpPr txBox="1"/>
          <p:nvPr/>
        </p:nvSpPr>
        <p:spPr>
          <a:xfrm>
            <a:off x="9821311" y="4256181"/>
            <a:ext cx="16732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= </a:t>
            </a:r>
            <a:r>
              <a:rPr lang="en-US" sz="3600" b="1" dirty="0" smtClean="0">
                <a:solidFill>
                  <a:srgbClr val="FF0000"/>
                </a:solidFill>
                <a:latin typeface="Nikosh"/>
                <a:ea typeface="Arial"/>
                <a:cs typeface="Arial"/>
                <a:sym typeface="Arial"/>
              </a:rPr>
              <a:t>১৭</a:t>
            </a:r>
            <a:endParaRPr sz="3600" b="1" dirty="0">
              <a:solidFill>
                <a:srgbClr val="FF0000"/>
              </a:solidFill>
              <a:latin typeface="Nikosh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907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" grpId="0"/>
      <p:bldP spid="414" grpId="0"/>
      <p:bldP spid="415" grpId="0"/>
      <p:bldP spid="416" grpId="0"/>
      <p:bldP spid="17" grpId="0"/>
      <p:bldP spid="17" grpId="1"/>
      <p:bldP spid="18" grpId="0"/>
      <p:bldP spid="18" grpId="1"/>
      <p:bldP spid="19" grpId="0"/>
      <p:bldP spid="3" grpId="0"/>
      <p:bldP spid="3" grpId="1"/>
      <p:bldP spid="21" grpId="0"/>
      <p:bldP spid="21" grpId="1"/>
      <p:bldP spid="22" grpId="0"/>
      <p:bldP spid="23" grpId="0"/>
      <p:bldP spid="23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995058" y="181570"/>
            <a:ext cx="3615092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5400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Google Shape;410;p15"/>
          <p:cNvSpPr txBox="1"/>
          <p:nvPr/>
        </p:nvSpPr>
        <p:spPr>
          <a:xfrm>
            <a:off x="0" y="2766866"/>
            <a:ext cx="12192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তালিকার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পরবর্তী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দুটি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সংখ্যা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নির্ণয়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কর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;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  <a:p>
            <a:pPr algn="ctr"/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৭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১৬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২৫, ৩৪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, </a:t>
            </a:r>
            <a:r>
              <a:rPr lang="en-US" sz="3600" b="1" dirty="0" smtClean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৪৩  </a:t>
            </a:r>
            <a:r>
              <a:rPr lang="en-US" sz="3600" b="1" dirty="0">
                <a:solidFill>
                  <a:schemeClr val="dk1"/>
                </a:solidFill>
                <a:latin typeface="Nikosh"/>
                <a:ea typeface="Arial"/>
                <a:cs typeface="Arial"/>
                <a:sym typeface="Arial"/>
              </a:rPr>
              <a:t>……</a:t>
            </a:r>
            <a:endParaRPr sz="3600" b="1" dirty="0">
              <a:solidFill>
                <a:schemeClr val="dk1"/>
              </a:solidFill>
              <a:latin typeface="Nikosh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076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20553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494815" y="3282040"/>
            <a:ext cx="4090306" cy="9715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endParaRPr lang="en-US" sz="2400" b="1" dirty="0" smtClean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চ্যানেলটি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সাবস্ক্রাইব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0" y="587828"/>
            <a:ext cx="5829300" cy="8817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8CE8D-168A-9185-DD53-503F3043FAB8}"/>
              </a:ext>
            </a:extLst>
          </p:cNvPr>
          <p:cNvSpPr txBox="1"/>
          <p:nvPr/>
        </p:nvSpPr>
        <p:spPr>
          <a:xfrm>
            <a:off x="4404000" y="1445330"/>
            <a:ext cx="3482700" cy="646331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BF4A1-198D-F278-566F-7650E6787A93}"/>
              </a:ext>
            </a:extLst>
          </p:cNvPr>
          <p:cNvSpPr txBox="1"/>
          <p:nvPr/>
        </p:nvSpPr>
        <p:spPr>
          <a:xfrm>
            <a:off x="3142318" y="2682293"/>
            <a:ext cx="6328919" cy="1200329"/>
          </a:xfrm>
          <a:prstGeom prst="rect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আগামী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দেখা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ইনশাআল্লাহ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567DFD-98D2-9A97-BE44-6EE00CED1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120" y="641759"/>
            <a:ext cx="2143125" cy="38548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5C8A8B-130D-4518-B23F-547F9A0B4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93" y="754880"/>
            <a:ext cx="2143125" cy="38548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F4DCD9-3222-5C4B-A8A1-13E66B20F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48395" cy="15665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F4DCD9-3222-5C4B-A8A1-13E66B20F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605" y="4718957"/>
            <a:ext cx="2248395" cy="156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96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243</Words>
  <Application>Microsoft Office PowerPoint</Application>
  <PresentationFormat>Widescreen</PresentationFormat>
  <Paragraphs>78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Constantia</vt:lpstr>
      <vt:lpstr>Nikosh</vt:lpstr>
      <vt:lpstr>NikoshBAN</vt:lpstr>
      <vt:lpstr>Nirmala UI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ICT_LAB</cp:lastModifiedBy>
  <cp:revision>90</cp:revision>
  <dcterms:created xsi:type="dcterms:W3CDTF">2026-08-16T17:16:24Z</dcterms:created>
  <dcterms:modified xsi:type="dcterms:W3CDTF">2026-08-22T16:08:41Z</dcterms:modified>
</cp:coreProperties>
</file>