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78" r:id="rId3"/>
    <p:sldId id="265" r:id="rId4"/>
    <p:sldId id="258" r:id="rId5"/>
    <p:sldId id="257" r:id="rId6"/>
    <p:sldId id="268" r:id="rId7"/>
    <p:sldId id="259" r:id="rId8"/>
    <p:sldId id="269" r:id="rId9"/>
    <p:sldId id="260" r:id="rId10"/>
    <p:sldId id="261" r:id="rId11"/>
    <p:sldId id="262" r:id="rId12"/>
    <p:sldId id="263" r:id="rId13"/>
    <p:sldId id="267" r:id="rId14"/>
    <p:sldId id="27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0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51735F-077A-4D98-8E37-258808B4C684}" type="datetimeFigureOut">
              <a:rPr lang="en-US" smtClean="0"/>
              <a:t>20-08-2026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731B61-67E1-4BF0-9751-8035787A74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958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NikoshBAN" pitchFamily="2" charset="0"/>
                <a:cs typeface="NikoshBAN" pitchFamily="2" charset="0"/>
              </a:rPr>
              <a:t>এ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স্লাইডে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শিক্ষার্থীদের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মাইন্ড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ম্যাপিং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সংখ্যার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আবর্তন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দেখানো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হয়েছে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4065A5-5BFA-4F90-84DC-B585981FBDC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413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latin typeface="NikoshBAN" pitchFamily="2" charset="0"/>
                <a:cs typeface="NikoshBAN" pitchFamily="2" charset="0"/>
              </a:rPr>
              <a:t>এ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স্লাইডে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শিক্ষার্থীদের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প্যাটার্ণ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সংখ্যার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আবর্তন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দেখানো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হয়েছে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4065A5-5BFA-4F90-84DC-B585981FBDC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399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NikoshBAN" pitchFamily="2" charset="0"/>
                <a:cs typeface="NikoshBAN" pitchFamily="2" charset="0"/>
              </a:rPr>
              <a:t>এ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স্লাইডে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শিক্ষার্থীদের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প্যাটার্ণ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সংখ্যার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আবর্তন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দেখানো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হয়েছে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প্যাটার্ণ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ধরন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বলা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হয়েছে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4065A5-5BFA-4F90-84DC-B585981FBDC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7281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latin typeface="NikoshBAN" pitchFamily="2" charset="0"/>
                <a:cs typeface="NikoshBAN" pitchFamily="2" charset="0"/>
              </a:rPr>
              <a:t>এখানে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অন্যান্য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উদাহরণ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দেখবে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ফিবোনাক্কি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নম্বরের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সিরিজ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গঠনের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নিয়ম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দেখতে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পাবে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4065A5-5BFA-4F90-84DC-B585981FBDC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5001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প্যাটার্ণ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এর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একটি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সাধারণ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ব্যবহার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দেখানো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হয়েছে</a:t>
            </a:r>
            <a:r>
              <a:rPr lang="en-US" baseline="0" dirty="0" smtClean="0"/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4065A5-5BFA-4F90-84DC-B585981FBDC3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125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2115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5FBF2A-C64C-4898-A1BE-57D0EC4FEA46}" type="datetimeFigureOut">
              <a:rPr lang="en-US" smtClean="0"/>
              <a:t>20-08-2026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460FD6-8767-46DC-B2E2-3932A1C5A5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16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5FBF2A-C64C-4898-A1BE-57D0EC4FEA46}" type="datetimeFigureOut">
              <a:rPr lang="en-US" smtClean="0"/>
              <a:t>20-08-2026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460FD6-8767-46DC-B2E2-3932A1C5A5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9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5FBF2A-C64C-4898-A1BE-57D0EC4FEA46}" type="datetimeFigureOut">
              <a:rPr lang="en-US" smtClean="0"/>
              <a:t>20-08-2026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460FD6-8767-46DC-B2E2-3932A1C5A5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831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5FBF2A-C64C-4898-A1BE-57D0EC4FEA46}" type="datetimeFigureOut">
              <a:rPr lang="en-US" smtClean="0"/>
              <a:t>20-08-2026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460FD6-8767-46DC-B2E2-3932A1C5A5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869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5FBF2A-C64C-4898-A1BE-57D0EC4FEA46}" type="datetimeFigureOut">
              <a:rPr lang="en-US" smtClean="0"/>
              <a:t>20-08-2026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460FD6-8767-46DC-B2E2-3932A1C5A5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218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5FBF2A-C64C-4898-A1BE-57D0EC4FEA46}" type="datetimeFigureOut">
              <a:rPr lang="en-US" smtClean="0"/>
              <a:t>20-08-2026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460FD6-8767-46DC-B2E2-3932A1C5A5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46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5FBF2A-C64C-4898-A1BE-57D0EC4FEA46}" type="datetimeFigureOut">
              <a:rPr lang="en-US" smtClean="0"/>
              <a:t>20-08-2026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460FD6-8767-46DC-B2E2-3932A1C5A5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281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5FBF2A-C64C-4898-A1BE-57D0EC4FEA46}" type="datetimeFigureOut">
              <a:rPr lang="en-US" smtClean="0"/>
              <a:t>20-08-2026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460FD6-8767-46DC-B2E2-3932A1C5A5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023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5FBF2A-C64C-4898-A1BE-57D0EC4FEA46}" type="datetimeFigureOut">
              <a:rPr lang="en-US" smtClean="0"/>
              <a:t>20-08-2026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460FD6-8767-46DC-B2E2-3932A1C5A5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494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5FBF2A-C64C-4898-A1BE-57D0EC4FEA46}" type="datetimeFigureOut">
              <a:rPr lang="en-US" smtClean="0"/>
              <a:t>20-08-2026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460FD6-8767-46DC-B2E2-3932A1C5A5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112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-14989" y="6371950"/>
            <a:ext cx="4062336" cy="45331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mdmamun1581@gmail.com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6558200" y="6371950"/>
            <a:ext cx="5633800" cy="450131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Page:www.facebook.com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/</a:t>
            </a:r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bdmamunsir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 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 rot="19959880">
            <a:off x="31717" y="2875003"/>
            <a:ext cx="12128577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0" cap="none" spc="0" dirty="0" smtClean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www.youtube.com/@Bdmamunsir</a:t>
            </a:r>
            <a:endParaRPr lang="en-US" sz="66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99" y="6371950"/>
            <a:ext cx="453310" cy="4533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160" y="6415789"/>
            <a:ext cx="434714" cy="40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811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gif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21718"/>
            <a:ext cx="1219199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 smtClean="0">
                <a:latin typeface="Nikosh"/>
              </a:rPr>
              <a:t>"</a:t>
            </a:r>
            <a:r>
              <a:rPr lang="en-US" sz="3200" dirty="0" err="1" smtClean="0">
                <a:latin typeface="Nikosh"/>
              </a:rPr>
              <a:t>একটু</a:t>
            </a:r>
            <a:r>
              <a:rPr lang="en-US" sz="3200" dirty="0" smtClean="0">
                <a:latin typeface="Nikosh"/>
              </a:rPr>
              <a:t> </a:t>
            </a:r>
            <a:r>
              <a:rPr lang="en-US" sz="3200" dirty="0" err="1" smtClean="0">
                <a:latin typeface="Nikosh"/>
              </a:rPr>
              <a:t>ভাবো</a:t>
            </a:r>
            <a:r>
              <a:rPr lang="en-US" sz="3200" dirty="0" smtClean="0">
                <a:latin typeface="Nikosh"/>
              </a:rPr>
              <a:t> </a:t>
            </a:r>
            <a:r>
              <a:rPr lang="en-US" sz="3200" dirty="0" err="1" smtClean="0">
                <a:latin typeface="Nikosh"/>
              </a:rPr>
              <a:t>তো</a:t>
            </a:r>
            <a:r>
              <a:rPr lang="en-US" sz="3200" dirty="0" smtClean="0">
                <a:latin typeface="Nikosh"/>
              </a:rPr>
              <a:t>, এই </a:t>
            </a:r>
            <a:r>
              <a:rPr lang="en-US" sz="3200" dirty="0" err="1" smtClean="0">
                <a:latin typeface="Nikosh"/>
              </a:rPr>
              <a:t>সংখ্যাগুলোর</a:t>
            </a:r>
            <a:r>
              <a:rPr lang="en-US" sz="3200" dirty="0" smtClean="0">
                <a:latin typeface="Nikosh"/>
              </a:rPr>
              <a:t> </a:t>
            </a:r>
            <a:r>
              <a:rPr lang="en-US" sz="3200" dirty="0" err="1" smtClean="0">
                <a:latin typeface="Nikosh"/>
              </a:rPr>
              <a:t>মধ্যে</a:t>
            </a:r>
            <a:r>
              <a:rPr lang="en-US" sz="3200" dirty="0" smtClean="0">
                <a:latin typeface="Nikosh"/>
              </a:rPr>
              <a:t> </a:t>
            </a:r>
            <a:r>
              <a:rPr lang="en-US" sz="3200" dirty="0" err="1" smtClean="0">
                <a:latin typeface="Nikosh"/>
              </a:rPr>
              <a:t>কোনো</a:t>
            </a:r>
            <a:r>
              <a:rPr lang="en-US" sz="3200" dirty="0" smtClean="0">
                <a:latin typeface="Nikosh"/>
              </a:rPr>
              <a:t> </a:t>
            </a:r>
            <a:r>
              <a:rPr lang="en-US" sz="3200" dirty="0" err="1" smtClean="0">
                <a:latin typeface="Nikosh"/>
              </a:rPr>
              <a:t>মিল</a:t>
            </a:r>
            <a:r>
              <a:rPr lang="en-US" sz="3200" dirty="0" smtClean="0">
                <a:latin typeface="Nikosh"/>
              </a:rPr>
              <a:t> </a:t>
            </a:r>
            <a:r>
              <a:rPr lang="en-US" sz="3200" dirty="0" err="1" smtClean="0">
                <a:latin typeface="Nikosh"/>
              </a:rPr>
              <a:t>খুঁজে</a:t>
            </a:r>
            <a:r>
              <a:rPr lang="en-US" sz="3200" dirty="0" smtClean="0">
                <a:latin typeface="Nikosh"/>
              </a:rPr>
              <a:t> </a:t>
            </a:r>
            <a:r>
              <a:rPr lang="en-US" sz="3200" dirty="0" err="1" smtClean="0">
                <a:latin typeface="Nikosh"/>
              </a:rPr>
              <a:t>পাচ্ছো</a:t>
            </a:r>
            <a:r>
              <a:rPr lang="en-US" sz="3200" dirty="0" smtClean="0">
                <a:latin typeface="Nikosh"/>
              </a:rPr>
              <a:t>? ৩ </a:t>
            </a:r>
            <a:r>
              <a:rPr lang="en-US" sz="3200" dirty="0" err="1" smtClean="0">
                <a:latin typeface="Nikosh"/>
              </a:rPr>
              <a:t>এর</a:t>
            </a:r>
            <a:r>
              <a:rPr lang="en-US" sz="3200" dirty="0" smtClean="0">
                <a:latin typeface="Nikosh"/>
              </a:rPr>
              <a:t> </a:t>
            </a:r>
            <a:r>
              <a:rPr lang="en-US" sz="3200" dirty="0" err="1" smtClean="0">
                <a:latin typeface="Nikosh"/>
              </a:rPr>
              <a:t>পর</a:t>
            </a:r>
            <a:r>
              <a:rPr lang="en-US" sz="3200" dirty="0" smtClean="0">
                <a:latin typeface="Nikosh"/>
              </a:rPr>
              <a:t> ৬, </a:t>
            </a:r>
            <a:r>
              <a:rPr lang="en-US" sz="3200" dirty="0" err="1" smtClean="0">
                <a:latin typeface="Nikosh"/>
              </a:rPr>
              <a:t>তারপর</a:t>
            </a:r>
            <a:r>
              <a:rPr lang="en-US" sz="3200" dirty="0" smtClean="0">
                <a:latin typeface="Nikosh"/>
              </a:rPr>
              <a:t> ৯—</a:t>
            </a:r>
            <a:r>
              <a:rPr lang="en-US" sz="3200" dirty="0" err="1" smtClean="0">
                <a:latin typeface="Nikosh"/>
              </a:rPr>
              <a:t>প্রতিবার</a:t>
            </a:r>
            <a:r>
              <a:rPr lang="en-US" sz="3200" dirty="0" smtClean="0">
                <a:latin typeface="Nikosh"/>
              </a:rPr>
              <a:t> </a:t>
            </a:r>
            <a:r>
              <a:rPr lang="en-US" sz="3200" dirty="0" err="1" smtClean="0">
                <a:latin typeface="Nikosh"/>
              </a:rPr>
              <a:t>কিন্তু</a:t>
            </a:r>
            <a:r>
              <a:rPr lang="en-US" sz="3200" dirty="0" smtClean="0">
                <a:latin typeface="Nikosh"/>
              </a:rPr>
              <a:t> ৩ </a:t>
            </a:r>
            <a:r>
              <a:rPr lang="en-US" sz="3200" dirty="0" err="1" smtClean="0">
                <a:latin typeface="Nikosh"/>
              </a:rPr>
              <a:t>করে</a:t>
            </a:r>
            <a:r>
              <a:rPr lang="en-US" sz="3200" dirty="0" smtClean="0">
                <a:latin typeface="Nikosh"/>
              </a:rPr>
              <a:t> </a:t>
            </a:r>
            <a:r>
              <a:rPr lang="en-US" sz="3200" dirty="0" err="1" smtClean="0">
                <a:latin typeface="Nikosh"/>
              </a:rPr>
              <a:t>বাড়ছে</a:t>
            </a:r>
            <a:r>
              <a:rPr lang="en-US" sz="3200" dirty="0" smtClean="0">
                <a:latin typeface="Nikosh"/>
              </a:rPr>
              <a:t>। </a:t>
            </a:r>
            <a:r>
              <a:rPr lang="en-US" sz="3200" dirty="0" err="1" smtClean="0">
                <a:latin typeface="Nikosh"/>
              </a:rPr>
              <a:t>একেই</a:t>
            </a:r>
            <a:r>
              <a:rPr lang="en-US" sz="3200" dirty="0" smtClean="0">
                <a:latin typeface="Nikosh"/>
              </a:rPr>
              <a:t> </a:t>
            </a:r>
            <a:r>
              <a:rPr lang="en-US" sz="3200" dirty="0" err="1" smtClean="0">
                <a:latin typeface="Nikosh"/>
              </a:rPr>
              <a:t>বলে</a:t>
            </a:r>
            <a:r>
              <a:rPr lang="en-US" sz="3200" dirty="0" smtClean="0">
                <a:latin typeface="Nikosh"/>
              </a:rPr>
              <a:t> </a:t>
            </a:r>
            <a:r>
              <a:rPr lang="en-US" sz="3200" dirty="0" err="1" smtClean="0">
                <a:latin typeface="Nikosh"/>
              </a:rPr>
              <a:t>প্যাটার্ন</a:t>
            </a:r>
            <a:r>
              <a:rPr lang="en-US" sz="3200" dirty="0" smtClean="0">
                <a:latin typeface="Nikosh"/>
              </a:rPr>
              <a:t>! </a:t>
            </a:r>
            <a:r>
              <a:rPr lang="en-US" sz="3200" dirty="0" err="1" smtClean="0">
                <a:latin typeface="Nikosh"/>
              </a:rPr>
              <a:t>আজকের</a:t>
            </a:r>
            <a:r>
              <a:rPr lang="en-US" sz="3200" dirty="0" smtClean="0">
                <a:latin typeface="Nikosh"/>
              </a:rPr>
              <a:t> </a:t>
            </a:r>
            <a:r>
              <a:rPr lang="en-US" sz="3200" dirty="0" err="1" smtClean="0">
                <a:latin typeface="Nikosh"/>
              </a:rPr>
              <a:t>ক্লাসে</a:t>
            </a:r>
            <a:r>
              <a:rPr lang="en-US" sz="3200" dirty="0" smtClean="0">
                <a:latin typeface="Nikosh"/>
              </a:rPr>
              <a:t> </a:t>
            </a:r>
            <a:r>
              <a:rPr lang="en-US" sz="3200" dirty="0" err="1" smtClean="0">
                <a:latin typeface="Nikosh"/>
              </a:rPr>
              <a:t>আমরা</a:t>
            </a:r>
            <a:r>
              <a:rPr lang="en-US" sz="3200" dirty="0" smtClean="0">
                <a:latin typeface="Nikosh"/>
              </a:rPr>
              <a:t> </a:t>
            </a:r>
            <a:r>
              <a:rPr lang="en-US" sz="3200" dirty="0" err="1" smtClean="0">
                <a:latin typeface="Nikosh"/>
              </a:rPr>
              <a:t>অষ্টম</a:t>
            </a:r>
            <a:r>
              <a:rPr lang="en-US" sz="3200" dirty="0" smtClean="0">
                <a:latin typeface="Nikosh"/>
              </a:rPr>
              <a:t> </a:t>
            </a:r>
            <a:r>
              <a:rPr lang="en-US" sz="3200" dirty="0" err="1" smtClean="0">
                <a:latin typeface="Nikosh"/>
              </a:rPr>
              <a:t>শ্রেণির</a:t>
            </a:r>
            <a:r>
              <a:rPr lang="en-US" sz="3200" dirty="0" smtClean="0">
                <a:latin typeface="Nikosh"/>
              </a:rPr>
              <a:t> </a:t>
            </a:r>
            <a:r>
              <a:rPr lang="en-US" sz="3200" dirty="0" err="1" smtClean="0">
                <a:latin typeface="Nikosh"/>
              </a:rPr>
              <a:t>গণিতের</a:t>
            </a:r>
            <a:r>
              <a:rPr lang="en-US" sz="3200" dirty="0" smtClean="0">
                <a:latin typeface="Nikosh"/>
              </a:rPr>
              <a:t> </a:t>
            </a:r>
            <a:r>
              <a:rPr lang="en-US" sz="3200" dirty="0" err="1" smtClean="0">
                <a:latin typeface="Nikosh"/>
              </a:rPr>
              <a:t>প্রথম</a:t>
            </a:r>
            <a:r>
              <a:rPr lang="en-US" sz="3200" dirty="0" smtClean="0">
                <a:latin typeface="Nikosh"/>
              </a:rPr>
              <a:t> </a:t>
            </a:r>
            <a:r>
              <a:rPr lang="en-US" sz="3200" dirty="0" err="1" smtClean="0">
                <a:latin typeface="Nikosh"/>
              </a:rPr>
              <a:t>অধ্যায়</a:t>
            </a:r>
            <a:r>
              <a:rPr lang="en-US" sz="3200" dirty="0" smtClean="0">
                <a:latin typeface="Nikosh"/>
              </a:rPr>
              <a:t> '</a:t>
            </a:r>
            <a:r>
              <a:rPr lang="en-US" sz="3200" dirty="0" err="1" smtClean="0">
                <a:latin typeface="Nikosh"/>
              </a:rPr>
              <a:t>প্যাটার্ন</a:t>
            </a:r>
            <a:r>
              <a:rPr lang="en-US" sz="3200" dirty="0" smtClean="0">
                <a:latin typeface="Nikosh"/>
              </a:rPr>
              <a:t>' </a:t>
            </a:r>
            <a:r>
              <a:rPr lang="en-US" sz="3200" dirty="0" err="1" smtClean="0">
                <a:latin typeface="Nikosh"/>
              </a:rPr>
              <a:t>একদম</a:t>
            </a:r>
            <a:r>
              <a:rPr lang="en-US" sz="3200" dirty="0" smtClean="0">
                <a:latin typeface="Nikosh"/>
              </a:rPr>
              <a:t> </a:t>
            </a:r>
            <a:r>
              <a:rPr lang="en-US" sz="3200" dirty="0" err="1" smtClean="0">
                <a:latin typeface="Nikosh"/>
              </a:rPr>
              <a:t>পানির</a:t>
            </a:r>
            <a:r>
              <a:rPr lang="en-US" sz="3200" dirty="0" smtClean="0">
                <a:latin typeface="Nikosh"/>
              </a:rPr>
              <a:t> </a:t>
            </a:r>
            <a:r>
              <a:rPr lang="en-US" sz="3200" dirty="0" err="1" smtClean="0">
                <a:latin typeface="Nikosh"/>
              </a:rPr>
              <a:t>মতো</a:t>
            </a:r>
            <a:r>
              <a:rPr lang="en-US" sz="3200" dirty="0" smtClean="0">
                <a:latin typeface="Nikosh"/>
              </a:rPr>
              <a:t> সহজ </a:t>
            </a:r>
            <a:r>
              <a:rPr lang="en-US" sz="3200" dirty="0" err="1" smtClean="0">
                <a:latin typeface="Nikosh"/>
              </a:rPr>
              <a:t>করে</a:t>
            </a:r>
            <a:r>
              <a:rPr lang="en-US" sz="3200" dirty="0" smtClean="0">
                <a:latin typeface="Nikosh"/>
              </a:rPr>
              <a:t> </a:t>
            </a:r>
            <a:r>
              <a:rPr lang="en-US" sz="3200" dirty="0" err="1" smtClean="0">
                <a:latin typeface="Nikosh"/>
              </a:rPr>
              <a:t>শিখবো</a:t>
            </a:r>
            <a:r>
              <a:rPr lang="en-US" sz="3200" dirty="0" smtClean="0">
                <a:latin typeface="Nikosh"/>
              </a:rPr>
              <a:t>। </a:t>
            </a:r>
            <a:r>
              <a:rPr lang="en-US" sz="3200" dirty="0" err="1" smtClean="0">
                <a:latin typeface="Nikosh"/>
              </a:rPr>
              <a:t>আমি</a:t>
            </a:r>
            <a:r>
              <a:rPr lang="en-US" sz="3200" dirty="0" smtClean="0">
                <a:latin typeface="Nikosh"/>
              </a:rPr>
              <a:t> </a:t>
            </a:r>
            <a:r>
              <a:rPr lang="en-US" sz="3200" dirty="0" err="1" smtClean="0">
                <a:latin typeface="Nikosh"/>
              </a:rPr>
              <a:t>Bd</a:t>
            </a:r>
            <a:r>
              <a:rPr lang="en-US" sz="3200" dirty="0" smtClean="0">
                <a:latin typeface="Nikosh"/>
              </a:rPr>
              <a:t> </a:t>
            </a:r>
            <a:r>
              <a:rPr lang="en-US" sz="3200" dirty="0" err="1" smtClean="0">
                <a:latin typeface="Nikosh"/>
              </a:rPr>
              <a:t>Mamun</a:t>
            </a:r>
            <a:r>
              <a:rPr lang="en-US" sz="3200" dirty="0" smtClean="0">
                <a:latin typeface="Nikosh"/>
              </a:rPr>
              <a:t> Sir, </a:t>
            </a:r>
            <a:r>
              <a:rPr lang="en-US" sz="3200" dirty="0" err="1" smtClean="0">
                <a:latin typeface="Nikosh"/>
              </a:rPr>
              <a:t>চলো</a:t>
            </a:r>
            <a:r>
              <a:rPr lang="en-US" sz="3200" dirty="0" smtClean="0">
                <a:latin typeface="Nikosh"/>
              </a:rPr>
              <a:t> </a:t>
            </a:r>
            <a:r>
              <a:rPr lang="en-US" sz="3200" dirty="0" err="1" smtClean="0">
                <a:latin typeface="Nikosh"/>
              </a:rPr>
              <a:t>অংকের</a:t>
            </a:r>
            <a:r>
              <a:rPr lang="en-US" sz="3200" dirty="0" smtClean="0">
                <a:latin typeface="Nikosh"/>
              </a:rPr>
              <a:t> </a:t>
            </a:r>
            <a:r>
              <a:rPr lang="en-US" sz="3200" dirty="0" err="1" smtClean="0">
                <a:latin typeface="Nikosh"/>
              </a:rPr>
              <a:t>ম্যাজিক</a:t>
            </a:r>
            <a:r>
              <a:rPr lang="en-US" sz="3200" dirty="0" smtClean="0">
                <a:latin typeface="Nikosh"/>
              </a:rPr>
              <a:t> </a:t>
            </a:r>
            <a:r>
              <a:rPr lang="en-US" sz="3200" dirty="0" err="1" smtClean="0">
                <a:latin typeface="Nikosh"/>
              </a:rPr>
              <a:t>শুরু</a:t>
            </a:r>
            <a:r>
              <a:rPr lang="en-US" sz="3200" dirty="0" smtClean="0">
                <a:latin typeface="Nikosh"/>
              </a:rPr>
              <a:t> </a:t>
            </a:r>
            <a:r>
              <a:rPr lang="en-US" sz="3200" dirty="0" err="1" smtClean="0">
                <a:latin typeface="Nikosh"/>
              </a:rPr>
              <a:t>করি</a:t>
            </a:r>
            <a:r>
              <a:rPr lang="en-US" sz="3200" dirty="0" smtClean="0">
                <a:latin typeface="Nikosh"/>
              </a:rPr>
              <a:t>!"</a:t>
            </a:r>
            <a:endParaRPr lang="en-US" sz="3200" dirty="0">
              <a:latin typeface="Nikosh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78661" y="3763935"/>
            <a:ext cx="10568919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800" dirty="0" smtClean="0"/>
              <a:t> ৩, ৬, ৯, ১২...</a:t>
            </a:r>
            <a:endParaRPr lang="en-US" sz="13800" dirty="0"/>
          </a:p>
        </p:txBody>
      </p:sp>
      <p:sp>
        <p:nvSpPr>
          <p:cNvPr id="6" name="Rectangle 5"/>
          <p:cNvSpPr/>
          <p:nvPr/>
        </p:nvSpPr>
        <p:spPr>
          <a:xfrm>
            <a:off x="378661" y="3763935"/>
            <a:ext cx="2364750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800" dirty="0" smtClean="0"/>
              <a:t> ৩,</a:t>
            </a:r>
            <a:endParaRPr lang="en-US" sz="13800" dirty="0"/>
          </a:p>
        </p:txBody>
      </p:sp>
      <p:sp>
        <p:nvSpPr>
          <p:cNvPr id="7" name="Rectangle 6"/>
          <p:cNvSpPr/>
          <p:nvPr/>
        </p:nvSpPr>
        <p:spPr>
          <a:xfrm>
            <a:off x="2939145" y="3763934"/>
            <a:ext cx="2092239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800" dirty="0" smtClean="0"/>
              <a:t>৬,</a:t>
            </a:r>
            <a:endParaRPr lang="en-US" sz="13800" dirty="0"/>
          </a:p>
        </p:txBody>
      </p:sp>
      <p:sp>
        <p:nvSpPr>
          <p:cNvPr id="8" name="Rectangle 7"/>
          <p:cNvSpPr/>
          <p:nvPr/>
        </p:nvSpPr>
        <p:spPr>
          <a:xfrm>
            <a:off x="5229514" y="3763934"/>
            <a:ext cx="2244525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800" dirty="0" smtClean="0"/>
              <a:t>৯, </a:t>
            </a:r>
            <a:endParaRPr lang="en-US" sz="13800" dirty="0"/>
          </a:p>
        </p:txBody>
      </p:sp>
    </p:spTree>
    <p:extLst>
      <p:ext uri="{BB962C8B-B14F-4D97-AF65-F5344CB8AC3E}">
        <p14:creationId xmlns:p14="http://schemas.microsoft.com/office/powerpoint/2010/main" val="236289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2057401" y="1150204"/>
            <a:ext cx="8980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NikoshBAN" pitchFamily="2" charset="0"/>
                <a:cs typeface="NikoshBAN" pitchFamily="2" charset="0"/>
              </a:rPr>
              <a:t>২ ,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852058" y="1150204"/>
            <a:ext cx="87876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NikoshBAN" pitchFamily="2" charset="0"/>
                <a:cs typeface="NikoshBAN" pitchFamily="2" charset="0"/>
              </a:rPr>
              <a:t>৪ ,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646715" y="1150204"/>
            <a:ext cx="9957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NikoshBAN" pitchFamily="2" charset="0"/>
                <a:cs typeface="NikoshBAN" pitchFamily="2" charset="0"/>
              </a:rPr>
              <a:t>৬ ,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441372" y="1150204"/>
            <a:ext cx="9557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NikoshBAN" pitchFamily="2" charset="0"/>
                <a:cs typeface="NikoshBAN" pitchFamily="2" charset="0"/>
              </a:rPr>
              <a:t>৮ ,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311811" y="1066800"/>
            <a:ext cx="131638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latin typeface="NikoshBAN" pitchFamily="2" charset="0"/>
                <a:cs typeface="NikoshBAN" pitchFamily="2" charset="0"/>
              </a:rPr>
              <a:t>... .. </a:t>
            </a:r>
          </a:p>
        </p:txBody>
      </p:sp>
      <p:grpSp>
        <p:nvGrpSpPr>
          <p:cNvPr id="17" name="Group 26"/>
          <p:cNvGrpSpPr/>
          <p:nvPr/>
        </p:nvGrpSpPr>
        <p:grpSpPr>
          <a:xfrm>
            <a:off x="2189923" y="1375611"/>
            <a:ext cx="930267" cy="1141830"/>
            <a:chOff x="742122" y="1677570"/>
            <a:chExt cx="930267" cy="1141830"/>
          </a:xfrm>
        </p:grpSpPr>
        <p:sp>
          <p:nvSpPr>
            <p:cNvPr id="28" name="Arc 27"/>
            <p:cNvSpPr/>
            <p:nvPr/>
          </p:nvSpPr>
          <p:spPr>
            <a:xfrm rot="12060000" flipH="1">
              <a:off x="1158039" y="1677570"/>
              <a:ext cx="514350" cy="666746"/>
            </a:xfrm>
            <a:prstGeom prst="arc">
              <a:avLst/>
            </a:prstGeom>
            <a:noFill/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742122" y="2173069"/>
              <a:ext cx="80983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+২</a:t>
              </a:r>
            </a:p>
          </p:txBody>
        </p:sp>
        <p:sp>
          <p:nvSpPr>
            <p:cNvPr id="30" name="Arc 29"/>
            <p:cNvSpPr/>
            <p:nvPr/>
          </p:nvSpPr>
          <p:spPr>
            <a:xfrm rot="16200000" flipH="1">
              <a:off x="838198" y="1743946"/>
              <a:ext cx="514350" cy="666746"/>
            </a:xfrm>
            <a:prstGeom prst="arc">
              <a:avLst/>
            </a:prstGeom>
            <a:noFill/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30"/>
          <p:cNvGrpSpPr/>
          <p:nvPr/>
        </p:nvGrpSpPr>
        <p:grpSpPr>
          <a:xfrm>
            <a:off x="3019927" y="1375611"/>
            <a:ext cx="930267" cy="1141830"/>
            <a:chOff x="742122" y="1677570"/>
            <a:chExt cx="930267" cy="1141830"/>
          </a:xfrm>
        </p:grpSpPr>
        <p:sp>
          <p:nvSpPr>
            <p:cNvPr id="32" name="Arc 31"/>
            <p:cNvSpPr/>
            <p:nvPr/>
          </p:nvSpPr>
          <p:spPr>
            <a:xfrm rot="12060000" flipH="1">
              <a:off x="1158039" y="1677570"/>
              <a:ext cx="514350" cy="666746"/>
            </a:xfrm>
            <a:prstGeom prst="arc">
              <a:avLst/>
            </a:prstGeom>
            <a:noFill/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742122" y="2173069"/>
              <a:ext cx="80983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+২</a:t>
              </a:r>
            </a:p>
          </p:txBody>
        </p:sp>
        <p:sp>
          <p:nvSpPr>
            <p:cNvPr id="34" name="Arc 33"/>
            <p:cNvSpPr/>
            <p:nvPr/>
          </p:nvSpPr>
          <p:spPr>
            <a:xfrm rot="16200000" flipH="1">
              <a:off x="838198" y="1743946"/>
              <a:ext cx="514350" cy="666746"/>
            </a:xfrm>
            <a:prstGeom prst="arc">
              <a:avLst/>
            </a:prstGeom>
            <a:noFill/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4"/>
          <p:cNvGrpSpPr/>
          <p:nvPr/>
        </p:nvGrpSpPr>
        <p:grpSpPr>
          <a:xfrm>
            <a:off x="3814012" y="1371600"/>
            <a:ext cx="930267" cy="1141830"/>
            <a:chOff x="742122" y="1677570"/>
            <a:chExt cx="930267" cy="1141830"/>
          </a:xfrm>
        </p:grpSpPr>
        <p:sp>
          <p:nvSpPr>
            <p:cNvPr id="36" name="Arc 35"/>
            <p:cNvSpPr/>
            <p:nvPr/>
          </p:nvSpPr>
          <p:spPr>
            <a:xfrm rot="12060000" flipH="1">
              <a:off x="1158039" y="1677570"/>
              <a:ext cx="514350" cy="666746"/>
            </a:xfrm>
            <a:prstGeom prst="arc">
              <a:avLst/>
            </a:prstGeom>
            <a:noFill/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742122" y="2173069"/>
              <a:ext cx="80983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+২</a:t>
              </a:r>
            </a:p>
          </p:txBody>
        </p:sp>
        <p:sp>
          <p:nvSpPr>
            <p:cNvPr id="38" name="Arc 37"/>
            <p:cNvSpPr/>
            <p:nvPr/>
          </p:nvSpPr>
          <p:spPr>
            <a:xfrm rot="16200000" flipH="1">
              <a:off x="838198" y="1743946"/>
              <a:ext cx="514350" cy="666746"/>
            </a:xfrm>
            <a:prstGeom prst="arc">
              <a:avLst/>
            </a:prstGeom>
            <a:noFill/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6264002" y="1294231"/>
            <a:ext cx="52196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spc="-150" dirty="0" err="1">
                <a:latin typeface="NikoshBAN" pitchFamily="2" charset="0"/>
                <a:cs typeface="NikoshBAN" pitchFamily="2" charset="0"/>
              </a:rPr>
              <a:t>জোড়</a:t>
            </a:r>
            <a:r>
              <a:rPr lang="en-US" sz="3200" spc="-15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pc="-150" dirty="0" err="1">
                <a:latin typeface="NikoshBAN" pitchFamily="2" charset="0"/>
                <a:cs typeface="NikoshBAN" pitchFamily="2" charset="0"/>
              </a:rPr>
              <a:t>স্বাভাবিক</a:t>
            </a:r>
            <a:r>
              <a:rPr lang="en-US" sz="3200" spc="-15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pc="-150" dirty="0" err="1">
                <a:latin typeface="NikoshBAN" pitchFamily="2" charset="0"/>
                <a:cs typeface="NikoshBAN" pitchFamily="2" charset="0"/>
              </a:rPr>
              <a:t>সংখ্যার</a:t>
            </a:r>
            <a:r>
              <a:rPr lang="en-US" sz="3200" spc="-15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pc="-150" dirty="0" err="1">
                <a:latin typeface="NikoshBAN" pitchFamily="2" charset="0"/>
                <a:cs typeface="NikoshBAN" pitchFamily="2" charset="0"/>
              </a:rPr>
              <a:t>প্যাটার্ণ</a:t>
            </a:r>
            <a:endParaRPr lang="en-US" sz="3200" spc="-15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057401" y="2674204"/>
            <a:ext cx="8034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NikoshBAN" pitchFamily="2" charset="0"/>
                <a:cs typeface="NikoshBAN" pitchFamily="2" charset="0"/>
              </a:rPr>
              <a:t>১ ,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852058" y="2674204"/>
            <a:ext cx="9509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NikoshBAN" pitchFamily="2" charset="0"/>
                <a:cs typeface="NikoshBAN" pitchFamily="2" charset="0"/>
              </a:rPr>
              <a:t>৩ ,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646715" y="2674204"/>
            <a:ext cx="9460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NikoshBAN" pitchFamily="2" charset="0"/>
                <a:cs typeface="NikoshBAN" pitchFamily="2" charset="0"/>
              </a:rPr>
              <a:t>৫ ,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441372" y="2674204"/>
            <a:ext cx="87876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NikoshBAN" pitchFamily="2" charset="0"/>
                <a:cs typeface="NikoshBAN" pitchFamily="2" charset="0"/>
              </a:rPr>
              <a:t>৭ ,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311811" y="2590800"/>
            <a:ext cx="11272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latin typeface="NikoshBAN" pitchFamily="2" charset="0"/>
                <a:cs typeface="NikoshBAN" pitchFamily="2" charset="0"/>
              </a:rPr>
              <a:t>... ..</a:t>
            </a:r>
          </a:p>
        </p:txBody>
      </p:sp>
      <p:grpSp>
        <p:nvGrpSpPr>
          <p:cNvPr id="35" name="Group 44"/>
          <p:cNvGrpSpPr/>
          <p:nvPr/>
        </p:nvGrpSpPr>
        <p:grpSpPr>
          <a:xfrm>
            <a:off x="2189923" y="2871537"/>
            <a:ext cx="930267" cy="1141830"/>
            <a:chOff x="742122" y="1677570"/>
            <a:chExt cx="930267" cy="1141830"/>
          </a:xfrm>
        </p:grpSpPr>
        <p:sp>
          <p:nvSpPr>
            <p:cNvPr id="46" name="Arc 45"/>
            <p:cNvSpPr/>
            <p:nvPr/>
          </p:nvSpPr>
          <p:spPr>
            <a:xfrm rot="12060000" flipH="1">
              <a:off x="1158039" y="1677570"/>
              <a:ext cx="514350" cy="666746"/>
            </a:xfrm>
            <a:prstGeom prst="arc">
              <a:avLst/>
            </a:prstGeom>
            <a:noFill/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742122" y="2173069"/>
              <a:ext cx="80983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+২</a:t>
              </a:r>
            </a:p>
          </p:txBody>
        </p:sp>
        <p:sp>
          <p:nvSpPr>
            <p:cNvPr id="48" name="Arc 47"/>
            <p:cNvSpPr/>
            <p:nvPr/>
          </p:nvSpPr>
          <p:spPr>
            <a:xfrm rot="16200000" flipH="1">
              <a:off x="838198" y="1743946"/>
              <a:ext cx="514350" cy="666746"/>
            </a:xfrm>
            <a:prstGeom prst="arc">
              <a:avLst/>
            </a:prstGeom>
            <a:noFill/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" name="Group 48"/>
          <p:cNvGrpSpPr/>
          <p:nvPr/>
        </p:nvGrpSpPr>
        <p:grpSpPr>
          <a:xfrm>
            <a:off x="3019927" y="2871537"/>
            <a:ext cx="930267" cy="1141830"/>
            <a:chOff x="742122" y="1677570"/>
            <a:chExt cx="930267" cy="1141830"/>
          </a:xfrm>
        </p:grpSpPr>
        <p:sp>
          <p:nvSpPr>
            <p:cNvPr id="50" name="Arc 49"/>
            <p:cNvSpPr/>
            <p:nvPr/>
          </p:nvSpPr>
          <p:spPr>
            <a:xfrm rot="12060000" flipH="1">
              <a:off x="1158039" y="1677570"/>
              <a:ext cx="514350" cy="666746"/>
            </a:xfrm>
            <a:prstGeom prst="arc">
              <a:avLst/>
            </a:prstGeom>
            <a:noFill/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742122" y="2173069"/>
              <a:ext cx="80983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+২</a:t>
              </a:r>
            </a:p>
          </p:txBody>
        </p:sp>
        <p:sp>
          <p:nvSpPr>
            <p:cNvPr id="52" name="Arc 51"/>
            <p:cNvSpPr/>
            <p:nvPr/>
          </p:nvSpPr>
          <p:spPr>
            <a:xfrm rot="16200000" flipH="1">
              <a:off x="838198" y="1743946"/>
              <a:ext cx="514350" cy="666746"/>
            </a:xfrm>
            <a:prstGeom prst="arc">
              <a:avLst/>
            </a:prstGeom>
            <a:noFill/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9" name="Group 52"/>
          <p:cNvGrpSpPr/>
          <p:nvPr/>
        </p:nvGrpSpPr>
        <p:grpSpPr>
          <a:xfrm>
            <a:off x="3814012" y="2867526"/>
            <a:ext cx="930267" cy="1141830"/>
            <a:chOff x="742122" y="1677570"/>
            <a:chExt cx="930267" cy="1141830"/>
          </a:xfrm>
        </p:grpSpPr>
        <p:sp>
          <p:nvSpPr>
            <p:cNvPr id="54" name="Arc 53"/>
            <p:cNvSpPr/>
            <p:nvPr/>
          </p:nvSpPr>
          <p:spPr>
            <a:xfrm rot="12060000" flipH="1">
              <a:off x="1158039" y="1677570"/>
              <a:ext cx="514350" cy="666746"/>
            </a:xfrm>
            <a:prstGeom prst="arc">
              <a:avLst/>
            </a:prstGeom>
            <a:noFill/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742122" y="2173069"/>
              <a:ext cx="80983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+২</a:t>
              </a:r>
            </a:p>
          </p:txBody>
        </p:sp>
        <p:sp>
          <p:nvSpPr>
            <p:cNvPr id="56" name="Arc 55"/>
            <p:cNvSpPr/>
            <p:nvPr/>
          </p:nvSpPr>
          <p:spPr>
            <a:xfrm rot="16200000" flipH="1">
              <a:off x="838198" y="1743946"/>
              <a:ext cx="514350" cy="666746"/>
            </a:xfrm>
            <a:prstGeom prst="arc">
              <a:avLst/>
            </a:prstGeom>
            <a:noFill/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6264002" y="2818231"/>
            <a:ext cx="55531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spc="-150" dirty="0" err="1">
                <a:latin typeface="NikoshBAN" pitchFamily="2" charset="0"/>
                <a:cs typeface="NikoshBAN" pitchFamily="2" charset="0"/>
              </a:rPr>
              <a:t>বিজোড়</a:t>
            </a:r>
            <a:r>
              <a:rPr lang="en-US" sz="3200" spc="-15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pc="-150" dirty="0" err="1">
                <a:latin typeface="NikoshBAN" pitchFamily="2" charset="0"/>
                <a:cs typeface="NikoshBAN" pitchFamily="2" charset="0"/>
              </a:rPr>
              <a:t>স্বাভাবিক</a:t>
            </a:r>
            <a:r>
              <a:rPr lang="en-US" sz="3200" spc="-15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pc="-150" dirty="0" err="1">
                <a:latin typeface="NikoshBAN" pitchFamily="2" charset="0"/>
                <a:cs typeface="NikoshBAN" pitchFamily="2" charset="0"/>
              </a:rPr>
              <a:t>সংখ্যার</a:t>
            </a:r>
            <a:r>
              <a:rPr lang="en-US" sz="3200" spc="-15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pc="-150" dirty="0" err="1">
                <a:latin typeface="NikoshBAN" pitchFamily="2" charset="0"/>
                <a:cs typeface="NikoshBAN" pitchFamily="2" charset="0"/>
              </a:rPr>
              <a:t>প্যাটার্ণ</a:t>
            </a:r>
            <a:endParaRPr lang="en-US" sz="3200" spc="-15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057401" y="4426804"/>
            <a:ext cx="9460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NikoshBAN" pitchFamily="2" charset="0"/>
                <a:cs typeface="NikoshBAN" pitchFamily="2" charset="0"/>
              </a:rPr>
              <a:t>৫ ,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2852058" y="4426804"/>
            <a:ext cx="9557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NikoshBAN" pitchFamily="2" charset="0"/>
                <a:cs typeface="NikoshBAN" pitchFamily="2" charset="0"/>
              </a:rPr>
              <a:t>৮ ,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3751915" y="4426804"/>
            <a:ext cx="11208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NikoshBAN" pitchFamily="2" charset="0"/>
                <a:cs typeface="NikoshBAN" pitchFamily="2" charset="0"/>
              </a:rPr>
              <a:t>১১ ,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4655095" y="4426804"/>
            <a:ext cx="119616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NikoshBAN" pitchFamily="2" charset="0"/>
                <a:cs typeface="NikoshBAN" pitchFamily="2" charset="0"/>
              </a:rPr>
              <a:t>১৪ ,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5653824" y="4343400"/>
            <a:ext cx="14670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latin typeface="NikoshBAN" pitchFamily="2" charset="0"/>
                <a:cs typeface="NikoshBAN" pitchFamily="2" charset="0"/>
              </a:rPr>
              <a:t>... ... </a:t>
            </a:r>
          </a:p>
        </p:txBody>
      </p:sp>
      <p:grpSp>
        <p:nvGrpSpPr>
          <p:cNvPr id="53" name="Group 62"/>
          <p:cNvGrpSpPr/>
          <p:nvPr/>
        </p:nvGrpSpPr>
        <p:grpSpPr>
          <a:xfrm>
            <a:off x="2189923" y="4624137"/>
            <a:ext cx="930267" cy="1141830"/>
            <a:chOff x="742122" y="1677570"/>
            <a:chExt cx="930267" cy="1141830"/>
          </a:xfrm>
        </p:grpSpPr>
        <p:sp>
          <p:nvSpPr>
            <p:cNvPr id="64" name="Arc 63"/>
            <p:cNvSpPr/>
            <p:nvPr/>
          </p:nvSpPr>
          <p:spPr>
            <a:xfrm rot="12060000" flipH="1">
              <a:off x="1158039" y="1677570"/>
              <a:ext cx="514350" cy="666746"/>
            </a:xfrm>
            <a:prstGeom prst="arc">
              <a:avLst/>
            </a:prstGeom>
            <a:noFill/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742122" y="2173069"/>
              <a:ext cx="84991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+৩</a:t>
              </a:r>
            </a:p>
          </p:txBody>
        </p:sp>
        <p:sp>
          <p:nvSpPr>
            <p:cNvPr id="66" name="Arc 65"/>
            <p:cNvSpPr/>
            <p:nvPr/>
          </p:nvSpPr>
          <p:spPr>
            <a:xfrm rot="16200000" flipH="1">
              <a:off x="838198" y="1743946"/>
              <a:ext cx="514350" cy="666746"/>
            </a:xfrm>
            <a:prstGeom prst="arc">
              <a:avLst/>
            </a:prstGeom>
            <a:noFill/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3" name="Group 66"/>
          <p:cNvGrpSpPr/>
          <p:nvPr/>
        </p:nvGrpSpPr>
        <p:grpSpPr>
          <a:xfrm>
            <a:off x="3019927" y="4624137"/>
            <a:ext cx="930267" cy="1141830"/>
            <a:chOff x="742122" y="1677570"/>
            <a:chExt cx="930267" cy="1141830"/>
          </a:xfrm>
        </p:grpSpPr>
        <p:sp>
          <p:nvSpPr>
            <p:cNvPr id="68" name="Arc 67"/>
            <p:cNvSpPr/>
            <p:nvPr/>
          </p:nvSpPr>
          <p:spPr>
            <a:xfrm rot="12060000" flipH="1">
              <a:off x="1158039" y="1677570"/>
              <a:ext cx="514350" cy="666746"/>
            </a:xfrm>
            <a:prstGeom prst="arc">
              <a:avLst/>
            </a:prstGeom>
            <a:noFill/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742122" y="2173069"/>
              <a:ext cx="84991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+৩</a:t>
              </a:r>
            </a:p>
          </p:txBody>
        </p:sp>
        <p:sp>
          <p:nvSpPr>
            <p:cNvPr id="70" name="Arc 69"/>
            <p:cNvSpPr/>
            <p:nvPr/>
          </p:nvSpPr>
          <p:spPr>
            <a:xfrm rot="16200000" flipH="1">
              <a:off x="838198" y="1743946"/>
              <a:ext cx="514350" cy="666746"/>
            </a:xfrm>
            <a:prstGeom prst="arc">
              <a:avLst/>
            </a:prstGeom>
            <a:noFill/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7" name="Group 70"/>
          <p:cNvGrpSpPr/>
          <p:nvPr/>
        </p:nvGrpSpPr>
        <p:grpSpPr>
          <a:xfrm>
            <a:off x="4022734" y="4620126"/>
            <a:ext cx="930267" cy="1141830"/>
            <a:chOff x="742122" y="1677570"/>
            <a:chExt cx="930267" cy="1141830"/>
          </a:xfrm>
        </p:grpSpPr>
        <p:sp>
          <p:nvSpPr>
            <p:cNvPr id="72" name="Arc 71"/>
            <p:cNvSpPr/>
            <p:nvPr/>
          </p:nvSpPr>
          <p:spPr>
            <a:xfrm rot="12060000" flipH="1">
              <a:off x="1158039" y="1677570"/>
              <a:ext cx="514350" cy="666746"/>
            </a:xfrm>
            <a:prstGeom prst="arc">
              <a:avLst/>
            </a:prstGeom>
            <a:noFill/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742122" y="2173069"/>
              <a:ext cx="84991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+৩</a:t>
              </a:r>
            </a:p>
          </p:txBody>
        </p:sp>
        <p:sp>
          <p:nvSpPr>
            <p:cNvPr id="74" name="Arc 73"/>
            <p:cNvSpPr/>
            <p:nvPr/>
          </p:nvSpPr>
          <p:spPr>
            <a:xfrm rot="16200000" flipH="1">
              <a:off x="838198" y="1743946"/>
              <a:ext cx="514350" cy="666746"/>
            </a:xfrm>
            <a:prstGeom prst="arc">
              <a:avLst/>
            </a:prstGeom>
            <a:noFill/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5" name="TextBox 74"/>
          <p:cNvSpPr txBox="1"/>
          <p:nvPr/>
        </p:nvSpPr>
        <p:spPr>
          <a:xfrm>
            <a:off x="7027430" y="4570831"/>
            <a:ext cx="37481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spc="-150" dirty="0" err="1">
                <a:latin typeface="NikoshBAN" pitchFamily="2" charset="0"/>
                <a:cs typeface="NikoshBAN" pitchFamily="2" charset="0"/>
              </a:rPr>
              <a:t>বিশেষ</a:t>
            </a:r>
            <a:r>
              <a:rPr lang="en-US" sz="3200" spc="-15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pc="-150" dirty="0" err="1">
                <a:latin typeface="NikoshBAN" pitchFamily="2" charset="0"/>
                <a:cs typeface="NikoshBAN" pitchFamily="2" charset="0"/>
              </a:rPr>
              <a:t>সংখ্যার</a:t>
            </a:r>
            <a:r>
              <a:rPr lang="en-US" sz="3200" spc="-15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pc="-150" dirty="0" err="1">
                <a:latin typeface="NikoshBAN" pitchFamily="2" charset="0"/>
                <a:cs typeface="NikoshBAN" pitchFamily="2" charset="0"/>
              </a:rPr>
              <a:t>প্যাটার্ণ</a:t>
            </a:r>
            <a:endParaRPr lang="en-US" sz="3200" spc="-15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9289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500"/>
                            </p:stCondLst>
                            <p:childTnLst>
                              <p:par>
                                <p:cTn id="15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  <p:bldP spid="39" grpId="0"/>
      <p:bldP spid="40" grpId="0"/>
      <p:bldP spid="41" grpId="0"/>
      <p:bldP spid="42" grpId="0"/>
      <p:bldP spid="43" grpId="0"/>
      <p:bldP spid="44" grpId="0"/>
      <p:bldP spid="57" grpId="0"/>
      <p:bldP spid="58" grpId="0"/>
      <p:bldP spid="59" grpId="0"/>
      <p:bldP spid="60" grpId="0"/>
      <p:bldP spid="61" grpId="0"/>
      <p:bldP spid="62" grpId="0"/>
      <p:bldP spid="7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24105" y="2290012"/>
            <a:ext cx="8178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NikoshBAN" pitchFamily="2" charset="0"/>
                <a:cs typeface="NikoshBAN" pitchFamily="2" charset="0"/>
              </a:rPr>
              <a:t>1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,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18762" y="2290012"/>
            <a:ext cx="8178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NikoshBAN" pitchFamily="2" charset="0"/>
                <a:cs typeface="NikoshBAN" pitchFamily="2" charset="0"/>
              </a:rPr>
              <a:t>4 ,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13419" y="2290012"/>
            <a:ext cx="8178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NikoshBAN" pitchFamily="2" charset="0"/>
                <a:cs typeface="NikoshBAN" pitchFamily="2" charset="0"/>
              </a:rPr>
              <a:t>9 ,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08075" y="2290012"/>
            <a:ext cx="114967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NikoshBAN" pitchFamily="2" charset="0"/>
                <a:cs typeface="NikoshBAN" pitchFamily="2" charset="0"/>
              </a:rPr>
              <a:t>16 ,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78515" y="2213811"/>
            <a:ext cx="17187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latin typeface="NikoshBAN" pitchFamily="2" charset="0"/>
                <a:cs typeface="NikoshBAN" pitchFamily="2" charset="0"/>
              </a:rPr>
              <a:t> ... ... </a:t>
            </a:r>
          </a:p>
        </p:txBody>
      </p:sp>
      <p:grpSp>
        <p:nvGrpSpPr>
          <p:cNvPr id="2" name="Group 8"/>
          <p:cNvGrpSpPr/>
          <p:nvPr/>
        </p:nvGrpSpPr>
        <p:grpSpPr>
          <a:xfrm>
            <a:off x="2308501" y="2519781"/>
            <a:ext cx="978393" cy="1141830"/>
            <a:chOff x="693996" y="1677570"/>
            <a:chExt cx="978393" cy="1141830"/>
          </a:xfrm>
        </p:grpSpPr>
        <p:sp>
          <p:nvSpPr>
            <p:cNvPr id="10" name="Arc 9"/>
            <p:cNvSpPr/>
            <p:nvPr/>
          </p:nvSpPr>
          <p:spPr>
            <a:xfrm rot="12060000" flipH="1">
              <a:off x="1158039" y="1677570"/>
              <a:ext cx="514350" cy="666746"/>
            </a:xfrm>
            <a:prstGeom prst="arc">
              <a:avLst/>
            </a:prstGeom>
            <a:noFill/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93996" y="2173069"/>
              <a:ext cx="74892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+3</a:t>
              </a:r>
            </a:p>
          </p:txBody>
        </p:sp>
        <p:sp>
          <p:nvSpPr>
            <p:cNvPr id="12" name="Arc 11"/>
            <p:cNvSpPr/>
            <p:nvPr/>
          </p:nvSpPr>
          <p:spPr>
            <a:xfrm rot="16200000" flipH="1">
              <a:off x="838198" y="1743946"/>
              <a:ext cx="514350" cy="666746"/>
            </a:xfrm>
            <a:prstGeom prst="arc">
              <a:avLst/>
            </a:prstGeom>
            <a:noFill/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12"/>
          <p:cNvGrpSpPr/>
          <p:nvPr/>
        </p:nvGrpSpPr>
        <p:grpSpPr>
          <a:xfrm>
            <a:off x="3186631" y="2518611"/>
            <a:ext cx="930267" cy="1141830"/>
            <a:chOff x="742122" y="1677570"/>
            <a:chExt cx="930267" cy="1141830"/>
          </a:xfrm>
        </p:grpSpPr>
        <p:sp>
          <p:nvSpPr>
            <p:cNvPr id="14" name="Arc 13"/>
            <p:cNvSpPr/>
            <p:nvPr/>
          </p:nvSpPr>
          <p:spPr>
            <a:xfrm rot="12060000" flipH="1">
              <a:off x="1158039" y="1677570"/>
              <a:ext cx="514350" cy="666746"/>
            </a:xfrm>
            <a:prstGeom prst="arc">
              <a:avLst/>
            </a:prstGeom>
            <a:noFill/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42122" y="2173069"/>
              <a:ext cx="74892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+5</a:t>
              </a:r>
            </a:p>
          </p:txBody>
        </p:sp>
        <p:sp>
          <p:nvSpPr>
            <p:cNvPr id="16" name="Arc 15"/>
            <p:cNvSpPr/>
            <p:nvPr/>
          </p:nvSpPr>
          <p:spPr>
            <a:xfrm rot="16200000" flipH="1">
              <a:off x="838198" y="1743946"/>
              <a:ext cx="514350" cy="666746"/>
            </a:xfrm>
            <a:prstGeom prst="arc">
              <a:avLst/>
            </a:prstGeom>
            <a:noFill/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6"/>
          <p:cNvGrpSpPr/>
          <p:nvPr/>
        </p:nvGrpSpPr>
        <p:grpSpPr>
          <a:xfrm>
            <a:off x="3980716" y="2514600"/>
            <a:ext cx="930267" cy="1141830"/>
            <a:chOff x="742122" y="1677570"/>
            <a:chExt cx="930267" cy="1141830"/>
          </a:xfrm>
        </p:grpSpPr>
        <p:sp>
          <p:nvSpPr>
            <p:cNvPr id="18" name="Arc 17"/>
            <p:cNvSpPr/>
            <p:nvPr/>
          </p:nvSpPr>
          <p:spPr>
            <a:xfrm rot="12060000" flipH="1">
              <a:off x="1158039" y="1677570"/>
              <a:ext cx="514350" cy="666746"/>
            </a:xfrm>
            <a:prstGeom prst="arc">
              <a:avLst/>
            </a:prstGeom>
            <a:noFill/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42122" y="2173069"/>
              <a:ext cx="74892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+7</a:t>
              </a:r>
            </a:p>
          </p:txBody>
        </p:sp>
        <p:sp>
          <p:nvSpPr>
            <p:cNvPr id="20" name="Arc 19"/>
            <p:cNvSpPr/>
            <p:nvPr/>
          </p:nvSpPr>
          <p:spPr>
            <a:xfrm rot="16200000" flipH="1">
              <a:off x="838198" y="1743946"/>
              <a:ext cx="514350" cy="666746"/>
            </a:xfrm>
            <a:prstGeom prst="arc">
              <a:avLst/>
            </a:prstGeom>
            <a:noFill/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9" name="TextBox 98"/>
          <p:cNvSpPr txBox="1"/>
          <p:nvPr/>
        </p:nvSpPr>
        <p:spPr>
          <a:xfrm>
            <a:off x="2193760" y="3818023"/>
            <a:ext cx="8178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NikoshBAN" pitchFamily="2" charset="0"/>
                <a:cs typeface="NikoshBAN" pitchFamily="2" charset="0"/>
              </a:rPr>
              <a:t>4 ,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2988417" y="3818023"/>
            <a:ext cx="8178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NikoshBAN" pitchFamily="2" charset="0"/>
                <a:cs typeface="NikoshBAN" pitchFamily="2" charset="0"/>
              </a:rPr>
              <a:t>6 ,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783073" y="3818023"/>
            <a:ext cx="114967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NikoshBAN" pitchFamily="2" charset="0"/>
                <a:cs typeface="NikoshBAN" pitchFamily="2" charset="0"/>
              </a:rPr>
              <a:t>10 ,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4577730" y="3818023"/>
            <a:ext cx="114967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NikoshBAN" pitchFamily="2" charset="0"/>
                <a:cs typeface="NikoshBAN" pitchFamily="2" charset="0"/>
              </a:rPr>
              <a:t>16 ,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5448170" y="3741822"/>
            <a:ext cx="17187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latin typeface="NikoshBAN" pitchFamily="2" charset="0"/>
                <a:cs typeface="NikoshBAN" pitchFamily="2" charset="0"/>
              </a:rPr>
              <a:t> ... ... </a:t>
            </a:r>
          </a:p>
        </p:txBody>
      </p:sp>
      <p:grpSp>
        <p:nvGrpSpPr>
          <p:cNvPr id="115" name="Group 8"/>
          <p:cNvGrpSpPr/>
          <p:nvPr/>
        </p:nvGrpSpPr>
        <p:grpSpPr>
          <a:xfrm>
            <a:off x="2278156" y="4047792"/>
            <a:ext cx="978393" cy="1141830"/>
            <a:chOff x="693996" y="1677570"/>
            <a:chExt cx="978393" cy="1141830"/>
          </a:xfrm>
        </p:grpSpPr>
        <p:sp>
          <p:nvSpPr>
            <p:cNvPr id="116" name="Arc 115"/>
            <p:cNvSpPr/>
            <p:nvPr/>
          </p:nvSpPr>
          <p:spPr>
            <a:xfrm rot="12060000" flipH="1">
              <a:off x="1158039" y="1677570"/>
              <a:ext cx="514350" cy="666746"/>
            </a:xfrm>
            <a:prstGeom prst="arc">
              <a:avLst/>
            </a:prstGeom>
            <a:noFill/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693996" y="2173069"/>
              <a:ext cx="74892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+2</a:t>
              </a:r>
            </a:p>
          </p:txBody>
        </p:sp>
        <p:sp>
          <p:nvSpPr>
            <p:cNvPr id="118" name="Arc 117"/>
            <p:cNvSpPr/>
            <p:nvPr/>
          </p:nvSpPr>
          <p:spPr>
            <a:xfrm rot="16200000" flipH="1">
              <a:off x="838198" y="1743946"/>
              <a:ext cx="514350" cy="666746"/>
            </a:xfrm>
            <a:prstGeom prst="arc">
              <a:avLst/>
            </a:prstGeom>
            <a:noFill/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9" name="Group 12"/>
          <p:cNvGrpSpPr/>
          <p:nvPr/>
        </p:nvGrpSpPr>
        <p:grpSpPr>
          <a:xfrm>
            <a:off x="3156286" y="4046622"/>
            <a:ext cx="930267" cy="1141830"/>
            <a:chOff x="742122" y="1677570"/>
            <a:chExt cx="930267" cy="1141830"/>
          </a:xfrm>
        </p:grpSpPr>
        <p:sp>
          <p:nvSpPr>
            <p:cNvPr id="120" name="Arc 119"/>
            <p:cNvSpPr/>
            <p:nvPr/>
          </p:nvSpPr>
          <p:spPr>
            <a:xfrm rot="12060000" flipH="1">
              <a:off x="1158039" y="1677570"/>
              <a:ext cx="514350" cy="666746"/>
            </a:xfrm>
            <a:prstGeom prst="arc">
              <a:avLst/>
            </a:prstGeom>
            <a:noFill/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742122" y="2173069"/>
              <a:ext cx="74892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+4</a:t>
              </a:r>
            </a:p>
          </p:txBody>
        </p:sp>
        <p:sp>
          <p:nvSpPr>
            <p:cNvPr id="122" name="Arc 121"/>
            <p:cNvSpPr/>
            <p:nvPr/>
          </p:nvSpPr>
          <p:spPr>
            <a:xfrm rot="16200000" flipH="1">
              <a:off x="838198" y="1743946"/>
              <a:ext cx="514350" cy="666746"/>
            </a:xfrm>
            <a:prstGeom prst="arc">
              <a:avLst/>
            </a:prstGeom>
            <a:noFill/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3" name="Group 16"/>
          <p:cNvGrpSpPr/>
          <p:nvPr/>
        </p:nvGrpSpPr>
        <p:grpSpPr>
          <a:xfrm>
            <a:off x="3950371" y="4042611"/>
            <a:ext cx="930267" cy="1141830"/>
            <a:chOff x="742122" y="1677570"/>
            <a:chExt cx="930267" cy="1141830"/>
          </a:xfrm>
        </p:grpSpPr>
        <p:sp>
          <p:nvSpPr>
            <p:cNvPr id="124" name="Arc 123"/>
            <p:cNvSpPr/>
            <p:nvPr/>
          </p:nvSpPr>
          <p:spPr>
            <a:xfrm rot="12060000" flipH="1">
              <a:off x="1158039" y="1677570"/>
              <a:ext cx="514350" cy="666746"/>
            </a:xfrm>
            <a:prstGeom prst="arc">
              <a:avLst/>
            </a:prstGeom>
            <a:noFill/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742122" y="2173069"/>
              <a:ext cx="74892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+6</a:t>
              </a:r>
            </a:p>
          </p:txBody>
        </p:sp>
        <p:sp>
          <p:nvSpPr>
            <p:cNvPr id="126" name="Arc 125"/>
            <p:cNvSpPr/>
            <p:nvPr/>
          </p:nvSpPr>
          <p:spPr>
            <a:xfrm rot="16200000" flipH="1">
              <a:off x="838198" y="1743946"/>
              <a:ext cx="514350" cy="666746"/>
            </a:xfrm>
            <a:prstGeom prst="arc">
              <a:avLst/>
            </a:prstGeom>
            <a:noFill/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1" name="TextBox 190"/>
          <p:cNvSpPr txBox="1"/>
          <p:nvPr/>
        </p:nvSpPr>
        <p:spPr>
          <a:xfrm>
            <a:off x="4038601" y="5410201"/>
            <a:ext cx="5259773" cy="769441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4400" spc="-150" dirty="0" err="1">
                <a:latin typeface="NikoshBAN" pitchFamily="2" charset="0"/>
                <a:cs typeface="NikoshBAN" pitchFamily="2" charset="0"/>
              </a:rPr>
              <a:t>এগুলো</a:t>
            </a:r>
            <a:r>
              <a:rPr lang="en-US" sz="4400" spc="-15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spc="-150" dirty="0" err="1">
                <a:latin typeface="NikoshBAN" pitchFamily="2" charset="0"/>
                <a:cs typeface="NikoshBAN" pitchFamily="2" charset="0"/>
              </a:rPr>
              <a:t>রৈখিক</a:t>
            </a:r>
            <a:r>
              <a:rPr lang="en-US" sz="4400" spc="-15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spc="-150" dirty="0" err="1">
                <a:latin typeface="NikoshBAN" pitchFamily="2" charset="0"/>
                <a:cs typeface="NikoshBAN" pitchFamily="2" charset="0"/>
              </a:rPr>
              <a:t>প্যাটার্ণ</a:t>
            </a:r>
            <a:endParaRPr lang="en-US" sz="4400" spc="-15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2" name="TextBox 191"/>
          <p:cNvSpPr txBox="1"/>
          <p:nvPr/>
        </p:nvSpPr>
        <p:spPr>
          <a:xfrm>
            <a:off x="2209801" y="762001"/>
            <a:ext cx="119616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NikoshBAN" pitchFamily="2" charset="0"/>
                <a:cs typeface="NikoshBAN" pitchFamily="2" charset="0"/>
              </a:rPr>
              <a:t>১৭ ,</a:t>
            </a:r>
          </a:p>
        </p:txBody>
      </p:sp>
      <p:sp>
        <p:nvSpPr>
          <p:cNvPr id="193" name="TextBox 192"/>
          <p:cNvSpPr txBox="1"/>
          <p:nvPr/>
        </p:nvSpPr>
        <p:spPr>
          <a:xfrm>
            <a:off x="3122336" y="762001"/>
            <a:ext cx="12506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NikoshBAN" pitchFamily="2" charset="0"/>
                <a:cs typeface="NikoshBAN" pitchFamily="2" charset="0"/>
              </a:rPr>
              <a:t>১৩ ,</a:t>
            </a:r>
          </a:p>
        </p:txBody>
      </p:sp>
      <p:sp>
        <p:nvSpPr>
          <p:cNvPr id="194" name="TextBox 193"/>
          <p:cNvSpPr txBox="1"/>
          <p:nvPr/>
        </p:nvSpPr>
        <p:spPr>
          <a:xfrm>
            <a:off x="4211348" y="762001"/>
            <a:ext cx="9092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NikoshBAN" pitchFamily="2" charset="0"/>
                <a:cs typeface="NikoshBAN" pitchFamily="2" charset="0"/>
              </a:rPr>
              <a:t>৯ ,</a:t>
            </a:r>
          </a:p>
        </p:txBody>
      </p:sp>
      <p:sp>
        <p:nvSpPr>
          <p:cNvPr id="195" name="TextBox 194"/>
          <p:cNvSpPr txBox="1"/>
          <p:nvPr/>
        </p:nvSpPr>
        <p:spPr>
          <a:xfrm>
            <a:off x="4968540" y="762001"/>
            <a:ext cx="9460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NikoshBAN" pitchFamily="2" charset="0"/>
                <a:cs typeface="NikoshBAN" pitchFamily="2" charset="0"/>
              </a:rPr>
              <a:t>৫ ,</a:t>
            </a:r>
          </a:p>
        </p:txBody>
      </p:sp>
      <p:sp>
        <p:nvSpPr>
          <p:cNvPr id="196" name="TextBox 195"/>
          <p:cNvSpPr txBox="1"/>
          <p:nvPr/>
        </p:nvSpPr>
        <p:spPr>
          <a:xfrm>
            <a:off x="5806224" y="762000"/>
            <a:ext cx="14670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latin typeface="NikoshBAN" pitchFamily="2" charset="0"/>
                <a:cs typeface="NikoshBAN" pitchFamily="2" charset="0"/>
              </a:rPr>
              <a:t>... ... </a:t>
            </a:r>
          </a:p>
        </p:txBody>
      </p:sp>
      <p:grpSp>
        <p:nvGrpSpPr>
          <p:cNvPr id="197" name="Group 196"/>
          <p:cNvGrpSpPr/>
          <p:nvPr/>
        </p:nvGrpSpPr>
        <p:grpSpPr>
          <a:xfrm>
            <a:off x="2594812" y="993441"/>
            <a:ext cx="910389" cy="1141830"/>
            <a:chOff x="762000" y="1677570"/>
            <a:chExt cx="910389" cy="1141830"/>
          </a:xfrm>
        </p:grpSpPr>
        <p:sp>
          <p:nvSpPr>
            <p:cNvPr id="198" name="Arc 197"/>
            <p:cNvSpPr/>
            <p:nvPr/>
          </p:nvSpPr>
          <p:spPr>
            <a:xfrm rot="12060000" flipH="1">
              <a:off x="1158039" y="1677570"/>
              <a:ext cx="514350" cy="666746"/>
            </a:xfrm>
            <a:prstGeom prst="arc">
              <a:avLst/>
            </a:prstGeom>
            <a:noFill/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TextBox 198"/>
            <p:cNvSpPr txBox="1"/>
            <p:nvPr/>
          </p:nvSpPr>
          <p:spPr>
            <a:xfrm>
              <a:off x="859921" y="2173069"/>
              <a:ext cx="66396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-৪</a:t>
              </a:r>
            </a:p>
          </p:txBody>
        </p:sp>
        <p:sp>
          <p:nvSpPr>
            <p:cNvPr id="200" name="Arc 199"/>
            <p:cNvSpPr/>
            <p:nvPr/>
          </p:nvSpPr>
          <p:spPr>
            <a:xfrm rot="16200000" flipH="1">
              <a:off x="838198" y="1743946"/>
              <a:ext cx="514350" cy="666746"/>
            </a:xfrm>
            <a:prstGeom prst="arc">
              <a:avLst/>
            </a:prstGeom>
            <a:noFill/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1" name="Group 200"/>
          <p:cNvGrpSpPr/>
          <p:nvPr/>
        </p:nvGrpSpPr>
        <p:grpSpPr>
          <a:xfrm>
            <a:off x="3509212" y="993441"/>
            <a:ext cx="910389" cy="1141830"/>
            <a:chOff x="762000" y="1677570"/>
            <a:chExt cx="910389" cy="1141830"/>
          </a:xfrm>
        </p:grpSpPr>
        <p:sp>
          <p:nvSpPr>
            <p:cNvPr id="202" name="Arc 201"/>
            <p:cNvSpPr/>
            <p:nvPr/>
          </p:nvSpPr>
          <p:spPr>
            <a:xfrm rot="12060000" flipH="1">
              <a:off x="1158039" y="1677570"/>
              <a:ext cx="514350" cy="666746"/>
            </a:xfrm>
            <a:prstGeom prst="arc">
              <a:avLst/>
            </a:prstGeom>
            <a:noFill/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TextBox 202"/>
            <p:cNvSpPr txBox="1"/>
            <p:nvPr/>
          </p:nvSpPr>
          <p:spPr>
            <a:xfrm>
              <a:off x="868117" y="2173069"/>
              <a:ext cx="66396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-৪</a:t>
              </a:r>
            </a:p>
          </p:txBody>
        </p:sp>
        <p:sp>
          <p:nvSpPr>
            <p:cNvPr id="204" name="Arc 203"/>
            <p:cNvSpPr/>
            <p:nvPr/>
          </p:nvSpPr>
          <p:spPr>
            <a:xfrm rot="16200000" flipH="1">
              <a:off x="838198" y="1743946"/>
              <a:ext cx="514350" cy="666746"/>
            </a:xfrm>
            <a:prstGeom prst="arc">
              <a:avLst/>
            </a:prstGeom>
            <a:noFill/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5" name="Group 204"/>
          <p:cNvGrpSpPr/>
          <p:nvPr/>
        </p:nvGrpSpPr>
        <p:grpSpPr>
          <a:xfrm>
            <a:off x="4347412" y="989430"/>
            <a:ext cx="910389" cy="1141830"/>
            <a:chOff x="762000" y="1677570"/>
            <a:chExt cx="910389" cy="1141830"/>
          </a:xfrm>
        </p:grpSpPr>
        <p:sp>
          <p:nvSpPr>
            <p:cNvPr id="206" name="Arc 205"/>
            <p:cNvSpPr/>
            <p:nvPr/>
          </p:nvSpPr>
          <p:spPr>
            <a:xfrm rot="12060000" flipH="1">
              <a:off x="1158039" y="1677570"/>
              <a:ext cx="514350" cy="666746"/>
            </a:xfrm>
            <a:prstGeom prst="arc">
              <a:avLst/>
            </a:prstGeom>
            <a:noFill/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TextBox 206"/>
            <p:cNvSpPr txBox="1"/>
            <p:nvPr/>
          </p:nvSpPr>
          <p:spPr>
            <a:xfrm>
              <a:off x="855910" y="2173069"/>
              <a:ext cx="66396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-৪</a:t>
              </a:r>
            </a:p>
          </p:txBody>
        </p:sp>
        <p:sp>
          <p:nvSpPr>
            <p:cNvPr id="208" name="Arc 207"/>
            <p:cNvSpPr/>
            <p:nvPr/>
          </p:nvSpPr>
          <p:spPr>
            <a:xfrm rot="16200000" flipH="1">
              <a:off x="838198" y="1743946"/>
              <a:ext cx="514350" cy="666746"/>
            </a:xfrm>
            <a:prstGeom prst="arc">
              <a:avLst/>
            </a:prstGeom>
            <a:noFill/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9" name="TextBox 208"/>
          <p:cNvSpPr txBox="1"/>
          <p:nvPr/>
        </p:nvSpPr>
        <p:spPr>
          <a:xfrm>
            <a:off x="7179830" y="989431"/>
            <a:ext cx="37481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spc="-150" dirty="0" err="1">
                <a:latin typeface="NikoshBAN" pitchFamily="2" charset="0"/>
                <a:cs typeface="NikoshBAN" pitchFamily="2" charset="0"/>
              </a:rPr>
              <a:t>বিশেষ</a:t>
            </a:r>
            <a:r>
              <a:rPr lang="en-US" sz="3200" spc="-15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pc="-150" dirty="0" err="1">
                <a:latin typeface="NikoshBAN" pitchFamily="2" charset="0"/>
                <a:cs typeface="NikoshBAN" pitchFamily="2" charset="0"/>
              </a:rPr>
              <a:t>সংখ্যার</a:t>
            </a:r>
            <a:r>
              <a:rPr lang="en-US" sz="3200" spc="-15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pc="-150" dirty="0" err="1">
                <a:latin typeface="NikoshBAN" pitchFamily="2" charset="0"/>
                <a:cs typeface="NikoshBAN" pitchFamily="2" charset="0"/>
              </a:rPr>
              <a:t>প্যাটার্ণ</a:t>
            </a:r>
            <a:endParaRPr lang="en-US" sz="3200" spc="-15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611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500"/>
                            </p:stCondLst>
                            <p:childTnLst>
                              <p:par>
                                <p:cTn id="1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000"/>
                            </p:stCondLst>
                            <p:childTnLst>
                              <p:par>
                                <p:cTn id="1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9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9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9" grpId="0"/>
      <p:bldP spid="103" grpId="0"/>
      <p:bldP spid="107" grpId="0"/>
      <p:bldP spid="113" grpId="0"/>
      <p:bldP spid="114" grpId="0"/>
      <p:bldP spid="191" grpId="0" animBg="1"/>
      <p:bldP spid="192" grpId="0"/>
      <p:bldP spid="193" grpId="0"/>
      <p:bldP spid="194" grpId="0"/>
      <p:bldP spid="195" grpId="0"/>
      <p:bldP spid="196" grpId="0"/>
      <p:bldP spid="20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 descr="Whirlpo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6800" y="366963"/>
            <a:ext cx="2997200" cy="2247900"/>
          </a:xfrm>
          <a:prstGeom prst="rect">
            <a:avLst/>
          </a:prstGeom>
        </p:spPr>
      </p:pic>
      <p:pic>
        <p:nvPicPr>
          <p:cNvPr id="37" name="Picture 36" descr="Ram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8516" y="340526"/>
            <a:ext cx="2491684" cy="2250274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3175000" y="2587552"/>
            <a:ext cx="14879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latin typeface="NikoshBAN" pitchFamily="2" charset="0"/>
                <a:cs typeface="NikoshBAN" pitchFamily="2" charset="0"/>
              </a:rPr>
              <a:t>টর্নেডো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315201" y="2514601"/>
            <a:ext cx="20681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latin typeface="NikoshBAN" pitchFamily="2" charset="0"/>
                <a:cs typeface="NikoshBAN" pitchFamily="2" charset="0"/>
              </a:rPr>
              <a:t>ভেড়ার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শিং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10" descr="phi8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7137" y="3119902"/>
            <a:ext cx="5740536" cy="155637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924800" y="3549316"/>
            <a:ext cx="2834430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600" dirty="0" err="1">
                <a:latin typeface="NikoshBAN" pitchFamily="2" charset="0"/>
                <a:cs typeface="NikoshBAN" pitchFamily="2" charset="0"/>
              </a:rPr>
              <a:t>হাতের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আঙ্গুল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57401" y="4721899"/>
            <a:ext cx="8178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NikoshBAN" pitchFamily="2" charset="0"/>
                <a:cs typeface="NikoshBAN" pitchFamily="2" charset="0"/>
              </a:rPr>
              <a:t>0 ,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852058" y="4721899"/>
            <a:ext cx="8178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NikoshBAN" pitchFamily="2" charset="0"/>
                <a:cs typeface="NikoshBAN" pitchFamily="2" charset="0"/>
              </a:rPr>
              <a:t>1 ,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46715" y="4721899"/>
            <a:ext cx="8178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NikoshBAN" pitchFamily="2" charset="0"/>
                <a:cs typeface="NikoshBAN" pitchFamily="2" charset="0"/>
              </a:rPr>
              <a:t>1 ,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41372" y="4721899"/>
            <a:ext cx="6495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NikoshBAN" pitchFamily="2" charset="0"/>
                <a:cs typeface="NikoshBAN" pitchFamily="2" charset="0"/>
              </a:rPr>
              <a:t>2,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48401" y="4645698"/>
            <a:ext cx="8258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latin typeface="NikoshBAN" pitchFamily="2" charset="0"/>
                <a:cs typeface="NikoshBAN" pitchFamily="2" charset="0"/>
              </a:rPr>
              <a:t> ...</a:t>
            </a:r>
          </a:p>
        </p:txBody>
      </p:sp>
      <p:grpSp>
        <p:nvGrpSpPr>
          <p:cNvPr id="19" name="Group 163"/>
          <p:cNvGrpSpPr/>
          <p:nvPr/>
        </p:nvGrpSpPr>
        <p:grpSpPr>
          <a:xfrm>
            <a:off x="2253742" y="4428200"/>
            <a:ext cx="1648977" cy="1589098"/>
            <a:chOff x="1010478" y="3592502"/>
            <a:chExt cx="1648977" cy="1589098"/>
          </a:xfrm>
        </p:grpSpPr>
        <p:grpSp>
          <p:nvGrpSpPr>
            <p:cNvPr id="20" name="Group 12"/>
            <p:cNvGrpSpPr/>
            <p:nvPr/>
          </p:nvGrpSpPr>
          <p:grpSpPr>
            <a:xfrm>
              <a:off x="1010478" y="4114800"/>
              <a:ext cx="910389" cy="1066800"/>
              <a:chOff x="762000" y="1677570"/>
              <a:chExt cx="910389" cy="1066800"/>
            </a:xfrm>
          </p:grpSpPr>
          <p:sp>
            <p:nvSpPr>
              <p:cNvPr id="22" name="Arc 21"/>
              <p:cNvSpPr/>
              <p:nvPr/>
            </p:nvSpPr>
            <p:spPr>
              <a:xfrm rot="12060000" flipH="1">
                <a:off x="1158039" y="1677570"/>
                <a:ext cx="514350" cy="666746"/>
              </a:xfrm>
              <a:prstGeom prst="arc">
                <a:avLst/>
              </a:prstGeom>
              <a:noFill/>
              <a:ln w="381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953112" y="2098039"/>
                <a:ext cx="50045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>
                    <a:solidFill>
                      <a:srgbClr val="FF0000"/>
                    </a:solidFill>
                    <a:latin typeface="NikoshBAN" pitchFamily="2" charset="0"/>
                    <a:cs typeface="NikoshBAN" pitchFamily="2" charset="0"/>
                  </a:rPr>
                  <a:t>+</a:t>
                </a:r>
              </a:p>
            </p:txBody>
          </p:sp>
          <p:sp>
            <p:nvSpPr>
              <p:cNvPr id="24" name="Arc 23"/>
              <p:cNvSpPr/>
              <p:nvPr/>
            </p:nvSpPr>
            <p:spPr>
              <a:xfrm rot="16200000" flipH="1">
                <a:off x="838198" y="1743946"/>
                <a:ext cx="514350" cy="666746"/>
              </a:xfrm>
              <a:prstGeom prst="arc">
                <a:avLst/>
              </a:prstGeom>
              <a:noFill/>
              <a:ln w="381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1" name="Arc 20"/>
            <p:cNvSpPr/>
            <p:nvPr/>
          </p:nvSpPr>
          <p:spPr>
            <a:xfrm rot="12883250" flipH="1">
              <a:off x="1694153" y="3592502"/>
              <a:ext cx="965302" cy="1251310"/>
            </a:xfrm>
            <a:prstGeom prst="arc">
              <a:avLst/>
            </a:prstGeom>
            <a:noFill/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5094432" y="4721899"/>
            <a:ext cx="65915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NikoshBAN" pitchFamily="2" charset="0"/>
                <a:cs typeface="NikoshBAN" pitchFamily="2" charset="0"/>
              </a:rPr>
              <a:t>3,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858036" y="4721899"/>
            <a:ext cx="6495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NikoshBAN" pitchFamily="2" charset="0"/>
                <a:cs typeface="NikoshBAN" pitchFamily="2" charset="0"/>
              </a:rPr>
              <a:t>5,</a:t>
            </a:r>
          </a:p>
        </p:txBody>
      </p:sp>
      <p:grpSp>
        <p:nvGrpSpPr>
          <p:cNvPr id="27" name="Group 171"/>
          <p:cNvGrpSpPr/>
          <p:nvPr/>
        </p:nvGrpSpPr>
        <p:grpSpPr>
          <a:xfrm>
            <a:off x="3027298" y="4388096"/>
            <a:ext cx="1648977" cy="1589098"/>
            <a:chOff x="1010478" y="3592502"/>
            <a:chExt cx="1648977" cy="1589098"/>
          </a:xfrm>
        </p:grpSpPr>
        <p:grpSp>
          <p:nvGrpSpPr>
            <p:cNvPr id="28" name="Group 12"/>
            <p:cNvGrpSpPr/>
            <p:nvPr/>
          </p:nvGrpSpPr>
          <p:grpSpPr>
            <a:xfrm>
              <a:off x="1010478" y="4114800"/>
              <a:ext cx="910389" cy="1066800"/>
              <a:chOff x="762000" y="1677570"/>
              <a:chExt cx="910389" cy="1066800"/>
            </a:xfrm>
          </p:grpSpPr>
          <p:sp>
            <p:nvSpPr>
              <p:cNvPr id="30" name="Arc 29"/>
              <p:cNvSpPr/>
              <p:nvPr/>
            </p:nvSpPr>
            <p:spPr>
              <a:xfrm rot="12060000" flipH="1">
                <a:off x="1158039" y="1677570"/>
                <a:ext cx="514350" cy="666746"/>
              </a:xfrm>
              <a:prstGeom prst="arc">
                <a:avLst/>
              </a:prstGeom>
              <a:noFill/>
              <a:ln w="381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953112" y="2098039"/>
                <a:ext cx="50045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>
                    <a:solidFill>
                      <a:srgbClr val="FF0000"/>
                    </a:solidFill>
                    <a:latin typeface="NikoshBAN" pitchFamily="2" charset="0"/>
                    <a:cs typeface="NikoshBAN" pitchFamily="2" charset="0"/>
                  </a:rPr>
                  <a:t>+</a:t>
                </a:r>
              </a:p>
            </p:txBody>
          </p:sp>
          <p:sp>
            <p:nvSpPr>
              <p:cNvPr id="32" name="Arc 31"/>
              <p:cNvSpPr/>
              <p:nvPr/>
            </p:nvSpPr>
            <p:spPr>
              <a:xfrm rot="16200000" flipH="1">
                <a:off x="838198" y="1743946"/>
                <a:ext cx="514350" cy="666746"/>
              </a:xfrm>
              <a:prstGeom prst="arc">
                <a:avLst/>
              </a:prstGeom>
              <a:noFill/>
              <a:ln w="381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9" name="Arc 28"/>
            <p:cNvSpPr/>
            <p:nvPr/>
          </p:nvSpPr>
          <p:spPr>
            <a:xfrm rot="12883250" flipH="1">
              <a:off x="1694153" y="3592502"/>
              <a:ext cx="965302" cy="1251310"/>
            </a:xfrm>
            <a:prstGeom prst="arc">
              <a:avLst/>
            </a:prstGeom>
            <a:noFill/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" name="Group 177"/>
          <p:cNvGrpSpPr/>
          <p:nvPr/>
        </p:nvGrpSpPr>
        <p:grpSpPr>
          <a:xfrm>
            <a:off x="3837424" y="4380074"/>
            <a:ext cx="1648977" cy="1589098"/>
            <a:chOff x="1010478" y="3592502"/>
            <a:chExt cx="1648977" cy="1589098"/>
          </a:xfrm>
        </p:grpSpPr>
        <p:grpSp>
          <p:nvGrpSpPr>
            <p:cNvPr id="34" name="Group 12"/>
            <p:cNvGrpSpPr/>
            <p:nvPr/>
          </p:nvGrpSpPr>
          <p:grpSpPr>
            <a:xfrm>
              <a:off x="1010478" y="4114800"/>
              <a:ext cx="910389" cy="1066800"/>
              <a:chOff x="762000" y="1677570"/>
              <a:chExt cx="910389" cy="1066800"/>
            </a:xfrm>
          </p:grpSpPr>
          <p:sp>
            <p:nvSpPr>
              <p:cNvPr id="38" name="Arc 37"/>
              <p:cNvSpPr/>
              <p:nvPr/>
            </p:nvSpPr>
            <p:spPr>
              <a:xfrm rot="12060000" flipH="1">
                <a:off x="1158039" y="1677570"/>
                <a:ext cx="514350" cy="666746"/>
              </a:xfrm>
              <a:prstGeom prst="arc">
                <a:avLst/>
              </a:prstGeom>
              <a:noFill/>
              <a:ln w="381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953112" y="2098039"/>
                <a:ext cx="50045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>
                    <a:solidFill>
                      <a:srgbClr val="FF0000"/>
                    </a:solidFill>
                    <a:latin typeface="NikoshBAN" pitchFamily="2" charset="0"/>
                    <a:cs typeface="NikoshBAN" pitchFamily="2" charset="0"/>
                  </a:rPr>
                  <a:t>+</a:t>
                </a:r>
              </a:p>
            </p:txBody>
          </p:sp>
          <p:sp>
            <p:nvSpPr>
              <p:cNvPr id="45" name="Arc 44"/>
              <p:cNvSpPr/>
              <p:nvPr/>
            </p:nvSpPr>
            <p:spPr>
              <a:xfrm rot="16200000" flipH="1">
                <a:off x="838198" y="1743946"/>
                <a:ext cx="514350" cy="666746"/>
              </a:xfrm>
              <a:prstGeom prst="arc">
                <a:avLst/>
              </a:prstGeom>
              <a:noFill/>
              <a:ln w="381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5" name="Arc 34"/>
            <p:cNvSpPr/>
            <p:nvPr/>
          </p:nvSpPr>
          <p:spPr>
            <a:xfrm rot="12883250" flipH="1">
              <a:off x="1694153" y="3592502"/>
              <a:ext cx="965302" cy="1251310"/>
            </a:xfrm>
            <a:prstGeom prst="arc">
              <a:avLst/>
            </a:prstGeom>
            <a:noFill/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" name="Group 183"/>
          <p:cNvGrpSpPr/>
          <p:nvPr/>
        </p:nvGrpSpPr>
        <p:grpSpPr>
          <a:xfrm>
            <a:off x="4555960" y="4384085"/>
            <a:ext cx="1648977" cy="1589098"/>
            <a:chOff x="1010478" y="3592502"/>
            <a:chExt cx="1648977" cy="1589098"/>
          </a:xfrm>
        </p:grpSpPr>
        <p:grpSp>
          <p:nvGrpSpPr>
            <p:cNvPr id="47" name="Group 12"/>
            <p:cNvGrpSpPr/>
            <p:nvPr/>
          </p:nvGrpSpPr>
          <p:grpSpPr>
            <a:xfrm>
              <a:off x="1010478" y="4114800"/>
              <a:ext cx="910389" cy="1066800"/>
              <a:chOff x="762000" y="1677570"/>
              <a:chExt cx="910389" cy="1066800"/>
            </a:xfrm>
          </p:grpSpPr>
          <p:sp>
            <p:nvSpPr>
              <p:cNvPr id="49" name="Arc 48"/>
              <p:cNvSpPr/>
              <p:nvPr/>
            </p:nvSpPr>
            <p:spPr>
              <a:xfrm rot="12060000" flipH="1">
                <a:off x="1158039" y="1677570"/>
                <a:ext cx="514350" cy="666746"/>
              </a:xfrm>
              <a:prstGeom prst="arc">
                <a:avLst/>
              </a:prstGeom>
              <a:noFill/>
              <a:ln w="381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953112" y="2098039"/>
                <a:ext cx="50045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>
                    <a:solidFill>
                      <a:srgbClr val="FF0000"/>
                    </a:solidFill>
                    <a:latin typeface="NikoshBAN" pitchFamily="2" charset="0"/>
                    <a:cs typeface="NikoshBAN" pitchFamily="2" charset="0"/>
                  </a:rPr>
                  <a:t>+</a:t>
                </a:r>
              </a:p>
            </p:txBody>
          </p:sp>
          <p:sp>
            <p:nvSpPr>
              <p:cNvPr id="51" name="Arc 50"/>
              <p:cNvSpPr/>
              <p:nvPr/>
            </p:nvSpPr>
            <p:spPr>
              <a:xfrm rot="16200000" flipH="1">
                <a:off x="838198" y="1743946"/>
                <a:ext cx="514350" cy="666746"/>
              </a:xfrm>
              <a:prstGeom prst="arc">
                <a:avLst/>
              </a:prstGeom>
              <a:noFill/>
              <a:ln w="381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8" name="Arc 47"/>
            <p:cNvSpPr/>
            <p:nvPr/>
          </p:nvSpPr>
          <p:spPr>
            <a:xfrm rot="12883250" flipH="1">
              <a:off x="1694153" y="3592502"/>
              <a:ext cx="965302" cy="1251310"/>
            </a:xfrm>
            <a:prstGeom prst="arc">
              <a:avLst/>
            </a:prstGeom>
            <a:noFill/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6906126" y="4978573"/>
            <a:ext cx="45977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spc="-150" dirty="0" err="1">
                <a:latin typeface="NikoshBAN" pitchFamily="2" charset="0"/>
                <a:cs typeface="NikoshBAN" pitchFamily="2" charset="0"/>
              </a:rPr>
              <a:t>ফিবোনাক্কি</a:t>
            </a:r>
            <a:r>
              <a:rPr lang="en-US" sz="3200" spc="-150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spc="-150" dirty="0" err="1">
                <a:latin typeface="NikoshBAN" pitchFamily="2" charset="0"/>
                <a:cs typeface="NikoshBAN" pitchFamily="2" charset="0"/>
              </a:rPr>
              <a:t>সংখ্যার</a:t>
            </a:r>
            <a:r>
              <a:rPr lang="en-US" sz="3200" spc="-15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pc="-150" dirty="0" err="1">
                <a:latin typeface="NikoshBAN" pitchFamily="2" charset="0"/>
                <a:cs typeface="NikoshBAN" pitchFamily="2" charset="0"/>
              </a:rPr>
              <a:t>প্যাটার্ণ</a:t>
            </a:r>
            <a:endParaRPr lang="en-US" sz="3200" spc="-15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191000" y="5662864"/>
            <a:ext cx="4841390" cy="769441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4400" spc="-150" dirty="0" err="1">
                <a:latin typeface="NikoshBAN" pitchFamily="2" charset="0"/>
                <a:cs typeface="NikoshBAN" pitchFamily="2" charset="0"/>
              </a:rPr>
              <a:t>এটিও</a:t>
            </a:r>
            <a:r>
              <a:rPr lang="en-US" sz="4400" spc="-15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spc="-150" dirty="0" err="1">
                <a:latin typeface="NikoshBAN" pitchFamily="2" charset="0"/>
                <a:cs typeface="NikoshBAN" pitchFamily="2" charset="0"/>
              </a:rPr>
              <a:t>রৈখিক</a:t>
            </a:r>
            <a:r>
              <a:rPr lang="en-US" sz="4400" spc="-15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spc="-150" dirty="0" err="1">
                <a:latin typeface="NikoshBAN" pitchFamily="2" charset="0"/>
                <a:cs typeface="NikoshBAN" pitchFamily="2" charset="0"/>
              </a:rPr>
              <a:t>প্যাটার্ণ</a:t>
            </a:r>
            <a:endParaRPr lang="en-US" sz="4400" spc="-15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4924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25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6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6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6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13" grpId="0" animBg="1"/>
      <p:bldP spid="14" grpId="0"/>
      <p:bldP spid="15" grpId="0"/>
      <p:bldP spid="16" grpId="0"/>
      <p:bldP spid="17" grpId="0"/>
      <p:bldP spid="18" grpId="0"/>
      <p:bldP spid="25" grpId="0"/>
      <p:bldP spid="26" grpId="0"/>
      <p:bldP spid="52" grpId="0"/>
      <p:bldP spid="5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0654389"/>
              </p:ext>
            </p:extLst>
          </p:nvPr>
        </p:nvGraphicFramePr>
        <p:xfrm>
          <a:off x="48126" y="817671"/>
          <a:ext cx="7740423" cy="5181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7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00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79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21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39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860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3419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2189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0210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2441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9530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১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১১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২১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৩১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৪১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৫১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৬১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৭১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৮১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৯১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২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১২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২২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৩২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৪২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৫২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৬২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৭২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৮২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৯২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৩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১৩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২৩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৩৩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৪৩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৫৩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৬৩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৭৩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৮৩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৯৩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৪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১৪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২৪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৩৪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৪৪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৫৪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৬৪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৭৪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৮৪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৯৪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৫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১৫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২৫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৩৫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৪৫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৫৫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৬৫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৭৫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৮৫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৯৫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৬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১৬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২৬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৩৬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৪৬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৫৬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৬৬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৭৬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৮৬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৯৬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৭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১৭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২৭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৩৭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৪৭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৫৭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৬৭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৭৭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৮৭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৯৭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৮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১৮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২৮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৩৮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৪৮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৫৮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৬৮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৭৮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৮৮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৯৮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৯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১৯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২৯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৩৯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৪৯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৫৯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৬৯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৭৯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৮৯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৯৯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১০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২০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৩০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৪০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৫০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৬০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৭০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৮০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৯০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১০০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35895" y="113846"/>
            <a:ext cx="11881779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spc="-150" dirty="0" err="1">
                <a:latin typeface="NikoshBAN" pitchFamily="2" charset="0"/>
                <a:cs typeface="NikoshBAN" pitchFamily="2" charset="0"/>
              </a:rPr>
              <a:t>ইরাটোস্থিনিসের</a:t>
            </a:r>
            <a:r>
              <a:rPr lang="en-US" sz="3200" spc="-15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pc="-150" dirty="0" err="1">
                <a:latin typeface="NikoshBAN" pitchFamily="2" charset="0"/>
                <a:cs typeface="NikoshBAN" pitchFamily="2" charset="0"/>
              </a:rPr>
              <a:t>ছাঁকনির</a:t>
            </a:r>
            <a:r>
              <a:rPr lang="en-US" sz="3200" spc="-15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pc="-150" dirty="0" err="1">
                <a:latin typeface="NikoshBAN" pitchFamily="2" charset="0"/>
                <a:cs typeface="NikoshBAN" pitchFamily="2" charset="0"/>
              </a:rPr>
              <a:t>সাহায্যে</a:t>
            </a:r>
            <a:r>
              <a:rPr lang="en-US" sz="3200" spc="-150" dirty="0">
                <a:latin typeface="NikoshBAN" pitchFamily="2" charset="0"/>
                <a:cs typeface="NikoshBAN" pitchFamily="2" charset="0"/>
              </a:rPr>
              <a:t> ১  </a:t>
            </a:r>
            <a:r>
              <a:rPr lang="en-US" sz="3200" spc="-150" dirty="0" err="1">
                <a:latin typeface="NikoshBAN" pitchFamily="2" charset="0"/>
                <a:cs typeface="NikoshBAN" pitchFamily="2" charset="0"/>
              </a:rPr>
              <a:t>হতে</a:t>
            </a:r>
            <a:r>
              <a:rPr lang="en-US" sz="3200" spc="-150" dirty="0">
                <a:latin typeface="NikoshBAN" pitchFamily="2" charset="0"/>
                <a:cs typeface="NikoshBAN" pitchFamily="2" charset="0"/>
              </a:rPr>
              <a:t>  ১০০ </a:t>
            </a:r>
            <a:r>
              <a:rPr lang="en-US" sz="3200" spc="-150" dirty="0" err="1">
                <a:latin typeface="NikoshBAN" pitchFamily="2" charset="0"/>
                <a:cs typeface="NikoshBAN" pitchFamily="2" charset="0"/>
              </a:rPr>
              <a:t>পর্যন্ত</a:t>
            </a:r>
            <a:r>
              <a:rPr lang="en-US" sz="3200" spc="-15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pc="-150" dirty="0" err="1">
                <a:latin typeface="NikoshBAN" pitchFamily="2" charset="0"/>
                <a:cs typeface="NikoshBAN" pitchFamily="2" charset="0"/>
              </a:rPr>
              <a:t>মৌলিক</a:t>
            </a:r>
            <a:r>
              <a:rPr lang="en-US" sz="3200" spc="-15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pc="-150" dirty="0" err="1"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en-US" sz="3200" spc="-15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pc="-150" dirty="0" err="1">
                <a:latin typeface="NikoshBAN" pitchFamily="2" charset="0"/>
                <a:cs typeface="NikoshBAN" pitchFamily="2" charset="0"/>
              </a:rPr>
              <a:t>নির্ণয়</a:t>
            </a:r>
            <a:endParaRPr lang="en-US" sz="3200" spc="-15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16200000" flipH="1">
            <a:off x="199800" y="975394"/>
            <a:ext cx="304800" cy="3048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199800" y="975394"/>
            <a:ext cx="304800" cy="3048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7876675" y="855110"/>
            <a:ext cx="2087431" cy="52322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800" dirty="0">
                <a:latin typeface="NikoshBAN" pitchFamily="2" charset="0"/>
                <a:cs typeface="NikoshBAN" pitchFamily="2" charset="0"/>
              </a:rPr>
              <a:t>১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কেটে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দিই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76675" y="1422540"/>
            <a:ext cx="4299283" cy="95410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latin typeface="NikoshBAN" pitchFamily="2" charset="0"/>
                <a:cs typeface="NikoshBAN" pitchFamily="2" charset="0"/>
              </a:rPr>
              <a:t>২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রেখে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 ২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2800" dirty="0" err="1">
                <a:latin typeface="NikoshBAN" pitchFamily="2" charset="0"/>
                <a:cs typeface="NikoshBAN" pitchFamily="2" charset="0"/>
              </a:rPr>
              <a:t>গুণিতকগুলো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কেটে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দিই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76674" y="2407169"/>
            <a:ext cx="4299283" cy="95410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latin typeface="NikoshBAN" pitchFamily="2" charset="0"/>
                <a:cs typeface="NikoshBAN" pitchFamily="2" charset="0"/>
              </a:rPr>
              <a:t>৩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রেখে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 ৩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2800" dirty="0" err="1">
                <a:latin typeface="NikoshBAN" pitchFamily="2" charset="0"/>
                <a:cs typeface="NikoshBAN" pitchFamily="2" charset="0"/>
              </a:rPr>
              <a:t>গুণিতকগুলো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কেটে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দিই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876674" y="3405486"/>
            <a:ext cx="4299283" cy="95410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৫রেখে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৫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2800" dirty="0" err="1">
                <a:latin typeface="NikoshBAN" pitchFamily="2" charset="0"/>
                <a:cs typeface="NikoshBAN" pitchFamily="2" charset="0"/>
              </a:rPr>
              <a:t>গুণিতকগুলো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কেটে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দিই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876674" y="4403803"/>
            <a:ext cx="4224958" cy="954107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৭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রেখে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৭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2800" dirty="0" err="1">
                <a:latin typeface="NikoshBAN" pitchFamily="2" charset="0"/>
                <a:cs typeface="NikoshBAN" pitchFamily="2" charset="0"/>
              </a:rPr>
              <a:t>গুণিতকগুলো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কেটে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দিই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264" name="Rectangle 263"/>
          <p:cNvSpPr/>
          <p:nvPr/>
        </p:nvSpPr>
        <p:spPr>
          <a:xfrm>
            <a:off x="87932" y="2409942"/>
            <a:ext cx="548640" cy="4572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5" name="Rectangle 264"/>
          <p:cNvSpPr/>
          <p:nvPr/>
        </p:nvSpPr>
        <p:spPr>
          <a:xfrm>
            <a:off x="87931" y="4475772"/>
            <a:ext cx="548640" cy="4572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6" name="Rectangle 265"/>
          <p:cNvSpPr/>
          <p:nvPr/>
        </p:nvSpPr>
        <p:spPr>
          <a:xfrm>
            <a:off x="707090" y="1349754"/>
            <a:ext cx="672527" cy="47578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7" name="Rectangle 266"/>
          <p:cNvSpPr/>
          <p:nvPr/>
        </p:nvSpPr>
        <p:spPr>
          <a:xfrm>
            <a:off x="707090" y="2401598"/>
            <a:ext cx="672527" cy="47578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8" name="Rectangle 267"/>
          <p:cNvSpPr/>
          <p:nvPr/>
        </p:nvSpPr>
        <p:spPr>
          <a:xfrm>
            <a:off x="707090" y="3428811"/>
            <a:ext cx="672527" cy="47578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9" name="Rectangle 268"/>
          <p:cNvSpPr/>
          <p:nvPr/>
        </p:nvSpPr>
        <p:spPr>
          <a:xfrm>
            <a:off x="691048" y="4464613"/>
            <a:ext cx="688569" cy="47578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0" name="Rectangle 269"/>
          <p:cNvSpPr/>
          <p:nvPr/>
        </p:nvSpPr>
        <p:spPr>
          <a:xfrm>
            <a:off x="707090" y="5506310"/>
            <a:ext cx="656485" cy="47578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1" name="Rectangle 270"/>
          <p:cNvSpPr/>
          <p:nvPr/>
        </p:nvSpPr>
        <p:spPr>
          <a:xfrm>
            <a:off x="99950" y="5523482"/>
            <a:ext cx="548640" cy="4572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2" name="Rectangle 271"/>
          <p:cNvSpPr/>
          <p:nvPr/>
        </p:nvSpPr>
        <p:spPr>
          <a:xfrm>
            <a:off x="2208662" y="1349754"/>
            <a:ext cx="731520" cy="4572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3" name="Rectangle 272"/>
          <p:cNvSpPr/>
          <p:nvPr/>
        </p:nvSpPr>
        <p:spPr>
          <a:xfrm>
            <a:off x="1475874" y="1350598"/>
            <a:ext cx="648131" cy="47578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4" name="Rectangle 273"/>
          <p:cNvSpPr/>
          <p:nvPr/>
        </p:nvSpPr>
        <p:spPr>
          <a:xfrm>
            <a:off x="3007855" y="1378330"/>
            <a:ext cx="686894" cy="47578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5" name="Rectangle 274"/>
          <p:cNvSpPr/>
          <p:nvPr/>
        </p:nvSpPr>
        <p:spPr>
          <a:xfrm>
            <a:off x="3792681" y="1378330"/>
            <a:ext cx="686894" cy="47578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6" name="Rectangle 275"/>
          <p:cNvSpPr/>
          <p:nvPr/>
        </p:nvSpPr>
        <p:spPr>
          <a:xfrm>
            <a:off x="4558457" y="1391268"/>
            <a:ext cx="731520" cy="4572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7" name="Rectangle 276"/>
          <p:cNvSpPr/>
          <p:nvPr/>
        </p:nvSpPr>
        <p:spPr>
          <a:xfrm>
            <a:off x="5362333" y="1372418"/>
            <a:ext cx="686894" cy="47578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8" name="Rectangle 277"/>
          <p:cNvSpPr/>
          <p:nvPr/>
        </p:nvSpPr>
        <p:spPr>
          <a:xfrm>
            <a:off x="6918710" y="1372418"/>
            <a:ext cx="822960" cy="4572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9" name="Rectangle 278"/>
          <p:cNvSpPr/>
          <p:nvPr/>
        </p:nvSpPr>
        <p:spPr>
          <a:xfrm>
            <a:off x="6133884" y="1372417"/>
            <a:ext cx="686894" cy="47578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2" name="Rectangle 281"/>
          <p:cNvSpPr/>
          <p:nvPr/>
        </p:nvSpPr>
        <p:spPr>
          <a:xfrm>
            <a:off x="73094" y="3439752"/>
            <a:ext cx="548640" cy="4572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3" name="Rectangle 282"/>
          <p:cNvSpPr/>
          <p:nvPr/>
        </p:nvSpPr>
        <p:spPr>
          <a:xfrm>
            <a:off x="2208662" y="2421865"/>
            <a:ext cx="731520" cy="4572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4" name="Rectangle 283"/>
          <p:cNvSpPr/>
          <p:nvPr/>
        </p:nvSpPr>
        <p:spPr>
          <a:xfrm>
            <a:off x="1474206" y="2393633"/>
            <a:ext cx="654816" cy="47578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5" name="Rectangle 284"/>
          <p:cNvSpPr/>
          <p:nvPr/>
        </p:nvSpPr>
        <p:spPr>
          <a:xfrm>
            <a:off x="3007855" y="2421365"/>
            <a:ext cx="686894" cy="47578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6" name="Rectangle 285"/>
          <p:cNvSpPr/>
          <p:nvPr/>
        </p:nvSpPr>
        <p:spPr>
          <a:xfrm>
            <a:off x="3792681" y="2421365"/>
            <a:ext cx="686894" cy="47578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7" name="Rectangle 286"/>
          <p:cNvSpPr/>
          <p:nvPr/>
        </p:nvSpPr>
        <p:spPr>
          <a:xfrm>
            <a:off x="4558457" y="2434303"/>
            <a:ext cx="731520" cy="4572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8" name="Rectangle 287"/>
          <p:cNvSpPr/>
          <p:nvPr/>
        </p:nvSpPr>
        <p:spPr>
          <a:xfrm>
            <a:off x="5362333" y="2415453"/>
            <a:ext cx="686894" cy="47578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9" name="Rectangle 288"/>
          <p:cNvSpPr/>
          <p:nvPr/>
        </p:nvSpPr>
        <p:spPr>
          <a:xfrm>
            <a:off x="6928073" y="2399411"/>
            <a:ext cx="822960" cy="4572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0" name="Rectangle 289"/>
          <p:cNvSpPr/>
          <p:nvPr/>
        </p:nvSpPr>
        <p:spPr>
          <a:xfrm>
            <a:off x="6133884" y="2415452"/>
            <a:ext cx="686894" cy="47578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1" name="Rectangle 290"/>
          <p:cNvSpPr/>
          <p:nvPr/>
        </p:nvSpPr>
        <p:spPr>
          <a:xfrm>
            <a:off x="2192619" y="3439486"/>
            <a:ext cx="731520" cy="4572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2" name="Rectangle 291"/>
          <p:cNvSpPr/>
          <p:nvPr/>
        </p:nvSpPr>
        <p:spPr>
          <a:xfrm>
            <a:off x="1475873" y="3456660"/>
            <a:ext cx="628965" cy="43268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3" name="Rectangle 292"/>
          <p:cNvSpPr/>
          <p:nvPr/>
        </p:nvSpPr>
        <p:spPr>
          <a:xfrm>
            <a:off x="3007854" y="3419936"/>
            <a:ext cx="686894" cy="47578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4" name="Rectangle 293"/>
          <p:cNvSpPr/>
          <p:nvPr/>
        </p:nvSpPr>
        <p:spPr>
          <a:xfrm>
            <a:off x="3776638" y="3435978"/>
            <a:ext cx="686894" cy="47578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5" name="Rectangle 294"/>
          <p:cNvSpPr/>
          <p:nvPr/>
        </p:nvSpPr>
        <p:spPr>
          <a:xfrm>
            <a:off x="4542414" y="3448916"/>
            <a:ext cx="731520" cy="4572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6" name="Rectangle 295"/>
          <p:cNvSpPr/>
          <p:nvPr/>
        </p:nvSpPr>
        <p:spPr>
          <a:xfrm>
            <a:off x="5346290" y="3462150"/>
            <a:ext cx="686894" cy="47578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7" name="Rectangle 296"/>
          <p:cNvSpPr/>
          <p:nvPr/>
        </p:nvSpPr>
        <p:spPr>
          <a:xfrm>
            <a:off x="6928072" y="3462150"/>
            <a:ext cx="822960" cy="4572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8" name="Rectangle 297"/>
          <p:cNvSpPr/>
          <p:nvPr/>
        </p:nvSpPr>
        <p:spPr>
          <a:xfrm>
            <a:off x="6117841" y="3462149"/>
            <a:ext cx="686894" cy="47578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9" name="Rectangle 298"/>
          <p:cNvSpPr/>
          <p:nvPr/>
        </p:nvSpPr>
        <p:spPr>
          <a:xfrm>
            <a:off x="2201249" y="4479848"/>
            <a:ext cx="731520" cy="4572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0" name="Rectangle 299"/>
          <p:cNvSpPr/>
          <p:nvPr/>
        </p:nvSpPr>
        <p:spPr>
          <a:xfrm>
            <a:off x="1467570" y="4467323"/>
            <a:ext cx="656435" cy="47578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1" name="Rectangle 300"/>
          <p:cNvSpPr/>
          <p:nvPr/>
        </p:nvSpPr>
        <p:spPr>
          <a:xfrm>
            <a:off x="2983509" y="4462971"/>
            <a:ext cx="686894" cy="47578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2" name="Rectangle 301"/>
          <p:cNvSpPr/>
          <p:nvPr/>
        </p:nvSpPr>
        <p:spPr>
          <a:xfrm>
            <a:off x="3768335" y="4478439"/>
            <a:ext cx="686894" cy="47578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3" name="Rectangle 302"/>
          <p:cNvSpPr/>
          <p:nvPr/>
        </p:nvSpPr>
        <p:spPr>
          <a:xfrm>
            <a:off x="4550153" y="4459867"/>
            <a:ext cx="731520" cy="4572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4" name="Rectangle 303"/>
          <p:cNvSpPr/>
          <p:nvPr/>
        </p:nvSpPr>
        <p:spPr>
          <a:xfrm>
            <a:off x="5337987" y="4472527"/>
            <a:ext cx="686894" cy="47578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5" name="Rectangle 304"/>
          <p:cNvSpPr/>
          <p:nvPr/>
        </p:nvSpPr>
        <p:spPr>
          <a:xfrm>
            <a:off x="6935811" y="4473101"/>
            <a:ext cx="822960" cy="4572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6" name="Rectangle 305"/>
          <p:cNvSpPr/>
          <p:nvPr/>
        </p:nvSpPr>
        <p:spPr>
          <a:xfrm>
            <a:off x="6125867" y="4456197"/>
            <a:ext cx="686894" cy="47578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7" name="Rectangle 306"/>
          <p:cNvSpPr/>
          <p:nvPr/>
        </p:nvSpPr>
        <p:spPr>
          <a:xfrm>
            <a:off x="2184316" y="5516901"/>
            <a:ext cx="731520" cy="4572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8" name="Rectangle 307"/>
          <p:cNvSpPr/>
          <p:nvPr/>
        </p:nvSpPr>
        <p:spPr>
          <a:xfrm>
            <a:off x="1467570" y="5518032"/>
            <a:ext cx="604447" cy="47578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9" name="Rectangle 308"/>
          <p:cNvSpPr/>
          <p:nvPr/>
        </p:nvSpPr>
        <p:spPr>
          <a:xfrm>
            <a:off x="2983509" y="5497351"/>
            <a:ext cx="686894" cy="47578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0" name="Rectangle 309"/>
          <p:cNvSpPr/>
          <p:nvPr/>
        </p:nvSpPr>
        <p:spPr>
          <a:xfrm>
            <a:off x="3768335" y="5497351"/>
            <a:ext cx="686894" cy="47578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1" name="Rectangle 310"/>
          <p:cNvSpPr/>
          <p:nvPr/>
        </p:nvSpPr>
        <p:spPr>
          <a:xfrm>
            <a:off x="4534111" y="5510289"/>
            <a:ext cx="731520" cy="4572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2" name="Rectangle 311"/>
          <p:cNvSpPr/>
          <p:nvPr/>
        </p:nvSpPr>
        <p:spPr>
          <a:xfrm>
            <a:off x="5337987" y="5491439"/>
            <a:ext cx="686894" cy="47578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3" name="Rectangle 312"/>
          <p:cNvSpPr/>
          <p:nvPr/>
        </p:nvSpPr>
        <p:spPr>
          <a:xfrm>
            <a:off x="6919769" y="5491439"/>
            <a:ext cx="822960" cy="4572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4" name="Rectangle 313"/>
          <p:cNvSpPr/>
          <p:nvPr/>
        </p:nvSpPr>
        <p:spPr>
          <a:xfrm>
            <a:off x="6109538" y="5491438"/>
            <a:ext cx="686894" cy="47578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6" name="Rectangle 315"/>
          <p:cNvSpPr/>
          <p:nvPr/>
        </p:nvSpPr>
        <p:spPr>
          <a:xfrm>
            <a:off x="73094" y="4988001"/>
            <a:ext cx="548640" cy="4572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7" name="Rectangle 316"/>
          <p:cNvSpPr/>
          <p:nvPr/>
        </p:nvSpPr>
        <p:spPr>
          <a:xfrm>
            <a:off x="1486912" y="3937938"/>
            <a:ext cx="617926" cy="47578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8" name="Rectangle 317"/>
          <p:cNvSpPr/>
          <p:nvPr/>
        </p:nvSpPr>
        <p:spPr>
          <a:xfrm>
            <a:off x="2208662" y="1867057"/>
            <a:ext cx="731520" cy="4572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9" name="Rectangle 318"/>
          <p:cNvSpPr/>
          <p:nvPr/>
        </p:nvSpPr>
        <p:spPr>
          <a:xfrm>
            <a:off x="2192619" y="4994826"/>
            <a:ext cx="731520" cy="4572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20" name="Rectangle 319"/>
          <p:cNvSpPr/>
          <p:nvPr/>
        </p:nvSpPr>
        <p:spPr>
          <a:xfrm>
            <a:off x="3008989" y="2924867"/>
            <a:ext cx="686894" cy="47578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21" name="Rectangle 320"/>
          <p:cNvSpPr/>
          <p:nvPr/>
        </p:nvSpPr>
        <p:spPr>
          <a:xfrm>
            <a:off x="3776638" y="852588"/>
            <a:ext cx="686894" cy="47578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22" name="Rectangle 321"/>
          <p:cNvSpPr/>
          <p:nvPr/>
        </p:nvSpPr>
        <p:spPr>
          <a:xfrm>
            <a:off x="3792681" y="3961189"/>
            <a:ext cx="686894" cy="47578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23" name="Rectangle 322"/>
          <p:cNvSpPr/>
          <p:nvPr/>
        </p:nvSpPr>
        <p:spPr>
          <a:xfrm>
            <a:off x="4558457" y="1873669"/>
            <a:ext cx="731520" cy="4572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24" name="Rectangle 323"/>
          <p:cNvSpPr/>
          <p:nvPr/>
        </p:nvSpPr>
        <p:spPr>
          <a:xfrm>
            <a:off x="4533549" y="4988214"/>
            <a:ext cx="731520" cy="4572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25" name="Rectangle 324"/>
          <p:cNvSpPr/>
          <p:nvPr/>
        </p:nvSpPr>
        <p:spPr>
          <a:xfrm>
            <a:off x="5339476" y="2916704"/>
            <a:ext cx="686894" cy="47578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26" name="Rectangle 325"/>
          <p:cNvSpPr/>
          <p:nvPr/>
        </p:nvSpPr>
        <p:spPr>
          <a:xfrm>
            <a:off x="6117841" y="849069"/>
            <a:ext cx="686894" cy="47578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27" name="Rectangle 326"/>
          <p:cNvSpPr/>
          <p:nvPr/>
        </p:nvSpPr>
        <p:spPr>
          <a:xfrm>
            <a:off x="6133884" y="3964528"/>
            <a:ext cx="686894" cy="47578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28" name="Rectangle 327"/>
          <p:cNvSpPr/>
          <p:nvPr/>
        </p:nvSpPr>
        <p:spPr>
          <a:xfrm>
            <a:off x="6912030" y="1891610"/>
            <a:ext cx="822960" cy="4572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29" name="Rectangle 328"/>
          <p:cNvSpPr/>
          <p:nvPr/>
        </p:nvSpPr>
        <p:spPr>
          <a:xfrm>
            <a:off x="6919769" y="4988213"/>
            <a:ext cx="822960" cy="4572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0" name="Rectangle 329"/>
          <p:cNvSpPr/>
          <p:nvPr/>
        </p:nvSpPr>
        <p:spPr>
          <a:xfrm>
            <a:off x="707091" y="2916703"/>
            <a:ext cx="672526" cy="47578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1" name="Rectangle 330"/>
          <p:cNvSpPr/>
          <p:nvPr/>
        </p:nvSpPr>
        <p:spPr>
          <a:xfrm>
            <a:off x="1457876" y="2903089"/>
            <a:ext cx="672526" cy="47578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2" name="Rectangle 331"/>
          <p:cNvSpPr/>
          <p:nvPr/>
        </p:nvSpPr>
        <p:spPr>
          <a:xfrm>
            <a:off x="2214382" y="2935148"/>
            <a:ext cx="731520" cy="4572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3" name="Rectangle 332"/>
          <p:cNvSpPr/>
          <p:nvPr/>
        </p:nvSpPr>
        <p:spPr>
          <a:xfrm>
            <a:off x="3791007" y="2919105"/>
            <a:ext cx="672526" cy="47578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4" name="Rectangle 333"/>
          <p:cNvSpPr/>
          <p:nvPr/>
        </p:nvSpPr>
        <p:spPr>
          <a:xfrm>
            <a:off x="4558457" y="2935146"/>
            <a:ext cx="731520" cy="4572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5" name="Rectangle 334"/>
          <p:cNvSpPr/>
          <p:nvPr/>
        </p:nvSpPr>
        <p:spPr>
          <a:xfrm>
            <a:off x="6115594" y="2919600"/>
            <a:ext cx="672526" cy="47578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6" name="Rectangle 335"/>
          <p:cNvSpPr/>
          <p:nvPr/>
        </p:nvSpPr>
        <p:spPr>
          <a:xfrm>
            <a:off x="6918710" y="2919131"/>
            <a:ext cx="835972" cy="4572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7" name="Rectangle 336"/>
          <p:cNvSpPr/>
          <p:nvPr/>
        </p:nvSpPr>
        <p:spPr>
          <a:xfrm>
            <a:off x="1475873" y="829868"/>
            <a:ext cx="672527" cy="475789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8" name="Rectangle 337"/>
          <p:cNvSpPr/>
          <p:nvPr/>
        </p:nvSpPr>
        <p:spPr>
          <a:xfrm>
            <a:off x="3000115" y="5004224"/>
            <a:ext cx="672527" cy="475789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9" name="Rectangle 338"/>
          <p:cNvSpPr/>
          <p:nvPr/>
        </p:nvSpPr>
        <p:spPr>
          <a:xfrm>
            <a:off x="6928072" y="832676"/>
            <a:ext cx="822960" cy="4572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0" name="Rectangle 339"/>
          <p:cNvSpPr/>
          <p:nvPr/>
        </p:nvSpPr>
        <p:spPr>
          <a:xfrm>
            <a:off x="5355774" y="3961188"/>
            <a:ext cx="672527" cy="475789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900847" y="5445201"/>
            <a:ext cx="42751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spc="-150" dirty="0" err="1">
                <a:latin typeface="NikoshBAN" pitchFamily="2" charset="0"/>
                <a:cs typeface="NikoshBAN" pitchFamily="2" charset="0"/>
              </a:rPr>
              <a:t>তালিকায়</a:t>
            </a:r>
            <a:r>
              <a:rPr lang="en-US" sz="2400" b="1" spc="-15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spc="-150" dirty="0" err="1"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2400" b="1" spc="-15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spc="-150" dirty="0" err="1">
                <a:latin typeface="NikoshBAN" pitchFamily="2" charset="0"/>
                <a:cs typeface="NikoshBAN" pitchFamily="2" charset="0"/>
              </a:rPr>
              <a:t>সংখ্যাগুলো</a:t>
            </a:r>
            <a:r>
              <a:rPr lang="en-US" sz="2400" b="1" spc="-15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spc="-150" dirty="0" err="1">
                <a:latin typeface="NikoshBAN" pitchFamily="2" charset="0"/>
                <a:cs typeface="NikoshBAN" pitchFamily="2" charset="0"/>
              </a:rPr>
              <a:t>টিকে</a:t>
            </a:r>
            <a:r>
              <a:rPr lang="en-US" sz="2400" b="1" spc="-15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spc="-150" dirty="0" err="1">
                <a:latin typeface="NikoshBAN" pitchFamily="2" charset="0"/>
                <a:cs typeface="NikoshBAN" pitchFamily="2" charset="0"/>
              </a:rPr>
              <a:t>রইল</a:t>
            </a:r>
            <a:r>
              <a:rPr lang="en-US" sz="2400" b="1" spc="-15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spc="-150" dirty="0" err="1">
                <a:latin typeface="NikoshBAN" pitchFamily="2" charset="0"/>
                <a:cs typeface="NikoshBAN" pitchFamily="2" charset="0"/>
              </a:rPr>
              <a:t>তারা</a:t>
            </a:r>
            <a:r>
              <a:rPr lang="en-US" sz="2400" b="1" spc="-15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spc="-150" dirty="0" err="1">
                <a:latin typeface="NikoshBAN" pitchFamily="2" charset="0"/>
                <a:cs typeface="NikoshBAN" pitchFamily="2" charset="0"/>
              </a:rPr>
              <a:t>সকলে</a:t>
            </a:r>
            <a:r>
              <a:rPr lang="en-US" sz="2400" b="1" spc="-15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spc="-150" dirty="0" err="1">
                <a:latin typeface="NikoshBAN" pitchFamily="2" charset="0"/>
                <a:cs typeface="NikoshBAN" pitchFamily="2" charset="0"/>
              </a:rPr>
              <a:t>মৌলিক</a:t>
            </a:r>
            <a:r>
              <a:rPr lang="en-US" sz="2400" b="1" spc="-15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spc="-150" dirty="0" err="1">
                <a:latin typeface="NikoshBAN" pitchFamily="2" charset="0"/>
                <a:cs typeface="NikoshBAN" pitchFamily="2" charset="0"/>
              </a:rPr>
              <a:t>সংখ্যা</a:t>
            </a:r>
            <a:endParaRPr lang="en-US" sz="2400" b="1" dirty="0"/>
          </a:p>
        </p:txBody>
      </p:sp>
      <p:sp>
        <p:nvSpPr>
          <p:cNvPr id="263" name="TextBox 262"/>
          <p:cNvSpPr txBox="1"/>
          <p:nvPr/>
        </p:nvSpPr>
        <p:spPr>
          <a:xfrm>
            <a:off x="7890130" y="817671"/>
            <a:ext cx="4272370" cy="5509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spc="-150" dirty="0">
                <a:latin typeface="NikoshBAN" pitchFamily="2" charset="0"/>
                <a:cs typeface="NikoshBAN" pitchFamily="2" charset="0"/>
              </a:rPr>
              <a:t>২, ৩, ৫, ৭, </a:t>
            </a:r>
            <a:endParaRPr lang="en-US" sz="3200" spc="-15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200" spc="-150" dirty="0" smtClean="0">
                <a:latin typeface="NikoshBAN" pitchFamily="2" charset="0"/>
                <a:cs typeface="NikoshBAN" pitchFamily="2" charset="0"/>
              </a:rPr>
              <a:t>১১</a:t>
            </a:r>
            <a:r>
              <a:rPr lang="en-US" sz="3200" spc="-150" dirty="0">
                <a:latin typeface="NikoshBAN" pitchFamily="2" charset="0"/>
                <a:cs typeface="NikoshBAN" pitchFamily="2" charset="0"/>
              </a:rPr>
              <a:t>, ১৩, ১৭, </a:t>
            </a:r>
            <a:r>
              <a:rPr lang="en-US" sz="3200" spc="-150" dirty="0" smtClean="0">
                <a:latin typeface="NikoshBAN" pitchFamily="2" charset="0"/>
                <a:cs typeface="NikoshBAN" pitchFamily="2" charset="0"/>
              </a:rPr>
              <a:t>১৯</a:t>
            </a:r>
            <a:r>
              <a:rPr lang="en-US" sz="3200" spc="-150" dirty="0">
                <a:latin typeface="NikoshBAN" pitchFamily="2" charset="0"/>
                <a:cs typeface="NikoshBAN" pitchFamily="2" charset="0"/>
              </a:rPr>
              <a:t>, </a:t>
            </a:r>
            <a:endParaRPr lang="en-US" sz="3200" spc="-15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200" spc="-150" dirty="0" smtClean="0">
                <a:latin typeface="NikoshBAN" pitchFamily="2" charset="0"/>
                <a:cs typeface="NikoshBAN" pitchFamily="2" charset="0"/>
              </a:rPr>
              <a:t>২৩</a:t>
            </a:r>
            <a:r>
              <a:rPr lang="en-US" sz="3200" spc="-150" dirty="0">
                <a:latin typeface="NikoshBAN" pitchFamily="2" charset="0"/>
                <a:cs typeface="NikoshBAN" pitchFamily="2" charset="0"/>
              </a:rPr>
              <a:t>, ২৯</a:t>
            </a:r>
            <a:r>
              <a:rPr lang="en-US" sz="3200" spc="-150" dirty="0" smtClean="0">
                <a:latin typeface="NikoshBAN" pitchFamily="2" charset="0"/>
                <a:cs typeface="NikoshBAN" pitchFamily="2" charset="0"/>
              </a:rPr>
              <a:t>,</a:t>
            </a:r>
          </a:p>
          <a:p>
            <a:r>
              <a:rPr lang="en-US" sz="3200" spc="-150" dirty="0" smtClean="0">
                <a:latin typeface="NikoshBAN" pitchFamily="2" charset="0"/>
                <a:cs typeface="NikoshBAN" pitchFamily="2" charset="0"/>
              </a:rPr>
              <a:t>৩১</a:t>
            </a:r>
            <a:r>
              <a:rPr lang="en-US" sz="3200" spc="-150" dirty="0">
                <a:latin typeface="NikoshBAN" pitchFamily="2" charset="0"/>
                <a:cs typeface="NikoshBAN" pitchFamily="2" charset="0"/>
              </a:rPr>
              <a:t>, ৩৭</a:t>
            </a:r>
            <a:r>
              <a:rPr lang="en-US" sz="3200" spc="-150" dirty="0" smtClean="0">
                <a:latin typeface="NikoshBAN" pitchFamily="2" charset="0"/>
                <a:cs typeface="NikoshBAN" pitchFamily="2" charset="0"/>
              </a:rPr>
              <a:t>,</a:t>
            </a:r>
          </a:p>
          <a:p>
            <a:r>
              <a:rPr lang="en-US" sz="3200" spc="-150" dirty="0" smtClean="0">
                <a:latin typeface="NikoshBAN" pitchFamily="2" charset="0"/>
                <a:cs typeface="NikoshBAN" pitchFamily="2" charset="0"/>
              </a:rPr>
              <a:t>৪১</a:t>
            </a:r>
            <a:r>
              <a:rPr lang="en-US" sz="3200" spc="-150" dirty="0">
                <a:latin typeface="NikoshBAN" pitchFamily="2" charset="0"/>
                <a:cs typeface="NikoshBAN" pitchFamily="2" charset="0"/>
              </a:rPr>
              <a:t>, ৪৩, ৪৭</a:t>
            </a:r>
            <a:r>
              <a:rPr lang="en-US" sz="3200" spc="-150" dirty="0" smtClean="0">
                <a:latin typeface="NikoshBAN" pitchFamily="2" charset="0"/>
                <a:cs typeface="NikoshBAN" pitchFamily="2" charset="0"/>
              </a:rPr>
              <a:t>,</a:t>
            </a:r>
          </a:p>
          <a:p>
            <a:r>
              <a:rPr lang="en-US" sz="3200" spc="-150" dirty="0" smtClean="0">
                <a:latin typeface="NikoshBAN" pitchFamily="2" charset="0"/>
                <a:cs typeface="NikoshBAN" pitchFamily="2" charset="0"/>
              </a:rPr>
              <a:t>৫৩</a:t>
            </a:r>
            <a:r>
              <a:rPr lang="en-US" sz="3200" spc="-150" dirty="0">
                <a:latin typeface="NikoshBAN" pitchFamily="2" charset="0"/>
                <a:cs typeface="NikoshBAN" pitchFamily="2" charset="0"/>
              </a:rPr>
              <a:t>, ৫৯,</a:t>
            </a:r>
          </a:p>
          <a:p>
            <a:r>
              <a:rPr lang="en-US" sz="3200" spc="-150" dirty="0">
                <a:latin typeface="NikoshBAN" pitchFamily="2" charset="0"/>
                <a:cs typeface="NikoshBAN" pitchFamily="2" charset="0"/>
              </a:rPr>
              <a:t>৬১, ৬৭</a:t>
            </a:r>
            <a:r>
              <a:rPr lang="en-US" sz="3200" spc="-150" dirty="0" smtClean="0">
                <a:latin typeface="NikoshBAN" pitchFamily="2" charset="0"/>
                <a:cs typeface="NikoshBAN" pitchFamily="2" charset="0"/>
              </a:rPr>
              <a:t>,</a:t>
            </a:r>
          </a:p>
          <a:p>
            <a:r>
              <a:rPr lang="en-US" sz="3200" spc="-150" dirty="0" smtClean="0">
                <a:latin typeface="NikoshBAN" pitchFamily="2" charset="0"/>
                <a:cs typeface="NikoshBAN" pitchFamily="2" charset="0"/>
              </a:rPr>
              <a:t>৭১</a:t>
            </a:r>
            <a:r>
              <a:rPr lang="en-US" sz="3200" spc="-150" dirty="0">
                <a:latin typeface="NikoshBAN" pitchFamily="2" charset="0"/>
                <a:cs typeface="NikoshBAN" pitchFamily="2" charset="0"/>
              </a:rPr>
              <a:t>, ৭৩,৭৯, </a:t>
            </a:r>
          </a:p>
          <a:p>
            <a:r>
              <a:rPr lang="en-US" sz="3200" spc="-150" dirty="0">
                <a:latin typeface="NikoshBAN" pitchFamily="2" charset="0"/>
                <a:cs typeface="NikoshBAN" pitchFamily="2" charset="0"/>
              </a:rPr>
              <a:t>৮৩, ৮৯</a:t>
            </a:r>
            <a:r>
              <a:rPr lang="en-US" sz="3200" spc="-150" dirty="0" smtClean="0">
                <a:latin typeface="NikoshBAN" pitchFamily="2" charset="0"/>
                <a:cs typeface="NikoshBAN" pitchFamily="2" charset="0"/>
              </a:rPr>
              <a:t>,</a:t>
            </a:r>
          </a:p>
          <a:p>
            <a:r>
              <a:rPr lang="en-US" sz="32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pc="-150" dirty="0">
                <a:latin typeface="NikoshBAN" pitchFamily="2" charset="0"/>
                <a:cs typeface="NikoshBAN" pitchFamily="2" charset="0"/>
              </a:rPr>
              <a:t>৯৭, </a:t>
            </a:r>
            <a:r>
              <a:rPr lang="en-US" sz="3200" spc="-150" dirty="0" smtClean="0">
                <a:latin typeface="NikoshBAN" pitchFamily="2" charset="0"/>
                <a:cs typeface="NikoshBAN" pitchFamily="2" charset="0"/>
              </a:rPr>
              <a:t>এই </a:t>
            </a:r>
            <a:r>
              <a:rPr lang="en-US" sz="3200" spc="-150" dirty="0" err="1">
                <a:latin typeface="NikoshBAN" pitchFamily="2" charset="0"/>
                <a:cs typeface="NikoshBAN" pitchFamily="2" charset="0"/>
              </a:rPr>
              <a:t>সংখ্যাগুলো</a:t>
            </a:r>
            <a:r>
              <a:rPr lang="en-US" sz="3200" spc="-150" dirty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3200" spc="-150" dirty="0" err="1" smtClean="0">
                <a:latin typeface="NikoshBAN" pitchFamily="2" charset="0"/>
                <a:cs typeface="NikoshBAN" pitchFamily="2" charset="0"/>
              </a:rPr>
              <a:t>মৌলিক</a:t>
            </a:r>
            <a:r>
              <a:rPr lang="en-US" sz="32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pc="-150" dirty="0" err="1" smtClean="0"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en-US" sz="3200" spc="-15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200" spc="-15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8" name="Rectangle 3"/>
          <p:cNvSpPr txBox="1">
            <a:spLocks noChangeArrowheads="1"/>
          </p:cNvSpPr>
          <p:nvPr/>
        </p:nvSpPr>
        <p:spPr>
          <a:xfrm>
            <a:off x="1236133" y="2715716"/>
            <a:ext cx="10278534" cy="1314417"/>
          </a:xfrm>
          <a:prstGeom prst="rect">
            <a:avLst/>
          </a:prstGeom>
        </p:spPr>
        <p:txBody>
          <a:bodyPr/>
          <a:lstStyle/>
          <a:p>
            <a:pPr marL="67865" lvl="1" indent="-157159">
              <a:spcBef>
                <a:spcPct val="20000"/>
              </a:spcBef>
              <a:buClr>
                <a:srgbClr val="10CF9B"/>
              </a:buClr>
              <a:buSzPct val="65000"/>
              <a:defRPr/>
            </a:pPr>
            <a:r>
              <a:rPr lang="en-US" sz="7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মৌলিক</a:t>
            </a:r>
            <a:r>
              <a:rPr lang="en-US" sz="7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সংখ্যার</a:t>
            </a:r>
            <a:r>
              <a:rPr lang="en-US" sz="7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প্যাটার্ন</a:t>
            </a:r>
            <a:endParaRPr lang="en-US" sz="88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254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"/>
                            </p:stCondLst>
                            <p:childTnLst>
                              <p:par>
                                <p:cTn id="3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6"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9" dur="5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2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8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1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4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0"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3"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2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5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8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1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4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7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0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3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6"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9"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2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5"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8"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1" dur="5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4" dur="5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7"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0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3" dur="5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6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9" dur="5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2"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5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8"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1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4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4"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7"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0"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3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6" dur="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9"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2"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5" dur="5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8" dur="5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1" dur="5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4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7" dur="5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0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3" dur="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8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3" dur="5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6" dur="5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9" dur="5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2" dur="5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5" dur="5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8" dur="5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1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6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1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4" dur="5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7" dur="5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0" dur="5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3" dur="5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7" dur="17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17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9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2" dur="17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3" dur="17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4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6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7" dur="1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1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9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2" dur="1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1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4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7" dur="1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1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9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3" dur="175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4" dur="175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5" dur="175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6" presetID="7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7" dur="1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8" dur="1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13" grpId="1" animBg="1"/>
      <p:bldP spid="14" grpId="0" animBg="1"/>
      <p:bldP spid="14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64" grpId="0" animBg="1"/>
      <p:bldP spid="265" grpId="0" animBg="1"/>
      <p:bldP spid="266" grpId="0" animBg="1"/>
      <p:bldP spid="267" grpId="0" animBg="1"/>
      <p:bldP spid="268" grpId="0" animBg="1"/>
      <p:bldP spid="269" grpId="0" animBg="1"/>
      <p:bldP spid="270" grpId="0" animBg="1"/>
      <p:bldP spid="271" grpId="0" animBg="1"/>
      <p:bldP spid="272" grpId="0" animBg="1"/>
      <p:bldP spid="273" grpId="0" animBg="1"/>
      <p:bldP spid="274" grpId="0" animBg="1"/>
      <p:bldP spid="275" grpId="0" animBg="1"/>
      <p:bldP spid="276" grpId="0" animBg="1"/>
      <p:bldP spid="277" grpId="0" animBg="1"/>
      <p:bldP spid="278" grpId="0" animBg="1"/>
      <p:bldP spid="279" grpId="0" animBg="1"/>
      <p:bldP spid="282" grpId="0" animBg="1"/>
      <p:bldP spid="283" grpId="0" animBg="1"/>
      <p:bldP spid="284" grpId="0" animBg="1"/>
      <p:bldP spid="285" grpId="0" animBg="1"/>
      <p:bldP spid="286" grpId="0" animBg="1"/>
      <p:bldP spid="287" grpId="0" animBg="1"/>
      <p:bldP spid="288" grpId="0" animBg="1"/>
      <p:bldP spid="289" grpId="0" animBg="1"/>
      <p:bldP spid="290" grpId="0" animBg="1"/>
      <p:bldP spid="291" grpId="0" animBg="1"/>
      <p:bldP spid="292" grpId="0" animBg="1"/>
      <p:bldP spid="293" grpId="0" animBg="1"/>
      <p:bldP spid="294" grpId="0" animBg="1"/>
      <p:bldP spid="295" grpId="0" animBg="1"/>
      <p:bldP spid="296" grpId="0" animBg="1"/>
      <p:bldP spid="297" grpId="0" animBg="1"/>
      <p:bldP spid="298" grpId="0" animBg="1"/>
      <p:bldP spid="299" grpId="0" animBg="1"/>
      <p:bldP spid="300" grpId="0" animBg="1"/>
      <p:bldP spid="301" grpId="0" animBg="1"/>
      <p:bldP spid="302" grpId="0" animBg="1"/>
      <p:bldP spid="303" grpId="0" animBg="1"/>
      <p:bldP spid="304" grpId="0" animBg="1"/>
      <p:bldP spid="305" grpId="0" animBg="1"/>
      <p:bldP spid="306" grpId="0" animBg="1"/>
      <p:bldP spid="307" grpId="0" animBg="1"/>
      <p:bldP spid="308" grpId="0" animBg="1"/>
      <p:bldP spid="309" grpId="0" animBg="1"/>
      <p:bldP spid="310" grpId="0" animBg="1"/>
      <p:bldP spid="311" grpId="0" animBg="1"/>
      <p:bldP spid="312" grpId="0" animBg="1"/>
      <p:bldP spid="313" grpId="0" animBg="1"/>
      <p:bldP spid="314" grpId="0" animBg="1"/>
      <p:bldP spid="316" grpId="0" animBg="1"/>
      <p:bldP spid="317" grpId="0" animBg="1"/>
      <p:bldP spid="318" grpId="0" animBg="1"/>
      <p:bldP spid="319" grpId="0" animBg="1"/>
      <p:bldP spid="320" grpId="0" animBg="1"/>
      <p:bldP spid="321" grpId="0" animBg="1"/>
      <p:bldP spid="322" grpId="0" animBg="1"/>
      <p:bldP spid="323" grpId="0" animBg="1"/>
      <p:bldP spid="324" grpId="0" animBg="1"/>
      <p:bldP spid="325" grpId="0" animBg="1"/>
      <p:bldP spid="326" grpId="0" animBg="1"/>
      <p:bldP spid="327" grpId="0" animBg="1"/>
      <p:bldP spid="328" grpId="0" animBg="1"/>
      <p:bldP spid="329" grpId="0" animBg="1"/>
      <p:bldP spid="330" grpId="0" animBg="1"/>
      <p:bldP spid="331" grpId="0" animBg="1"/>
      <p:bldP spid="332" grpId="0" animBg="1"/>
      <p:bldP spid="333" grpId="0" animBg="1"/>
      <p:bldP spid="334" grpId="0" animBg="1"/>
      <p:bldP spid="335" grpId="0" animBg="1"/>
      <p:bldP spid="336" grpId="0" animBg="1"/>
      <p:bldP spid="337" grpId="0" animBg="1"/>
      <p:bldP spid="338" grpId="0" animBg="1"/>
      <p:bldP spid="339" grpId="0" animBg="1"/>
      <p:bldP spid="340" grpId="0" animBg="1"/>
      <p:bldP spid="4" grpId="0"/>
      <p:bldP spid="4" grpId="1"/>
      <p:bldP spid="263" grpId="0" animBg="1"/>
      <p:bldP spid="88" grpId="0"/>
      <p:bldP spid="88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995058" y="181570"/>
            <a:ext cx="3615092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5400" dirty="0" err="1"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কাজ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6633" y="2711793"/>
            <a:ext cx="11615680" cy="769441"/>
          </a:xfrm>
          <a:prstGeom prst="rect">
            <a:avLst/>
          </a:prstGeom>
          <a:noFill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44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ইরাটোস্থিনিসের</a:t>
            </a:r>
            <a:r>
              <a:rPr lang="en-US" sz="4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ছাঁকনির</a:t>
            </a:r>
            <a:r>
              <a:rPr lang="en-US" sz="4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4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সাহায্যে</a:t>
            </a:r>
            <a:r>
              <a:rPr lang="en-US" sz="4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১০১  </a:t>
            </a:r>
            <a:r>
              <a:rPr lang="en-US" sz="4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হতে</a:t>
            </a:r>
            <a:endParaRPr lang="en-US" sz="4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6633" y="3481234"/>
            <a:ext cx="11117146" cy="769441"/>
          </a:xfrm>
          <a:prstGeom prst="rect">
            <a:avLst/>
          </a:prstGeom>
          <a:noFill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২০০ </a:t>
            </a:r>
            <a:r>
              <a:rPr lang="en-US" sz="44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পর্যন্ত</a:t>
            </a:r>
            <a:r>
              <a:rPr lang="en-US" sz="4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মৌলিক</a:t>
            </a:r>
            <a:r>
              <a:rPr lang="en-US" sz="4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সংখ্যাগুলো</a:t>
            </a:r>
            <a:r>
              <a:rPr lang="en-US" sz="4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sz="4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কর।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28"/>
            <a:ext cx="12192000" cy="6317258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7494815" y="3526971"/>
            <a:ext cx="4090306" cy="97155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ক্লাসটি</a:t>
            </a:r>
            <a:r>
              <a:rPr lang="en-US" sz="2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দেখার</a:t>
            </a:r>
            <a:r>
              <a:rPr lang="en-US" sz="2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জন্য</a:t>
            </a:r>
            <a:r>
              <a:rPr lang="en-US" sz="2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এখনই</a:t>
            </a:r>
            <a:endParaRPr lang="en-US" sz="2400" b="1" dirty="0" smtClean="0">
              <a:solidFill>
                <a:srgbClr val="00B05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চ্যানেলটি</a:t>
            </a:r>
            <a:r>
              <a:rPr lang="en-US" sz="2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সাবস্ক্রাইব</a:t>
            </a:r>
            <a:r>
              <a:rPr lang="en-US" sz="2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করুন</a:t>
            </a:r>
            <a:endParaRPr lang="en-US" sz="3200" dirty="0">
              <a:solidFill>
                <a:srgbClr val="00B05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0" y="0"/>
            <a:ext cx="5829300" cy="88174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পরবর্তী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ক্লাসে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-------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B8CE8D-168A-9185-DD53-503F3043FAB8}"/>
              </a:ext>
            </a:extLst>
          </p:cNvPr>
          <p:cNvSpPr txBox="1"/>
          <p:nvPr/>
        </p:nvSpPr>
        <p:spPr>
          <a:xfrm>
            <a:off x="4404000" y="1445330"/>
            <a:ext cx="3482700" cy="646331"/>
          </a:xfrm>
          <a:prstGeom prst="rect">
            <a:avLst/>
          </a:prstGeom>
          <a:noFill/>
          <a:ln w="57150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ধন্যবাদ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সবাইকে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5FBF4A1-198D-F278-566F-7650E6787A93}"/>
              </a:ext>
            </a:extLst>
          </p:cNvPr>
          <p:cNvSpPr txBox="1"/>
          <p:nvPr/>
        </p:nvSpPr>
        <p:spPr>
          <a:xfrm>
            <a:off x="3142318" y="2682293"/>
            <a:ext cx="6328919" cy="1200329"/>
          </a:xfrm>
          <a:prstGeom prst="rect">
            <a:avLst/>
          </a:prstGeom>
          <a:noFill/>
          <a:ln w="57150"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আগামী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ক্লাসে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আবার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দেখা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হবে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ইনশাআল্লাহ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A567DFD-98D2-9A97-BE44-6EE00CED13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120" y="641759"/>
            <a:ext cx="2143125" cy="385482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45C8A8B-130D-4518-B23F-547F9A0B4C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193" y="754880"/>
            <a:ext cx="2143125" cy="3854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450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5" grpId="0" animBg="1"/>
      <p:bldP spid="5" grpId="1" animBg="1"/>
      <p:bldP spid="7" grpId="0" animBg="1"/>
      <p:bldP spid="7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20437"/>
            <a:ext cx="12192000" cy="631371"/>
          </a:xfrm>
        </p:spPr>
        <p:txBody>
          <a:bodyPr/>
          <a:lstStyle/>
          <a:p>
            <a:pPr algn="ctr"/>
            <a:r>
              <a:rPr lang="bn-BD" sz="3600" dirty="0" smtClean="0">
                <a:solidFill>
                  <a:srgbClr val="FF0000"/>
                </a:solidFill>
                <a:latin typeface="Nikosh"/>
              </a:rPr>
              <a:t>ভিডিওতে </a:t>
            </a:r>
            <a:r>
              <a:rPr lang="bn-BD" sz="3600" dirty="0">
                <a:solidFill>
                  <a:srgbClr val="FF0000"/>
                </a:solidFill>
                <a:latin typeface="Nikosh"/>
              </a:rPr>
              <a:t>যা যা শিখতে </a:t>
            </a:r>
            <a:r>
              <a:rPr lang="bn-BD" sz="3600" dirty="0" smtClean="0">
                <a:solidFill>
                  <a:srgbClr val="FF0000"/>
                </a:solidFill>
                <a:latin typeface="Nikosh"/>
              </a:rPr>
              <a:t>পারবে</a:t>
            </a:r>
            <a:endParaRPr lang="en-US" sz="3600" dirty="0">
              <a:latin typeface="Nikosh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4035672"/>
            <a:ext cx="11846513" cy="646331"/>
          </a:xfrm>
          <a:prstGeom prst="rect">
            <a:avLst/>
          </a:prstGeom>
          <a:noFill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  <a:latin typeface="Nikosh" panose="02000000000000000000"/>
              </a:rPr>
              <a:t>✅ </a:t>
            </a:r>
            <a:r>
              <a:rPr lang="en-US" sz="3600" b="1" spc="-150" dirty="0" err="1" smtClean="0">
                <a:solidFill>
                  <a:schemeClr val="tx1"/>
                </a:solidFill>
                <a:latin typeface="Nikosh"/>
                <a:cs typeface="NikoshBAN" pitchFamily="2" charset="0"/>
              </a:rPr>
              <a:t>ইরাটোস্থিনিসের</a:t>
            </a:r>
            <a:r>
              <a:rPr lang="en-US" sz="3600" b="1" spc="-150" dirty="0" smtClean="0">
                <a:solidFill>
                  <a:schemeClr val="tx1"/>
                </a:solidFill>
                <a:latin typeface="Nikosh"/>
                <a:cs typeface="NikoshBAN" pitchFamily="2" charset="0"/>
              </a:rPr>
              <a:t> </a:t>
            </a:r>
            <a:r>
              <a:rPr lang="en-US" sz="3600" b="1" spc="-150" dirty="0" err="1">
                <a:solidFill>
                  <a:schemeClr val="tx1"/>
                </a:solidFill>
                <a:latin typeface="Nikosh"/>
                <a:cs typeface="NikoshBAN" pitchFamily="2" charset="0"/>
              </a:rPr>
              <a:t>ছাঁকনির</a:t>
            </a:r>
            <a:r>
              <a:rPr lang="en-US" sz="3600" b="1" spc="-150" dirty="0">
                <a:solidFill>
                  <a:schemeClr val="tx1"/>
                </a:solidFill>
                <a:latin typeface="Nikosh"/>
                <a:cs typeface="NikoshBAN" pitchFamily="2" charset="0"/>
              </a:rPr>
              <a:t> </a:t>
            </a:r>
            <a:r>
              <a:rPr lang="en-US" sz="3600" b="1" spc="-150" dirty="0" err="1" smtClean="0">
                <a:solidFill>
                  <a:schemeClr val="tx1"/>
                </a:solidFill>
                <a:latin typeface="Nikosh"/>
                <a:cs typeface="NikoshBAN" pitchFamily="2" charset="0"/>
              </a:rPr>
              <a:t>সাহায্যে</a:t>
            </a:r>
            <a:r>
              <a:rPr lang="en-US" sz="3600" b="1" spc="-150" dirty="0" smtClean="0">
                <a:solidFill>
                  <a:schemeClr val="tx1"/>
                </a:solidFill>
                <a:latin typeface="Nikosh"/>
                <a:cs typeface="NikoshBAN" pitchFamily="2" charset="0"/>
              </a:rPr>
              <a:t> </a:t>
            </a:r>
            <a:r>
              <a:rPr lang="en-US" sz="3600" b="1" spc="-150" dirty="0" err="1" smtClean="0">
                <a:solidFill>
                  <a:schemeClr val="tx1"/>
                </a:solidFill>
                <a:latin typeface="Nikosh"/>
                <a:cs typeface="NikoshBAN" pitchFamily="2" charset="0"/>
              </a:rPr>
              <a:t>মৌলিক</a:t>
            </a:r>
            <a:r>
              <a:rPr lang="en-US" sz="3600" b="1" spc="-150" dirty="0" smtClean="0">
                <a:solidFill>
                  <a:schemeClr val="tx1"/>
                </a:solidFill>
                <a:latin typeface="Nikosh"/>
                <a:cs typeface="NikoshBAN" pitchFamily="2" charset="0"/>
              </a:rPr>
              <a:t> </a:t>
            </a:r>
            <a:r>
              <a:rPr lang="en-US" sz="3600" b="1" spc="-150" dirty="0" err="1">
                <a:solidFill>
                  <a:schemeClr val="tx1"/>
                </a:solidFill>
                <a:latin typeface="Nikosh"/>
                <a:cs typeface="NikoshBAN" pitchFamily="2" charset="0"/>
              </a:rPr>
              <a:t>সংখ্যা</a:t>
            </a:r>
            <a:r>
              <a:rPr lang="en-US" sz="3600" b="1" spc="-150" dirty="0">
                <a:solidFill>
                  <a:schemeClr val="tx1"/>
                </a:solidFill>
                <a:latin typeface="Nikosh"/>
                <a:cs typeface="NikoshBAN" pitchFamily="2" charset="0"/>
              </a:rPr>
              <a:t> </a:t>
            </a:r>
            <a:r>
              <a:rPr lang="en-US" sz="3600" b="1" spc="-150" dirty="0" err="1">
                <a:solidFill>
                  <a:schemeClr val="tx1"/>
                </a:solidFill>
                <a:latin typeface="Nikosh"/>
                <a:cs typeface="NikoshBAN" pitchFamily="2" charset="0"/>
              </a:rPr>
              <a:t>নির্ণয়</a:t>
            </a:r>
            <a:endParaRPr lang="en-US" sz="3600" b="1" spc="-150" dirty="0">
              <a:solidFill>
                <a:schemeClr val="tx1"/>
              </a:solidFill>
              <a:latin typeface="Nikosh"/>
              <a:cs typeface="NikoshBAN" pitchFamily="2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1046446"/>
            <a:ext cx="10515600" cy="63352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>
                <a:latin typeface="Nikosh"/>
              </a:rPr>
              <a:t>✅ </a:t>
            </a:r>
            <a:r>
              <a:rPr lang="bn-BD" sz="3600" dirty="0" smtClean="0">
                <a:latin typeface="Nikosh"/>
              </a:rPr>
              <a:t>প্যাটার্ন কী এবং কত প্রকার? </a:t>
            </a:r>
            <a:r>
              <a:rPr lang="en-US" sz="3600" dirty="0" smtClean="0">
                <a:latin typeface="Nikosh"/>
              </a:rPr>
              <a:t/>
            </a:r>
            <a:br>
              <a:rPr lang="en-US" sz="3600" dirty="0" smtClean="0">
                <a:latin typeface="Nikosh"/>
              </a:rPr>
            </a:br>
            <a:endParaRPr lang="en-US" sz="3600" dirty="0">
              <a:latin typeface="Nikosh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2984038"/>
            <a:ext cx="12328071" cy="70212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>
                <a:latin typeface="Nikosh"/>
              </a:rPr>
              <a:t>✅ </a:t>
            </a:r>
            <a:r>
              <a:rPr lang="bn-BD" sz="3600" dirty="0" smtClean="0">
                <a:latin typeface="Nikosh"/>
              </a:rPr>
              <a:t>প্যাটার্ন থেকে বীজগাণিতিক রাশি বের করার সহজ টেকনিক। </a:t>
            </a:r>
            <a:r>
              <a:rPr lang="en-US" sz="3600" dirty="0" smtClean="0">
                <a:latin typeface="Nikosh"/>
              </a:rPr>
              <a:t/>
            </a:r>
            <a:br>
              <a:rPr lang="en-US" sz="3600" dirty="0" smtClean="0">
                <a:latin typeface="Nikosh"/>
              </a:rPr>
            </a:br>
            <a:endParaRPr lang="en-US" sz="3600" dirty="0">
              <a:latin typeface="Nikosh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2029478"/>
            <a:ext cx="10515600" cy="59304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>
                <a:latin typeface="Nikosh"/>
              </a:rPr>
              <a:t>✅ </a:t>
            </a:r>
            <a:r>
              <a:rPr lang="bn-BD" sz="3600" dirty="0" smtClean="0">
                <a:latin typeface="Nikosh"/>
              </a:rPr>
              <a:t>সংখ্যার প্যাটার্ন ও জ্যামিতিক প্যাটার্ন চেনার উপায়। </a:t>
            </a:r>
            <a:endParaRPr lang="en-US" sz="3600" dirty="0">
              <a:latin typeface="Nikosh"/>
            </a:endParaRPr>
          </a:p>
        </p:txBody>
      </p:sp>
    </p:spTree>
    <p:extLst>
      <p:ext uri="{BB962C8B-B14F-4D97-AF65-F5344CB8AC3E}">
        <p14:creationId xmlns:p14="http://schemas.microsoft.com/office/powerpoint/2010/main" val="1123420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5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CC3E5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CC3E5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CC3E5"/>
                                      </p:to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CC3E5"/>
                                      </p:to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CC3E5"/>
                                      </p:to>
                                    </p:animClr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/>
          <p:cNvSpPr txBox="1"/>
          <p:nvPr/>
        </p:nvSpPr>
        <p:spPr>
          <a:xfrm>
            <a:off x="7413354" y="3780982"/>
            <a:ext cx="609600" cy="584775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anose="02000000000000000000"/>
              <a:cs typeface="Shonar Bangla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115928" y="3200878"/>
            <a:ext cx="609600" cy="584775"/>
          </a:xfrm>
          <a:prstGeom prst="rect">
            <a:avLst/>
          </a:prstGeom>
          <a:solidFill>
            <a:srgbClr val="B3E13F"/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anose="02000000000000000000"/>
              <a:cs typeface="Shonar Bangla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725528" y="3200878"/>
            <a:ext cx="609600" cy="584775"/>
          </a:xfrm>
          <a:prstGeom prst="rect">
            <a:avLst/>
          </a:prstGeom>
          <a:solidFill>
            <a:srgbClr val="B3E13F"/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anose="02000000000000000000"/>
              <a:cs typeface="Shonar Bangla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030328" y="2605903"/>
            <a:ext cx="609600" cy="584775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anose="02000000000000000000"/>
              <a:cs typeface="Shonar Bangla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420728" y="2606025"/>
            <a:ext cx="609600" cy="584775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anose="02000000000000000000"/>
              <a:cs typeface="Shonar Bangl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11128" y="3776944"/>
            <a:ext cx="609600" cy="584775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/>
                <a:cs typeface="Shonar Bangla" pitchFamily="34" charset="0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30328" y="3780982"/>
            <a:ext cx="609600" cy="584775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/>
                <a:cs typeface="Shonar Bangla" pitchFamily="34" charset="0"/>
              </a:rPr>
              <a:t>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249528" y="3780982"/>
            <a:ext cx="609600" cy="584775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/>
                <a:cs typeface="Shonar Bangla" pitchFamily="34" charset="0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39928" y="3780982"/>
            <a:ext cx="609600" cy="584775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/>
                <a:cs typeface="Shonar Bangla" pitchFamily="34" charset="0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420728" y="3776944"/>
            <a:ext cx="609600" cy="584775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/>
                <a:cs typeface="Shonar Bangla" pitchFamily="34" charset="0"/>
              </a:rPr>
              <a:t>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15928" y="3195472"/>
            <a:ext cx="609600" cy="584775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/>
                <a:cs typeface="Shonar Bangla" pitchFamily="34" charset="0"/>
              </a:rPr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35128" y="3190801"/>
            <a:ext cx="609600" cy="584775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/>
                <a:cs typeface="Shonar Bangla" pitchFamily="34" charset="0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44728" y="3190801"/>
            <a:ext cx="609600" cy="584775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/>
                <a:cs typeface="Shonar Bangla" pitchFamily="34" charset="0"/>
              </a:rPr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25528" y="3195472"/>
            <a:ext cx="609600" cy="584775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/>
                <a:cs typeface="Shonar Bangla" pitchFamily="34" charset="0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420728" y="2606026"/>
            <a:ext cx="609600" cy="584775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/>
                <a:cs typeface="Shonar Bangla" pitchFamily="34" charset="0"/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639928" y="2616103"/>
            <a:ext cx="609600" cy="584775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/>
                <a:cs typeface="Shonar Bangla" pitchFamily="34" charset="0"/>
              </a:rPr>
              <a:t>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030328" y="2608486"/>
            <a:ext cx="609600" cy="584775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/>
                <a:cs typeface="Shonar Bangla" pitchFamily="34" charset="0"/>
              </a:rPr>
              <a:t>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030328" y="2028382"/>
            <a:ext cx="609600" cy="584775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/>
                <a:cs typeface="Shonar Bangla" pitchFamily="34" charset="0"/>
              </a:rPr>
              <a:t>1</a:t>
            </a:r>
          </a:p>
        </p:txBody>
      </p:sp>
      <p:sp>
        <p:nvSpPr>
          <p:cNvPr id="3" name="Rectangle 2"/>
          <p:cNvSpPr/>
          <p:nvPr/>
        </p:nvSpPr>
        <p:spPr>
          <a:xfrm>
            <a:off x="512160" y="4631202"/>
            <a:ext cx="231826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anose="02000000000000000000"/>
                <a:cs typeface="Nikosh" panose="02000000000000000000" pitchFamily="2" charset="0"/>
              </a:rPr>
              <a:t>১ম </a:t>
            </a:r>
            <a:r>
              <a:rPr lang="en-US" sz="4800" b="1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anose="02000000000000000000"/>
                <a:cs typeface="Nikosh" panose="02000000000000000000" pitchFamily="2" charset="0"/>
              </a:rPr>
              <a:t>চিত্র</a:t>
            </a:r>
            <a:endParaRPr lang="en-US" sz="4800" b="1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" panose="02000000000000000000"/>
              <a:cs typeface="Nikosh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53" y="1549966"/>
            <a:ext cx="3081236" cy="3081236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7054469" y="4456320"/>
            <a:ext cx="239841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anose="02000000000000000000"/>
                <a:cs typeface="Nikosh" panose="02000000000000000000" pitchFamily="2" charset="0"/>
              </a:rPr>
              <a:t>২য় </a:t>
            </a:r>
            <a:r>
              <a:rPr lang="en-US" sz="4800" b="1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anose="02000000000000000000"/>
                <a:cs typeface="Nikosh" panose="02000000000000000000" pitchFamily="2" charset="0"/>
              </a:rPr>
              <a:t>চিত্র</a:t>
            </a:r>
            <a:endParaRPr lang="en-US" sz="4800" b="1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" panose="0200000000000000000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1175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39" grpId="0" animBg="1"/>
      <p:bldP spid="33" grpId="0" animBg="1"/>
      <p:bldP spid="36" grpId="0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3" grpId="0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0436" y="1990878"/>
            <a:ext cx="1138101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BD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/>
                <a:cs typeface="Shonar Bangla" pitchFamily="34" charset="0"/>
              </a:rPr>
              <a:t>প্যাটার্ণ</a:t>
            </a:r>
            <a:r>
              <a:rPr lang="en-US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/>
                <a:cs typeface="Shonar Bangla" pitchFamily="34" charset="0"/>
              </a:rPr>
              <a:t>ঃ</a:t>
            </a:r>
            <a:r>
              <a:rPr lang="bn-BD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/>
                <a:cs typeface="Shonar Bangla" pitchFamily="34" charset="0"/>
              </a:rPr>
              <a:t> </a:t>
            </a:r>
            <a:r>
              <a:rPr lang="bn-BD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/>
                <a:cs typeface="Shonar Bangla" pitchFamily="34" charset="0"/>
              </a:rPr>
              <a:t>বাস্তব ও চিন্তা জগতের কোনো বস্তুর ক্রমিক সন্নিবেশকে প্যাটার্ণ বলে।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/>
              <a:cs typeface="Shonar Bangl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439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984278"/>
          </a:xfrm>
          <a:prstGeom prst="rect">
            <a:avLst/>
          </a:prstGeom>
          <a:solidFill>
            <a:srgbClr val="0015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8" y="828832"/>
            <a:ext cx="12153361" cy="6010118"/>
          </a:xfrm>
          <a:prstGeom prst="rect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16" name="Right Arrow 15"/>
          <p:cNvSpPr/>
          <p:nvPr/>
        </p:nvSpPr>
        <p:spPr>
          <a:xfrm>
            <a:off x="74813" y="5458331"/>
            <a:ext cx="4644144" cy="1009935"/>
          </a:xfrm>
          <a:prstGeom prst="rightArrow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Class Eight</a:t>
            </a:r>
            <a:endParaRPr lang="en-US" sz="32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Regular Pentagon 17"/>
          <p:cNvSpPr/>
          <p:nvPr/>
        </p:nvSpPr>
        <p:spPr>
          <a:xfrm>
            <a:off x="2809523" y="2079584"/>
            <a:ext cx="10743176" cy="4223246"/>
          </a:xfrm>
          <a:prstGeom prst="pentagon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76200">
            <a:noFill/>
          </a:ln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১ম  </a:t>
            </a:r>
            <a:r>
              <a:rPr lang="en-US" sz="72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অধ্যায়</a:t>
            </a:r>
            <a:endParaRPr lang="en-US" sz="7200" b="1" dirty="0" smtClean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6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প্যার্টানের</a:t>
            </a:r>
            <a:r>
              <a:rPr lang="en-US" sz="6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6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প্রকার</a:t>
            </a:r>
            <a:endParaRPr lang="en-US" sz="6000" b="1" dirty="0" smtClean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-18782" y="17084"/>
            <a:ext cx="12191999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সত্যই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সুন্দর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      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সু-শিক্ষাই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জাতির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মেরুদন্ড</a:t>
            </a:r>
            <a:endParaRPr lang="en-US" sz="4400" b="1" cap="none" spc="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3438052" y="788490"/>
            <a:ext cx="3844491" cy="2052681"/>
          </a:xfrm>
          <a:prstGeom prst="cloudCallout">
            <a:avLst>
              <a:gd name="adj1" fmla="val 20044"/>
              <a:gd name="adj2" fmla="val 79015"/>
            </a:avLst>
          </a:prstGeom>
          <a:solidFill>
            <a:schemeClr val="bg1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32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28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গণিত</a:t>
            </a:r>
            <a:r>
              <a:rPr lang="en-US" sz="4000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শিখি</a:t>
            </a:r>
            <a:endParaRPr lang="en-US" sz="40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শর্ট</a:t>
            </a:r>
            <a:r>
              <a:rPr lang="en-US" sz="20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টেকনিক</a:t>
            </a:r>
            <a:endParaRPr lang="en-US" sz="1400" dirty="0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" name="32-Point Star 2"/>
          <p:cNvSpPr/>
          <p:nvPr/>
        </p:nvSpPr>
        <p:spPr>
          <a:xfrm>
            <a:off x="9620250" y="828829"/>
            <a:ext cx="2444923" cy="2441448"/>
          </a:xfrm>
          <a:prstGeom prst="star32">
            <a:avLst>
              <a:gd name="adj" fmla="val 41768"/>
            </a:avLst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সহজে</a:t>
            </a:r>
            <a:endParaRPr lang="en-US" sz="2800" b="1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মনে</a:t>
            </a:r>
            <a:r>
              <a:rPr lang="en-US" sz="2000" b="1" dirty="0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রাখার</a:t>
            </a:r>
            <a:endParaRPr lang="en-US" sz="2000" b="1" dirty="0" smtClean="0">
              <a:solidFill>
                <a:srgbClr val="FFFF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ট্রিকস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!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4" r="3980" b="3846"/>
          <a:stretch/>
        </p:blipFill>
        <p:spPr>
          <a:xfrm>
            <a:off x="228600" y="1177668"/>
            <a:ext cx="2939143" cy="3320311"/>
          </a:xfrm>
          <a:prstGeom prst="roundRect">
            <a:avLst>
              <a:gd name="adj" fmla="val 4233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Rounded Rectangle 20"/>
          <p:cNvSpPr/>
          <p:nvPr/>
        </p:nvSpPr>
        <p:spPr>
          <a:xfrm>
            <a:off x="38638" y="4663415"/>
            <a:ext cx="3325048" cy="754950"/>
          </a:xfrm>
          <a:prstGeom prst="roundRect">
            <a:avLst>
              <a:gd name="adj" fmla="val 2434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মামুন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স্যারের</a:t>
            </a:r>
            <a:endParaRPr lang="en-US" sz="3200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spc="15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10 </a:t>
            </a:r>
            <a:r>
              <a:rPr lang="en-US" sz="2000" b="1" spc="150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minuteTeaching</a:t>
            </a:r>
            <a:endParaRPr lang="en-US" sz="20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0318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latin typeface="Nikosh" panose="02000000000000000000"/>
              </a:rPr>
              <a:t>এখানে</a:t>
            </a:r>
            <a:r>
              <a:rPr lang="en-US" sz="2400" dirty="0" smtClean="0">
                <a:latin typeface="Nikosh" panose="02000000000000000000"/>
              </a:rPr>
              <a:t> </a:t>
            </a:r>
            <a:r>
              <a:rPr lang="en-US" sz="2400" dirty="0" err="1" smtClean="0">
                <a:latin typeface="Nikosh" panose="02000000000000000000"/>
              </a:rPr>
              <a:t>পার্থক্য</a:t>
            </a:r>
            <a:r>
              <a:rPr lang="en-US" sz="2400" dirty="0" smtClean="0">
                <a:latin typeface="Nikosh" panose="02000000000000000000"/>
              </a:rPr>
              <a:t> </a:t>
            </a:r>
            <a:r>
              <a:rPr lang="en-US" sz="2400" dirty="0" err="1" smtClean="0">
                <a:latin typeface="Nikosh" panose="02000000000000000000"/>
              </a:rPr>
              <a:t>কত</a:t>
            </a:r>
            <a:r>
              <a:rPr lang="en-US" sz="2400" dirty="0" smtClean="0">
                <a:latin typeface="Nikosh" panose="02000000000000000000"/>
              </a:rPr>
              <a:t>  </a:t>
            </a:r>
            <a:r>
              <a:rPr lang="en-US" sz="2400" dirty="0" err="1" smtClean="0">
                <a:latin typeface="Nikosh" panose="02000000000000000000"/>
              </a:rPr>
              <a:t>বলতে</a:t>
            </a:r>
            <a:r>
              <a:rPr lang="en-US" sz="2400" dirty="0" smtClean="0">
                <a:latin typeface="Nikosh" panose="02000000000000000000"/>
              </a:rPr>
              <a:t> </a:t>
            </a:r>
            <a:r>
              <a:rPr lang="en-US" sz="2400" dirty="0" err="1" smtClean="0">
                <a:latin typeface="Nikosh" panose="02000000000000000000"/>
              </a:rPr>
              <a:t>পারবে</a:t>
            </a:r>
            <a:r>
              <a:rPr lang="en-US" sz="2400" dirty="0" smtClean="0">
                <a:latin typeface="Nikosh" panose="02000000000000000000"/>
              </a:rPr>
              <a:t> ?  </a:t>
            </a:r>
            <a:r>
              <a:rPr lang="en-US" sz="2400" dirty="0" err="1" smtClean="0">
                <a:latin typeface="Nikosh" panose="02000000000000000000"/>
              </a:rPr>
              <a:t>হ্যা</a:t>
            </a:r>
            <a:r>
              <a:rPr lang="en-US" sz="2400" dirty="0" smtClean="0">
                <a:latin typeface="Nikosh" panose="02000000000000000000"/>
              </a:rPr>
              <a:t> </a:t>
            </a:r>
            <a:r>
              <a:rPr lang="en-US" sz="2400" dirty="0" err="1" smtClean="0">
                <a:latin typeface="Nikosh" panose="02000000000000000000"/>
              </a:rPr>
              <a:t>প্রতিটি</a:t>
            </a:r>
            <a:r>
              <a:rPr lang="en-US" sz="2400" dirty="0" smtClean="0">
                <a:latin typeface="Nikosh" panose="02000000000000000000"/>
              </a:rPr>
              <a:t> </a:t>
            </a:r>
            <a:r>
              <a:rPr lang="en-US" sz="2400" dirty="0" err="1" smtClean="0">
                <a:latin typeface="Nikosh" panose="02000000000000000000"/>
              </a:rPr>
              <a:t>সংখ্যার</a:t>
            </a:r>
            <a:r>
              <a:rPr lang="en-US" sz="2400" dirty="0" smtClean="0">
                <a:latin typeface="Nikosh" panose="02000000000000000000"/>
              </a:rPr>
              <a:t> </a:t>
            </a:r>
            <a:r>
              <a:rPr lang="en-US" sz="2400" dirty="0" err="1" smtClean="0">
                <a:latin typeface="Nikosh" panose="02000000000000000000"/>
              </a:rPr>
              <a:t>পার্থক্য</a:t>
            </a:r>
            <a:r>
              <a:rPr lang="en-US" sz="2400" dirty="0" smtClean="0">
                <a:latin typeface="Nikosh" panose="02000000000000000000"/>
              </a:rPr>
              <a:t> </a:t>
            </a:r>
            <a:r>
              <a:rPr lang="en-US" sz="2400" dirty="0" smtClean="0">
                <a:latin typeface="Nikosh" panose="02000000000000000000"/>
              </a:rPr>
              <a:t>১ ।  </a:t>
            </a:r>
            <a:r>
              <a:rPr lang="en-US" sz="2400" dirty="0" err="1" smtClean="0">
                <a:latin typeface="Nikosh" panose="02000000000000000000"/>
              </a:rPr>
              <a:t>এরা</a:t>
            </a:r>
            <a:r>
              <a:rPr lang="en-US" sz="2400" dirty="0" smtClean="0">
                <a:latin typeface="Nikosh" panose="02000000000000000000"/>
              </a:rPr>
              <a:t> </a:t>
            </a:r>
            <a:r>
              <a:rPr lang="en-US" sz="2400" dirty="0" err="1" smtClean="0">
                <a:latin typeface="Nikosh" panose="02000000000000000000"/>
              </a:rPr>
              <a:t>হলো</a:t>
            </a:r>
            <a:r>
              <a:rPr lang="en-US" sz="2400" dirty="0" smtClean="0">
                <a:latin typeface="Nikosh" panose="02000000000000000000"/>
              </a:rPr>
              <a:t> </a:t>
            </a:r>
            <a:r>
              <a:rPr lang="en-US" sz="2400" dirty="0" err="1" smtClean="0">
                <a:latin typeface="Nikosh" panose="02000000000000000000"/>
              </a:rPr>
              <a:t>সংখ্যা</a:t>
            </a:r>
            <a:r>
              <a:rPr lang="en-US" sz="2400" dirty="0" smtClean="0">
                <a:latin typeface="Nikosh" panose="02000000000000000000"/>
              </a:rPr>
              <a:t> </a:t>
            </a:r>
            <a:r>
              <a:rPr lang="en-US" sz="2400" dirty="0" err="1" smtClean="0">
                <a:latin typeface="Nikosh" panose="02000000000000000000"/>
              </a:rPr>
              <a:t>প্যাটার্ন</a:t>
            </a:r>
            <a:endParaRPr lang="en-US" sz="2400" dirty="0" smtClean="0">
              <a:latin typeface="Nikosh" panose="0200000000000000000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31640" y="821742"/>
            <a:ext cx="49703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anose="02000000000000000000"/>
                <a:cs typeface="Nikosh" panose="02000000000000000000" pitchFamily="2" charset="0"/>
              </a:rPr>
              <a:t>১,২,৩,৪,৫,৬ ,,,,,,,,,,,</a:t>
            </a:r>
            <a:endParaRPr lang="en-US" sz="3600" b="1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" panose="02000000000000000000"/>
              <a:cs typeface="Nikosh" panose="02000000000000000000" pitchFamily="2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06004" y="2343104"/>
            <a:ext cx="48273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anose="02000000000000000000"/>
                <a:cs typeface="Nikosh" panose="02000000000000000000" pitchFamily="2" charset="0"/>
              </a:rPr>
              <a:t> </a:t>
            </a:r>
            <a:r>
              <a:rPr lang="en-US" sz="36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anose="02000000000000000000"/>
                <a:cs typeface="Nikosh" panose="02000000000000000000" pitchFamily="2" charset="0"/>
              </a:rPr>
              <a:t>২</a:t>
            </a:r>
            <a:r>
              <a:rPr lang="en-US" sz="36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anose="02000000000000000000"/>
                <a:cs typeface="Nikosh" panose="02000000000000000000" pitchFamily="2" charset="0"/>
              </a:rPr>
              <a:t>, ৪, ৬, ৮ ,,,,,,,,, </a:t>
            </a:r>
            <a:endParaRPr lang="en-US" sz="3600" b="1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" panose="02000000000000000000"/>
              <a:cs typeface="Nikosh" panose="02000000000000000000" pitchFamily="2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31640" y="3864466"/>
            <a:ext cx="43620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anose="02000000000000000000"/>
                <a:cs typeface="Nikosh" panose="02000000000000000000" pitchFamily="2" charset="0"/>
              </a:rPr>
              <a:t> </a:t>
            </a:r>
            <a:r>
              <a:rPr lang="en-US" sz="36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anose="02000000000000000000"/>
                <a:cs typeface="Nikosh" panose="02000000000000000000" pitchFamily="2" charset="0"/>
              </a:rPr>
              <a:t>৩</a:t>
            </a:r>
            <a:r>
              <a:rPr lang="en-US" sz="36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anose="02000000000000000000"/>
                <a:cs typeface="Nikosh" panose="02000000000000000000" pitchFamily="2" charset="0"/>
              </a:rPr>
              <a:t>, ৮, ১৩, ১৮ ,,,,,,,,,</a:t>
            </a:r>
            <a:endParaRPr lang="en-US" sz="3600" b="1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" panose="02000000000000000000"/>
              <a:cs typeface="Nikosh" panose="02000000000000000000" pitchFamily="2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941918" y="5385828"/>
            <a:ext cx="33201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 smtClean="0">
                <a:latin typeface="Nikosh" panose="02000000000000000000"/>
              </a:rPr>
              <a:t>সংখ্যা</a:t>
            </a:r>
            <a:r>
              <a:rPr lang="en-US" sz="4000" dirty="0" smtClean="0">
                <a:latin typeface="Nikosh" panose="02000000000000000000"/>
              </a:rPr>
              <a:t> </a:t>
            </a:r>
            <a:r>
              <a:rPr lang="en-US" sz="4000" dirty="0" err="1">
                <a:latin typeface="Nikosh" panose="02000000000000000000"/>
              </a:rPr>
              <a:t>প্যাটার্ন</a:t>
            </a:r>
            <a:r>
              <a:rPr lang="en-US" sz="4000" dirty="0">
                <a:latin typeface="Nikosh" panose="02000000000000000000"/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82265" y="1063758"/>
            <a:ext cx="4368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" panose="02000000000000000000"/>
              </a:rPr>
              <a:t>প্রতিটি</a:t>
            </a:r>
            <a:r>
              <a:rPr lang="en-US" sz="3200" dirty="0" smtClean="0">
                <a:latin typeface="Nikosh" panose="02000000000000000000"/>
              </a:rPr>
              <a:t> </a:t>
            </a:r>
            <a:r>
              <a:rPr lang="en-US" sz="3200" dirty="0" err="1" smtClean="0">
                <a:latin typeface="Nikosh" panose="02000000000000000000"/>
              </a:rPr>
              <a:t>সংখ্যার</a:t>
            </a:r>
            <a:r>
              <a:rPr lang="en-US" sz="3200" dirty="0" smtClean="0">
                <a:latin typeface="Nikosh" panose="02000000000000000000"/>
              </a:rPr>
              <a:t> </a:t>
            </a:r>
            <a:r>
              <a:rPr lang="en-US" sz="3200" dirty="0" err="1" smtClean="0">
                <a:latin typeface="Nikosh" panose="02000000000000000000"/>
              </a:rPr>
              <a:t>পার্থক্য</a:t>
            </a:r>
            <a:r>
              <a:rPr lang="en-US" sz="3200" dirty="0" smtClean="0">
                <a:latin typeface="Nikosh" panose="02000000000000000000"/>
              </a:rPr>
              <a:t> ১</a:t>
            </a:r>
            <a:endParaRPr lang="en-US" sz="3200" dirty="0">
              <a:latin typeface="Nikosh" panose="0200000000000000000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282265" y="2487078"/>
            <a:ext cx="51138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" panose="02000000000000000000"/>
              </a:rPr>
              <a:t>প্রতিটি</a:t>
            </a:r>
            <a:r>
              <a:rPr lang="en-US" sz="3200" dirty="0" smtClean="0">
                <a:latin typeface="Nikosh" panose="02000000000000000000"/>
              </a:rPr>
              <a:t> </a:t>
            </a:r>
            <a:r>
              <a:rPr lang="en-US" sz="3200" dirty="0" err="1" smtClean="0">
                <a:latin typeface="Nikosh" panose="02000000000000000000"/>
              </a:rPr>
              <a:t>সংখ্যার</a:t>
            </a:r>
            <a:r>
              <a:rPr lang="en-US" sz="3200" dirty="0" smtClean="0">
                <a:latin typeface="Nikosh" panose="02000000000000000000"/>
              </a:rPr>
              <a:t> </a:t>
            </a:r>
            <a:r>
              <a:rPr lang="en-US" sz="3200" dirty="0" err="1" smtClean="0">
                <a:latin typeface="Nikosh" panose="02000000000000000000"/>
              </a:rPr>
              <a:t>পার্থক্য</a:t>
            </a:r>
            <a:r>
              <a:rPr lang="en-US" sz="3200" dirty="0" smtClean="0">
                <a:latin typeface="Nikosh" panose="02000000000000000000"/>
              </a:rPr>
              <a:t> ২</a:t>
            </a:r>
            <a:endParaRPr lang="en-US" sz="3200" dirty="0">
              <a:latin typeface="Nikosh" panose="0200000000000000000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282266" y="4073259"/>
            <a:ext cx="49445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" panose="02000000000000000000"/>
              </a:rPr>
              <a:t>প্রতিটি</a:t>
            </a:r>
            <a:r>
              <a:rPr lang="en-US" sz="3200" dirty="0" smtClean="0">
                <a:latin typeface="Nikosh" panose="02000000000000000000"/>
              </a:rPr>
              <a:t> </a:t>
            </a:r>
            <a:r>
              <a:rPr lang="en-US" sz="3200" dirty="0" err="1" smtClean="0">
                <a:latin typeface="Nikosh" panose="02000000000000000000"/>
              </a:rPr>
              <a:t>সংখ্যার</a:t>
            </a:r>
            <a:r>
              <a:rPr lang="en-US" sz="3200" dirty="0" smtClean="0">
                <a:latin typeface="Nikosh" panose="02000000000000000000"/>
              </a:rPr>
              <a:t> </a:t>
            </a:r>
            <a:r>
              <a:rPr lang="en-US" sz="3200" dirty="0" err="1" smtClean="0">
                <a:latin typeface="Nikosh" panose="02000000000000000000"/>
              </a:rPr>
              <a:t>পার্থক্য</a:t>
            </a:r>
            <a:r>
              <a:rPr lang="en-US" sz="3200" dirty="0" smtClean="0">
                <a:latin typeface="Nikosh" panose="02000000000000000000"/>
              </a:rPr>
              <a:t> ৫</a:t>
            </a:r>
            <a:endParaRPr lang="en-US" sz="3200" dirty="0">
              <a:latin typeface="Nikosh" panose="020000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2152517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4" grpId="0"/>
      <p:bldP spid="35" grpId="0"/>
      <p:bldP spid="21" grpId="0"/>
      <p:bldP spid="4" grpId="0"/>
      <p:bldP spid="31" grpId="0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A54DBECE-79EA-E0C0-16E5-E0B8E4587FB7}"/>
              </a:ext>
            </a:extLst>
          </p:cNvPr>
          <p:cNvSpPr/>
          <p:nvPr/>
        </p:nvSpPr>
        <p:spPr>
          <a:xfrm>
            <a:off x="312317" y="2675639"/>
            <a:ext cx="1414071" cy="1466596"/>
          </a:xfrm>
          <a:prstGeom prst="triangl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" panose="0200000000000000000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BA94E5F-7A1F-D43C-1D58-0BDE00A8A66D}"/>
              </a:ext>
            </a:extLst>
          </p:cNvPr>
          <p:cNvGrpSpPr/>
          <p:nvPr/>
        </p:nvGrpSpPr>
        <p:grpSpPr>
          <a:xfrm>
            <a:off x="2727290" y="2717079"/>
            <a:ext cx="3187455" cy="1466599"/>
            <a:chOff x="6113282" y="4025243"/>
            <a:chExt cx="1296186" cy="499622"/>
          </a:xfrm>
        </p:grpSpPr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FB57C950-7F80-2A46-4F68-9E444D8EAE94}"/>
                </a:ext>
              </a:extLst>
            </p:cNvPr>
            <p:cNvSpPr/>
            <p:nvPr/>
          </p:nvSpPr>
          <p:spPr>
            <a:xfrm>
              <a:off x="6834433" y="4025244"/>
              <a:ext cx="575035" cy="499621"/>
            </a:xfrm>
            <a:prstGeom prst="triangle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Nikosh" panose="02000000000000000000"/>
              </a:endParaRPr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4ECEC61D-377A-D8AC-D596-58480620507A}"/>
                </a:ext>
              </a:extLst>
            </p:cNvPr>
            <p:cNvSpPr/>
            <p:nvPr/>
          </p:nvSpPr>
          <p:spPr>
            <a:xfrm>
              <a:off x="6113282" y="4025243"/>
              <a:ext cx="575035" cy="499621"/>
            </a:xfrm>
            <a:prstGeom prst="triangle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Nikosh" panose="0200000000000000000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75381E9-B394-2051-71D9-9BE1E44E9A40}"/>
              </a:ext>
            </a:extLst>
          </p:cNvPr>
          <p:cNvGrpSpPr/>
          <p:nvPr/>
        </p:nvGrpSpPr>
        <p:grpSpPr>
          <a:xfrm>
            <a:off x="7003921" y="2675639"/>
            <a:ext cx="4960841" cy="1466602"/>
            <a:chOff x="7828960" y="4025243"/>
            <a:chExt cx="2017337" cy="499623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5E992256-628E-E461-7E3E-690843910BED}"/>
                </a:ext>
              </a:extLst>
            </p:cNvPr>
            <p:cNvGrpSpPr/>
            <p:nvPr/>
          </p:nvGrpSpPr>
          <p:grpSpPr>
            <a:xfrm>
              <a:off x="7828960" y="4025244"/>
              <a:ext cx="1296186" cy="499622"/>
              <a:chOff x="6113282" y="4025243"/>
              <a:chExt cx="1296186" cy="499622"/>
            </a:xfrm>
          </p:grpSpPr>
          <p:sp>
            <p:nvSpPr>
              <p:cNvPr id="29" name="Isosceles Triangle 28">
                <a:extLst>
                  <a:ext uri="{FF2B5EF4-FFF2-40B4-BE49-F238E27FC236}">
                    <a16:creationId xmlns:a16="http://schemas.microsoft.com/office/drawing/2014/main" id="{55F496C0-0F2B-6A54-43A7-E57477470333}"/>
                  </a:ext>
                </a:extLst>
              </p:cNvPr>
              <p:cNvSpPr/>
              <p:nvPr/>
            </p:nvSpPr>
            <p:spPr>
              <a:xfrm>
                <a:off x="6834433" y="4025244"/>
                <a:ext cx="575035" cy="499621"/>
              </a:xfrm>
              <a:prstGeom prst="triangle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Nikosh" panose="02000000000000000000"/>
                </a:endParaRPr>
              </a:p>
            </p:txBody>
          </p:sp>
          <p:sp>
            <p:nvSpPr>
              <p:cNvPr id="30" name="Isosceles Triangle 29">
                <a:extLst>
                  <a:ext uri="{FF2B5EF4-FFF2-40B4-BE49-F238E27FC236}">
                    <a16:creationId xmlns:a16="http://schemas.microsoft.com/office/drawing/2014/main" id="{AB9A043A-54DC-A3ED-B370-1A78749C47A4}"/>
                  </a:ext>
                </a:extLst>
              </p:cNvPr>
              <p:cNvSpPr/>
              <p:nvPr/>
            </p:nvSpPr>
            <p:spPr>
              <a:xfrm>
                <a:off x="6113282" y="4025243"/>
                <a:ext cx="575035" cy="499621"/>
              </a:xfrm>
              <a:prstGeom prst="triangle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Nikosh" panose="02000000000000000000"/>
                </a:endParaRPr>
              </a:p>
            </p:txBody>
          </p:sp>
        </p:grp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1A148A9-2EC6-4DFF-52CA-BBEEDE8E2B94}"/>
                </a:ext>
              </a:extLst>
            </p:cNvPr>
            <p:cNvSpPr/>
            <p:nvPr/>
          </p:nvSpPr>
          <p:spPr>
            <a:xfrm>
              <a:off x="9271262" y="4025243"/>
              <a:ext cx="575035" cy="499621"/>
            </a:xfrm>
            <a:prstGeom prst="triangle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Nikosh" panose="02000000000000000000"/>
              </a:endParaRPr>
            </a:p>
          </p:txBody>
        </p:sp>
      </p:grpSp>
      <p:sp>
        <p:nvSpPr>
          <p:cNvPr id="40" name="Rectangle 39"/>
          <p:cNvSpPr/>
          <p:nvPr/>
        </p:nvSpPr>
        <p:spPr>
          <a:xfrm>
            <a:off x="456539" y="4298111"/>
            <a:ext cx="15295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anose="02000000000000000000"/>
                <a:cs typeface="Nikosh" panose="02000000000000000000" pitchFamily="2" charset="0"/>
              </a:rPr>
              <a:t>১ম </a:t>
            </a:r>
            <a:r>
              <a:rPr lang="en-US" sz="3200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anose="02000000000000000000"/>
                <a:cs typeface="Nikosh" panose="02000000000000000000" pitchFamily="2" charset="0"/>
              </a:rPr>
              <a:t>চিত্র</a:t>
            </a:r>
            <a:endParaRPr lang="en-US" sz="32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" panose="02000000000000000000"/>
              <a:cs typeface="Nikosh" panose="02000000000000000000" pitchFamily="2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362942" y="4375055"/>
            <a:ext cx="15568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anose="02000000000000000000"/>
                <a:cs typeface="Nikosh" panose="02000000000000000000" pitchFamily="2" charset="0"/>
              </a:rPr>
              <a:t>২য় </a:t>
            </a:r>
            <a:r>
              <a:rPr lang="en-US" sz="3200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anose="02000000000000000000"/>
                <a:cs typeface="Nikosh" panose="02000000000000000000" pitchFamily="2" charset="0"/>
              </a:rPr>
              <a:t>চিত্র</a:t>
            </a:r>
            <a:endParaRPr lang="en-US" sz="32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" panose="02000000000000000000"/>
              <a:cs typeface="Nikosh" panose="02000000000000000000" pitchFamily="2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8707731" y="4375055"/>
            <a:ext cx="15937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anose="02000000000000000000"/>
                <a:cs typeface="Nikosh" panose="02000000000000000000" pitchFamily="2" charset="0"/>
              </a:rPr>
              <a:t>৩</a:t>
            </a:r>
            <a:r>
              <a:rPr lang="en-US" sz="32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anose="02000000000000000000"/>
                <a:cs typeface="Nikosh" panose="02000000000000000000" pitchFamily="2" charset="0"/>
              </a:rPr>
              <a:t>য় </a:t>
            </a:r>
            <a:r>
              <a:rPr lang="en-US" sz="3200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anose="02000000000000000000"/>
                <a:cs typeface="Nikosh" panose="02000000000000000000" pitchFamily="2" charset="0"/>
              </a:rPr>
              <a:t>চিত্র</a:t>
            </a:r>
            <a:endParaRPr lang="en-US" sz="32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" panose="02000000000000000000"/>
              <a:cs typeface="Nikosh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4012" y="1782119"/>
            <a:ext cx="19688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anose="02000000000000000000"/>
                <a:cs typeface="Nikosh" panose="02000000000000000000" pitchFamily="2" charset="0"/>
              </a:rPr>
              <a:t>৩ </a:t>
            </a:r>
            <a:r>
              <a:rPr lang="en-US" sz="3200" dirty="0" err="1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anose="02000000000000000000"/>
                <a:cs typeface="Nikosh" panose="02000000000000000000" pitchFamily="2" charset="0"/>
              </a:rPr>
              <a:t>টি</a:t>
            </a:r>
            <a:r>
              <a:rPr lang="en-US" sz="320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anose="02000000000000000000"/>
                <a:cs typeface="Nikosh" panose="02000000000000000000" pitchFamily="2" charset="0"/>
              </a:rPr>
              <a:t> </a:t>
            </a:r>
            <a:r>
              <a:rPr lang="en-US" sz="3200" dirty="0" err="1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anose="02000000000000000000"/>
                <a:cs typeface="Nikosh" panose="02000000000000000000" pitchFamily="2" charset="0"/>
              </a:rPr>
              <a:t>কাঠি</a:t>
            </a:r>
            <a:endParaRPr lang="en-US" sz="3200" dirty="0">
              <a:solidFill>
                <a:srgbClr val="FF0000"/>
              </a:solidFill>
              <a:latin typeface="Nikosh" panose="0200000000000000000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3480716" y="1782119"/>
            <a:ext cx="18533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Nikosh" panose="02000000000000000000"/>
              </a:rPr>
              <a:t>৬টি </a:t>
            </a:r>
            <a:r>
              <a:rPr lang="en-US" sz="3200" dirty="0" err="1" smtClean="0">
                <a:solidFill>
                  <a:srgbClr val="FF0000"/>
                </a:solidFill>
                <a:latin typeface="Nikosh" panose="02000000000000000000"/>
              </a:rPr>
              <a:t>কাঠি</a:t>
            </a:r>
            <a:endParaRPr lang="en-US" sz="3200" dirty="0">
              <a:solidFill>
                <a:srgbClr val="FF0000"/>
              </a:solidFill>
              <a:latin typeface="Nikosh" panose="0200000000000000000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8505753" y="1782119"/>
            <a:ext cx="17956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anose="02000000000000000000"/>
              </a:rPr>
              <a:t>৯টি </a:t>
            </a:r>
            <a:r>
              <a:rPr lang="en-US" sz="3200" dirty="0" err="1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anose="02000000000000000000"/>
              </a:rPr>
              <a:t>কাঠি</a:t>
            </a:r>
            <a:endParaRPr lang="en-US" sz="3200" dirty="0">
              <a:solidFill>
                <a:srgbClr val="FF0000"/>
              </a:solidFill>
              <a:latin typeface="Nikosh" panose="0200000000000000000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81046" y="5666840"/>
            <a:ext cx="29530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latin typeface="Nikosh" panose="02000000000000000000"/>
              </a:rPr>
              <a:t>জ্যামিতিক</a:t>
            </a:r>
            <a:r>
              <a:rPr lang="en-US" sz="2800" dirty="0">
                <a:latin typeface="Nikosh" panose="02000000000000000000"/>
              </a:rPr>
              <a:t> </a:t>
            </a:r>
            <a:r>
              <a:rPr lang="en-US" sz="2800" dirty="0" err="1">
                <a:latin typeface="Nikosh" panose="02000000000000000000"/>
              </a:rPr>
              <a:t>প্যাটার্ন</a:t>
            </a:r>
            <a:endParaRPr lang="en-US" sz="2800" dirty="0">
              <a:latin typeface="Nikosh" panose="020000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3610401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40" grpId="0"/>
      <p:bldP spid="41" grpId="0"/>
      <p:bldP spid="42" grpId="0"/>
      <p:bldP spid="5" grpId="0"/>
      <p:bldP spid="43" grpId="0"/>
      <p:bldP spid="44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91886"/>
            <a:ext cx="124941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latin typeface="Nikosh" panose="02000000000000000000"/>
              </a:rPr>
              <a:t>তাহলে</a:t>
            </a:r>
            <a:r>
              <a:rPr lang="en-US" sz="4000" b="1" dirty="0" smtClean="0">
                <a:latin typeface="Nikosh" panose="02000000000000000000"/>
              </a:rPr>
              <a:t>  </a:t>
            </a:r>
            <a:r>
              <a:rPr lang="en-US" sz="4000" b="1" dirty="0" err="1" smtClean="0">
                <a:latin typeface="Nikosh" panose="02000000000000000000"/>
              </a:rPr>
              <a:t>প্যাটার্ন</a:t>
            </a:r>
            <a:r>
              <a:rPr lang="en-US" sz="4000" b="1" dirty="0" smtClean="0">
                <a:latin typeface="Nikosh" panose="02000000000000000000"/>
              </a:rPr>
              <a:t> </a:t>
            </a:r>
            <a:r>
              <a:rPr lang="en-US" sz="4000" b="1" dirty="0" err="1">
                <a:latin typeface="Nikosh" panose="02000000000000000000"/>
              </a:rPr>
              <a:t>প্রধানত</a:t>
            </a:r>
            <a:r>
              <a:rPr lang="en-US" sz="4000" b="1" dirty="0">
                <a:latin typeface="Nikosh" panose="02000000000000000000"/>
              </a:rPr>
              <a:t> </a:t>
            </a:r>
            <a:r>
              <a:rPr lang="en-US" sz="4000" b="1" dirty="0" err="1">
                <a:latin typeface="Nikosh" panose="02000000000000000000"/>
              </a:rPr>
              <a:t>দুই</a:t>
            </a:r>
            <a:r>
              <a:rPr lang="en-US" sz="4000" b="1" dirty="0">
                <a:latin typeface="Nikosh" panose="02000000000000000000"/>
              </a:rPr>
              <a:t> </a:t>
            </a:r>
            <a:r>
              <a:rPr lang="en-US" sz="4000" b="1" dirty="0" err="1">
                <a:latin typeface="Nikosh" panose="02000000000000000000"/>
              </a:rPr>
              <a:t>ধরনের</a:t>
            </a:r>
            <a:r>
              <a:rPr lang="en-US" sz="4000" b="1" dirty="0">
                <a:latin typeface="Nikosh" panose="02000000000000000000"/>
              </a:rPr>
              <a:t> </a:t>
            </a:r>
            <a:r>
              <a:rPr lang="en-US" sz="4000" b="1" dirty="0" err="1">
                <a:latin typeface="Nikosh" panose="02000000000000000000"/>
              </a:rPr>
              <a:t>হতে</a:t>
            </a:r>
            <a:r>
              <a:rPr lang="en-US" sz="4000" b="1" dirty="0">
                <a:latin typeface="Nikosh" panose="02000000000000000000"/>
              </a:rPr>
              <a:t> </a:t>
            </a:r>
            <a:r>
              <a:rPr lang="en-US" sz="4000" b="1" dirty="0" err="1" smtClean="0">
                <a:latin typeface="Nikosh" panose="02000000000000000000"/>
              </a:rPr>
              <a:t>পারে</a:t>
            </a:r>
            <a:r>
              <a:rPr lang="en-US" sz="4000" b="1" dirty="0" smtClean="0">
                <a:latin typeface="Nikosh" panose="02000000000000000000"/>
              </a:rPr>
              <a:t>—</a:t>
            </a:r>
            <a:endParaRPr lang="en-US" sz="4000" b="1" dirty="0">
              <a:latin typeface="Nikosh" panose="0200000000000000000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285503" y="2052985"/>
            <a:ext cx="433484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Nikosh" panose="02000000000000000000"/>
              </a:rPr>
              <a:t>১। </a:t>
            </a:r>
            <a:r>
              <a:rPr lang="en-US" sz="4000" b="1" dirty="0" err="1" smtClean="0">
                <a:latin typeface="Nikosh" panose="02000000000000000000"/>
              </a:rPr>
              <a:t>সংখ্যা</a:t>
            </a:r>
            <a:r>
              <a:rPr lang="en-US" sz="4000" b="1" dirty="0" smtClean="0">
                <a:latin typeface="Nikosh" panose="02000000000000000000"/>
              </a:rPr>
              <a:t> </a:t>
            </a:r>
            <a:r>
              <a:rPr lang="en-US" sz="4000" b="1" dirty="0" err="1">
                <a:latin typeface="Nikosh" panose="02000000000000000000"/>
              </a:rPr>
              <a:t>প্যাটার্ন</a:t>
            </a:r>
            <a:r>
              <a:rPr lang="en-US" sz="4000" b="1" dirty="0">
                <a:latin typeface="Nikosh" panose="02000000000000000000"/>
              </a:rPr>
              <a:t>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285503" y="3471232"/>
            <a:ext cx="53864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latin typeface="Nikosh" panose="02000000000000000000"/>
              </a:rPr>
              <a:t>২। </a:t>
            </a:r>
            <a:r>
              <a:rPr lang="en-US" sz="4000" b="1" dirty="0" err="1">
                <a:latin typeface="Nikosh" panose="02000000000000000000"/>
              </a:rPr>
              <a:t>জ্যামিতিক</a:t>
            </a:r>
            <a:r>
              <a:rPr lang="en-US" sz="4000" b="1" dirty="0">
                <a:latin typeface="Nikosh" panose="02000000000000000000"/>
              </a:rPr>
              <a:t> </a:t>
            </a:r>
            <a:r>
              <a:rPr lang="en-US" sz="4000" b="1" dirty="0" err="1">
                <a:latin typeface="Nikosh" panose="02000000000000000000"/>
              </a:rPr>
              <a:t>প্যাটার্ন</a:t>
            </a:r>
            <a:endParaRPr lang="en-US" sz="4000" b="1" dirty="0">
              <a:latin typeface="Nikosh" panose="020000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366389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75"/>
          <p:cNvSpPr/>
          <p:nvPr/>
        </p:nvSpPr>
        <p:spPr>
          <a:xfrm rot="10800000">
            <a:off x="1865325" y="2466993"/>
            <a:ext cx="9601200" cy="6858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0">
                <a:schemeClr val="bg1">
                  <a:lumMod val="85000"/>
                </a:schemeClr>
              </a:gs>
              <a:gs pos="45000">
                <a:schemeClr val="bg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  <a:softEdge rad="63500"/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" panose="02000000000000000000"/>
            </a:endParaRPr>
          </a:p>
        </p:txBody>
      </p:sp>
      <p:pic>
        <p:nvPicPr>
          <p:cNvPr id="94" name="Picture 93" descr="manWalking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381000" y="1129116"/>
            <a:ext cx="1657350" cy="1988820"/>
          </a:xfrm>
          <a:prstGeom prst="rect">
            <a:avLst/>
          </a:prstGeom>
        </p:spPr>
      </p:pic>
      <p:grpSp>
        <p:nvGrpSpPr>
          <p:cNvPr id="106" name="Group 105"/>
          <p:cNvGrpSpPr/>
          <p:nvPr/>
        </p:nvGrpSpPr>
        <p:grpSpPr>
          <a:xfrm>
            <a:off x="1628606" y="2632662"/>
            <a:ext cx="8915400" cy="457200"/>
            <a:chOff x="0" y="1981200"/>
            <a:chExt cx="8915400" cy="457200"/>
          </a:xfrm>
        </p:grpSpPr>
        <p:cxnSp>
          <p:nvCxnSpPr>
            <p:cNvPr id="81" name="Straight Arrow Connector 80"/>
            <p:cNvCxnSpPr/>
            <p:nvPr/>
          </p:nvCxnSpPr>
          <p:spPr>
            <a:xfrm>
              <a:off x="0" y="2133600"/>
              <a:ext cx="8915400" cy="1588"/>
            </a:xfrm>
            <a:prstGeom prst="straightConnector1">
              <a:avLst/>
            </a:prstGeom>
            <a:ln w="762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646666" y="2209403"/>
              <a:ext cx="457200" cy="794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2007091" y="2209403"/>
              <a:ext cx="457200" cy="794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5400000">
              <a:off x="4660066" y="2209403"/>
              <a:ext cx="457200" cy="794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6004162" y="2209403"/>
              <a:ext cx="457200" cy="794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3309085" y="2209403"/>
              <a:ext cx="457200" cy="794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5400000">
              <a:off x="5619151" y="2209403"/>
              <a:ext cx="457200" cy="794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/>
            <p:cNvCxnSpPr/>
            <p:nvPr/>
          </p:nvCxnSpPr>
          <p:spPr>
            <a:xfrm rot="5400000">
              <a:off x="4177081" y="2209403"/>
              <a:ext cx="457200" cy="794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/>
            <p:nvPr/>
          </p:nvCxnSpPr>
          <p:spPr>
            <a:xfrm rot="5400000">
              <a:off x="2858758" y="2209403"/>
              <a:ext cx="457200" cy="794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/>
            <p:cNvCxnSpPr/>
            <p:nvPr/>
          </p:nvCxnSpPr>
          <p:spPr>
            <a:xfrm rot="5400000">
              <a:off x="1638409" y="2209403"/>
              <a:ext cx="457200" cy="794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/>
          </p:nvCxnSpPr>
          <p:spPr>
            <a:xfrm rot="5400000">
              <a:off x="2392102" y="2209403"/>
              <a:ext cx="457200" cy="794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/>
            <p:cNvCxnSpPr/>
            <p:nvPr/>
          </p:nvCxnSpPr>
          <p:spPr>
            <a:xfrm rot="5400000">
              <a:off x="5234140" y="2209403"/>
              <a:ext cx="457200" cy="794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/>
            <p:nvPr/>
          </p:nvCxnSpPr>
          <p:spPr>
            <a:xfrm rot="5400000">
              <a:off x="6389173" y="2209403"/>
              <a:ext cx="457200" cy="794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>
            <a:xfrm rot="5400000">
              <a:off x="7159195" y="2209403"/>
              <a:ext cx="457200" cy="794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/>
            <p:nvPr/>
          </p:nvCxnSpPr>
          <p:spPr>
            <a:xfrm rot="5400000">
              <a:off x="7544197" y="2209403"/>
              <a:ext cx="457200" cy="794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/>
            <p:cNvCxnSpPr/>
            <p:nvPr/>
          </p:nvCxnSpPr>
          <p:spPr>
            <a:xfrm rot="5400000">
              <a:off x="228997" y="2209403"/>
              <a:ext cx="457200" cy="794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>
            <a:xfrm rot="5400000">
              <a:off x="1113322" y="2209403"/>
              <a:ext cx="457200" cy="794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/>
            <p:nvPr/>
          </p:nvCxnSpPr>
          <p:spPr>
            <a:xfrm rot="5400000">
              <a:off x="6774184" y="2209403"/>
              <a:ext cx="457200" cy="794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/>
          </p:nvCxnSpPr>
          <p:spPr>
            <a:xfrm rot="5400000">
              <a:off x="3694096" y="2209403"/>
              <a:ext cx="457200" cy="794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7" name="TextBox 106"/>
          <p:cNvSpPr txBox="1"/>
          <p:nvPr/>
        </p:nvSpPr>
        <p:spPr>
          <a:xfrm>
            <a:off x="1921544" y="3028778"/>
            <a:ext cx="90947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latin typeface="Nikosh" panose="02000000000000000000"/>
                <a:cs typeface="NikoshBAN" pitchFamily="2" charset="0"/>
              </a:rPr>
              <a:t>1  2   3   4  5  6   7  8  9  10  11 12 …    ….   ….  ………. 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2261599" y="381001"/>
            <a:ext cx="7058343" cy="64633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600" dirty="0" err="1">
                <a:latin typeface="Nikosh" panose="02000000000000000000"/>
                <a:cs typeface="NikoshBAN" pitchFamily="2" charset="0"/>
              </a:rPr>
              <a:t>লোকটি</a:t>
            </a:r>
            <a:r>
              <a:rPr lang="en-US" sz="3600" dirty="0">
                <a:latin typeface="Nikosh" panose="02000000000000000000"/>
                <a:cs typeface="NikoshBAN" pitchFamily="2" charset="0"/>
              </a:rPr>
              <a:t> </a:t>
            </a:r>
            <a:r>
              <a:rPr lang="en-US" sz="3600" dirty="0" err="1">
                <a:latin typeface="Nikosh" panose="02000000000000000000"/>
                <a:cs typeface="NikoshBAN" pitchFamily="2" charset="0"/>
              </a:rPr>
              <a:t>ধীর</a:t>
            </a:r>
            <a:r>
              <a:rPr lang="en-US" sz="3600" dirty="0">
                <a:latin typeface="Nikosh" panose="02000000000000000000"/>
                <a:cs typeface="NikoshBAN" pitchFamily="2" charset="0"/>
              </a:rPr>
              <a:t> </a:t>
            </a:r>
            <a:r>
              <a:rPr lang="en-US" sz="3600" dirty="0" err="1">
                <a:latin typeface="Nikosh" panose="02000000000000000000"/>
                <a:cs typeface="NikoshBAN" pitchFamily="2" charset="0"/>
              </a:rPr>
              <a:t>পদক্ষেপে</a:t>
            </a:r>
            <a:r>
              <a:rPr lang="en-US" sz="3600" dirty="0">
                <a:latin typeface="Nikosh" panose="02000000000000000000"/>
                <a:cs typeface="NikoshBAN" pitchFamily="2" charset="0"/>
              </a:rPr>
              <a:t> </a:t>
            </a:r>
            <a:r>
              <a:rPr lang="en-US" sz="3600" dirty="0" err="1">
                <a:latin typeface="Nikosh" panose="02000000000000000000"/>
                <a:cs typeface="NikoshBAN" pitchFamily="2" charset="0"/>
              </a:rPr>
              <a:t>এগিয়ে</a:t>
            </a:r>
            <a:r>
              <a:rPr lang="en-US" sz="3600" dirty="0">
                <a:latin typeface="Nikosh" panose="02000000000000000000"/>
                <a:cs typeface="NikoshBAN" pitchFamily="2" charset="0"/>
              </a:rPr>
              <a:t> </a:t>
            </a:r>
            <a:r>
              <a:rPr lang="en-US" sz="3600" dirty="0" err="1">
                <a:latin typeface="Nikosh" panose="02000000000000000000"/>
                <a:cs typeface="NikoshBAN" pitchFamily="2" charset="0"/>
              </a:rPr>
              <a:t>যাচ্ছে</a:t>
            </a:r>
            <a:endParaRPr lang="en-US" sz="3600" dirty="0">
              <a:latin typeface="Nikosh" panose="02000000000000000000"/>
              <a:cs typeface="NikoshBAN" pitchFamily="2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1552256" y="3697070"/>
            <a:ext cx="9652001" cy="64633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600" dirty="0" err="1">
                <a:latin typeface="Nikosh" panose="02000000000000000000"/>
                <a:cs typeface="NikoshBAN" pitchFamily="2" charset="0"/>
              </a:rPr>
              <a:t>এখানে</a:t>
            </a:r>
            <a:r>
              <a:rPr lang="en-US" sz="3600" dirty="0">
                <a:latin typeface="Nikosh" panose="02000000000000000000"/>
                <a:cs typeface="NikoshBAN" pitchFamily="2" charset="0"/>
              </a:rPr>
              <a:t> </a:t>
            </a:r>
            <a:r>
              <a:rPr lang="en-US" sz="3600" dirty="0" err="1">
                <a:latin typeface="Nikosh" panose="02000000000000000000"/>
                <a:cs typeface="NikoshBAN" pitchFamily="2" charset="0"/>
              </a:rPr>
              <a:t>প্রতিটি</a:t>
            </a:r>
            <a:r>
              <a:rPr lang="en-US" sz="3600" dirty="0">
                <a:latin typeface="Nikosh" panose="02000000000000000000"/>
                <a:cs typeface="NikoshBAN" pitchFamily="2" charset="0"/>
              </a:rPr>
              <a:t> </a:t>
            </a:r>
            <a:r>
              <a:rPr lang="en-US" sz="3600" dirty="0" err="1">
                <a:latin typeface="Nikosh" panose="02000000000000000000"/>
                <a:cs typeface="NikoshBAN" pitchFamily="2" charset="0"/>
              </a:rPr>
              <a:t>পদক্ষেপে</a:t>
            </a:r>
            <a:r>
              <a:rPr lang="en-US" sz="3600" dirty="0">
                <a:latin typeface="Nikosh" panose="02000000000000000000"/>
                <a:cs typeface="NikoshBAN" pitchFamily="2" charset="0"/>
              </a:rPr>
              <a:t>  </a:t>
            </a:r>
            <a:r>
              <a:rPr lang="en-US" sz="3600" dirty="0" err="1">
                <a:latin typeface="Nikosh" panose="02000000000000000000"/>
                <a:cs typeface="NikoshBAN" pitchFamily="2" charset="0"/>
              </a:rPr>
              <a:t>পদক্ষেপ</a:t>
            </a:r>
            <a:r>
              <a:rPr lang="en-US" sz="3600" dirty="0">
                <a:latin typeface="Nikosh" panose="02000000000000000000"/>
                <a:cs typeface="NikoshBAN" pitchFamily="2" charset="0"/>
              </a:rPr>
              <a:t> </a:t>
            </a:r>
            <a:r>
              <a:rPr lang="en-US" sz="3600" dirty="0" err="1">
                <a:latin typeface="Nikosh" panose="02000000000000000000"/>
                <a:cs typeface="NikoshBAN" pitchFamily="2" charset="0"/>
              </a:rPr>
              <a:t>সংখ্যা</a:t>
            </a:r>
            <a:r>
              <a:rPr lang="en-US" sz="3600" dirty="0">
                <a:latin typeface="Nikosh" panose="02000000000000000000"/>
                <a:cs typeface="NikoshBAN" pitchFamily="2" charset="0"/>
              </a:rPr>
              <a:t> </a:t>
            </a:r>
            <a:r>
              <a:rPr lang="en-US" sz="3600" dirty="0" err="1">
                <a:latin typeface="Nikosh" panose="02000000000000000000"/>
                <a:cs typeface="NikoshBAN" pitchFamily="2" charset="0"/>
              </a:rPr>
              <a:t>বাড়ছে</a:t>
            </a:r>
            <a:r>
              <a:rPr lang="en-US" sz="3600" dirty="0">
                <a:latin typeface="Nikosh" panose="02000000000000000000"/>
                <a:cs typeface="NikoshBAN" pitchFamily="2" charset="0"/>
              </a:rPr>
              <a:t>।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2133601" y="4665415"/>
            <a:ext cx="8451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Nikosh" panose="02000000000000000000"/>
                <a:cs typeface="NikoshBAN" pitchFamily="2" charset="0"/>
              </a:rPr>
              <a:t>১ ,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2928258" y="4665415"/>
            <a:ext cx="9396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Nikosh" panose="02000000000000000000"/>
                <a:cs typeface="NikoshBAN" pitchFamily="2" charset="0"/>
              </a:rPr>
              <a:t>২ ,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3722915" y="4665415"/>
            <a:ext cx="9925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Nikosh" panose="02000000000000000000"/>
                <a:cs typeface="NikoshBAN" pitchFamily="2" charset="0"/>
              </a:rPr>
              <a:t>৩ ,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4517572" y="4665415"/>
            <a:ext cx="9204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Nikosh" panose="02000000000000000000"/>
                <a:cs typeface="NikoshBAN" pitchFamily="2" charset="0"/>
              </a:rPr>
              <a:t>৪ ,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5388011" y="4589214"/>
            <a:ext cx="15311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latin typeface="Nikosh" panose="02000000000000000000"/>
                <a:cs typeface="NikoshBAN" pitchFamily="2" charset="0"/>
              </a:rPr>
              <a:t>... ...</a:t>
            </a:r>
          </a:p>
        </p:txBody>
      </p:sp>
      <p:grpSp>
        <p:nvGrpSpPr>
          <p:cNvPr id="115" name="Group 8"/>
          <p:cNvGrpSpPr/>
          <p:nvPr/>
        </p:nvGrpSpPr>
        <p:grpSpPr>
          <a:xfrm>
            <a:off x="2266123" y="4894014"/>
            <a:ext cx="930267" cy="1141830"/>
            <a:chOff x="742122" y="1677570"/>
            <a:chExt cx="930267" cy="1141830"/>
          </a:xfrm>
        </p:grpSpPr>
        <p:sp>
          <p:nvSpPr>
            <p:cNvPr id="116" name="Arc 115"/>
            <p:cNvSpPr/>
            <p:nvPr/>
          </p:nvSpPr>
          <p:spPr>
            <a:xfrm rot="12060000" flipH="1">
              <a:off x="1158039" y="1677570"/>
              <a:ext cx="514350" cy="666746"/>
            </a:xfrm>
            <a:prstGeom prst="arc">
              <a:avLst/>
            </a:prstGeom>
            <a:noFill/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Nikosh" panose="02000000000000000000"/>
              </a:endParaRP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742122" y="2173069"/>
              <a:ext cx="69121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solidFill>
                    <a:srgbClr val="FF0000"/>
                  </a:solidFill>
                  <a:latin typeface="Nikosh" panose="02000000000000000000"/>
                  <a:cs typeface="NikoshBAN" pitchFamily="2" charset="0"/>
                </a:rPr>
                <a:t>+১</a:t>
              </a:r>
            </a:p>
          </p:txBody>
        </p:sp>
        <p:sp>
          <p:nvSpPr>
            <p:cNvPr id="118" name="Arc 117"/>
            <p:cNvSpPr/>
            <p:nvPr/>
          </p:nvSpPr>
          <p:spPr>
            <a:xfrm rot="16200000" flipH="1">
              <a:off x="838198" y="1743946"/>
              <a:ext cx="514350" cy="666746"/>
            </a:xfrm>
            <a:prstGeom prst="arc">
              <a:avLst/>
            </a:prstGeom>
            <a:noFill/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Nikosh" panose="02000000000000000000"/>
              </a:endParaRPr>
            </a:p>
          </p:txBody>
        </p:sp>
      </p:grpSp>
      <p:grpSp>
        <p:nvGrpSpPr>
          <p:cNvPr id="119" name="Group 12"/>
          <p:cNvGrpSpPr/>
          <p:nvPr/>
        </p:nvGrpSpPr>
        <p:grpSpPr>
          <a:xfrm>
            <a:off x="3096127" y="4894014"/>
            <a:ext cx="930267" cy="1141830"/>
            <a:chOff x="742122" y="1677570"/>
            <a:chExt cx="930267" cy="1141830"/>
          </a:xfrm>
        </p:grpSpPr>
        <p:sp>
          <p:nvSpPr>
            <p:cNvPr id="120" name="Arc 119"/>
            <p:cNvSpPr/>
            <p:nvPr/>
          </p:nvSpPr>
          <p:spPr>
            <a:xfrm rot="12060000" flipH="1">
              <a:off x="1158039" y="1677570"/>
              <a:ext cx="514350" cy="666746"/>
            </a:xfrm>
            <a:prstGeom prst="arc">
              <a:avLst/>
            </a:prstGeom>
            <a:noFill/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Nikosh" panose="02000000000000000000"/>
              </a:endParaRP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742122" y="2173069"/>
              <a:ext cx="69121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solidFill>
                    <a:srgbClr val="FF0000"/>
                  </a:solidFill>
                  <a:latin typeface="Nikosh" panose="02000000000000000000"/>
                  <a:cs typeface="NikoshBAN" pitchFamily="2" charset="0"/>
                </a:rPr>
                <a:t>+১</a:t>
              </a:r>
            </a:p>
          </p:txBody>
        </p:sp>
        <p:sp>
          <p:nvSpPr>
            <p:cNvPr id="122" name="Arc 121"/>
            <p:cNvSpPr/>
            <p:nvPr/>
          </p:nvSpPr>
          <p:spPr>
            <a:xfrm rot="16200000" flipH="1">
              <a:off x="838198" y="1743946"/>
              <a:ext cx="514350" cy="666746"/>
            </a:xfrm>
            <a:prstGeom prst="arc">
              <a:avLst/>
            </a:prstGeom>
            <a:noFill/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Nikosh" panose="02000000000000000000"/>
              </a:endParaRPr>
            </a:p>
          </p:txBody>
        </p:sp>
      </p:grpSp>
      <p:grpSp>
        <p:nvGrpSpPr>
          <p:cNvPr id="123" name="Group 16"/>
          <p:cNvGrpSpPr/>
          <p:nvPr/>
        </p:nvGrpSpPr>
        <p:grpSpPr>
          <a:xfrm>
            <a:off x="3890212" y="4890003"/>
            <a:ext cx="930267" cy="1141830"/>
            <a:chOff x="742122" y="1677570"/>
            <a:chExt cx="930267" cy="1141830"/>
          </a:xfrm>
        </p:grpSpPr>
        <p:sp>
          <p:nvSpPr>
            <p:cNvPr id="124" name="Arc 123"/>
            <p:cNvSpPr/>
            <p:nvPr/>
          </p:nvSpPr>
          <p:spPr>
            <a:xfrm rot="12060000" flipH="1">
              <a:off x="1158039" y="1677570"/>
              <a:ext cx="514350" cy="666746"/>
            </a:xfrm>
            <a:prstGeom prst="arc">
              <a:avLst/>
            </a:prstGeom>
            <a:noFill/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Nikosh" panose="02000000000000000000"/>
              </a:endParaRP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742122" y="2173069"/>
              <a:ext cx="69121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solidFill>
                    <a:srgbClr val="FF0000"/>
                  </a:solidFill>
                  <a:latin typeface="Nikosh" panose="02000000000000000000"/>
                  <a:cs typeface="NikoshBAN" pitchFamily="2" charset="0"/>
                </a:rPr>
                <a:t>+১</a:t>
              </a:r>
            </a:p>
          </p:txBody>
        </p:sp>
        <p:sp>
          <p:nvSpPr>
            <p:cNvPr id="126" name="Arc 125"/>
            <p:cNvSpPr/>
            <p:nvPr/>
          </p:nvSpPr>
          <p:spPr>
            <a:xfrm rot="16200000" flipH="1">
              <a:off x="838198" y="1743946"/>
              <a:ext cx="514350" cy="666746"/>
            </a:xfrm>
            <a:prstGeom prst="arc">
              <a:avLst/>
            </a:prstGeom>
            <a:noFill/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Nikosh" panose="02000000000000000000"/>
              </a:endParaRPr>
            </a:p>
          </p:txBody>
        </p:sp>
      </p:grpSp>
      <p:sp>
        <p:nvSpPr>
          <p:cNvPr id="127" name="TextBox 126"/>
          <p:cNvSpPr txBox="1"/>
          <p:nvPr/>
        </p:nvSpPr>
        <p:spPr>
          <a:xfrm>
            <a:off x="6650972" y="4793752"/>
            <a:ext cx="41729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spc="-150" dirty="0" err="1">
                <a:latin typeface="Nikosh" panose="02000000000000000000"/>
                <a:cs typeface="NikoshBAN" pitchFamily="2" charset="0"/>
              </a:rPr>
              <a:t>স্বাভাবিক</a:t>
            </a:r>
            <a:r>
              <a:rPr lang="en-US" sz="3200" spc="-150" dirty="0">
                <a:latin typeface="Nikosh" panose="02000000000000000000"/>
                <a:cs typeface="NikoshBAN" pitchFamily="2" charset="0"/>
              </a:rPr>
              <a:t> </a:t>
            </a:r>
            <a:r>
              <a:rPr lang="en-US" sz="3200" spc="-150" dirty="0" err="1">
                <a:latin typeface="Nikosh" panose="02000000000000000000"/>
                <a:cs typeface="NikoshBAN" pitchFamily="2" charset="0"/>
              </a:rPr>
              <a:t>সংখ্যার</a:t>
            </a:r>
            <a:r>
              <a:rPr lang="en-US" sz="3200" spc="-150" dirty="0">
                <a:latin typeface="Nikosh" panose="02000000000000000000"/>
                <a:cs typeface="NikoshBAN" pitchFamily="2" charset="0"/>
              </a:rPr>
              <a:t> </a:t>
            </a:r>
            <a:r>
              <a:rPr lang="en-US" sz="3200" spc="-150" dirty="0" err="1">
                <a:latin typeface="Nikosh" panose="02000000000000000000"/>
                <a:cs typeface="NikoshBAN" pitchFamily="2" charset="0"/>
              </a:rPr>
              <a:t>প্যাটার্ণ</a:t>
            </a:r>
            <a:endParaRPr lang="en-US" sz="3200" spc="-150" dirty="0">
              <a:latin typeface="Nikosh" panose="0200000000000000000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485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2.96296E-6 L 1.12605 -2.96296E-6 " pathEditMode="relative" rAng="0" ptsTypes="AA">
                                      <p:cBhvr>
                                        <p:cTn id="9" dur="47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3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7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/>
      <p:bldP spid="108" grpId="0" animBg="1"/>
      <p:bldP spid="109" grpId="0" animBg="1"/>
      <p:bldP spid="110" grpId="0"/>
      <p:bldP spid="111" grpId="0"/>
      <p:bldP spid="112" grpId="0"/>
      <p:bldP spid="113" grpId="0"/>
      <p:bldP spid="114" grpId="0"/>
      <p:bldP spid="12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</TotalTime>
  <Words>757</Words>
  <Application>Microsoft Office PowerPoint</Application>
  <PresentationFormat>Widescreen</PresentationFormat>
  <Paragraphs>277</Paragraphs>
  <Slides>14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5" baseType="lpstr">
      <vt:lpstr>Arial</vt:lpstr>
      <vt:lpstr>Arial Black</vt:lpstr>
      <vt:lpstr>Calibri</vt:lpstr>
      <vt:lpstr>Calibri Light</vt:lpstr>
      <vt:lpstr>Nikosh</vt:lpstr>
      <vt:lpstr>NikoshBAN</vt:lpstr>
      <vt:lpstr>Nirmala UI</vt:lpstr>
      <vt:lpstr>Shonar Bangla</vt:lpstr>
      <vt:lpstr>Times New Roman</vt:lpstr>
      <vt:lpstr>Vrinda</vt:lpstr>
      <vt:lpstr>Office Theme</vt:lpstr>
      <vt:lpstr>PowerPoint Presentation</vt:lpstr>
      <vt:lpstr>ভিডিওতে যা যা শিখতে পারবে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ICT_LAB</dc:creator>
  <cp:lastModifiedBy>ICT_LAB</cp:lastModifiedBy>
  <cp:revision>61</cp:revision>
  <dcterms:created xsi:type="dcterms:W3CDTF">2026-08-16T17:16:24Z</dcterms:created>
  <dcterms:modified xsi:type="dcterms:W3CDTF">2026-08-20T02:11:26Z</dcterms:modified>
</cp:coreProperties>
</file>