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7" r:id="rId2"/>
    <p:sldId id="272" r:id="rId3"/>
    <p:sldId id="273" r:id="rId4"/>
    <p:sldId id="274" r:id="rId5"/>
    <p:sldId id="298" r:id="rId6"/>
    <p:sldId id="299" r:id="rId7"/>
    <p:sldId id="300" r:id="rId8"/>
    <p:sldId id="301" r:id="rId9"/>
    <p:sldId id="302" r:id="rId10"/>
    <p:sldId id="303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92" userDrawn="1">
          <p15:clr>
            <a:srgbClr val="A4A3A4"/>
          </p15:clr>
        </p15:guide>
        <p15:guide id="2" orient="horz" pos="10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>
        <p:guide pos="3792"/>
        <p:guide orient="horz" pos="10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7E974-5F9E-40CC-9B26-B1D2B1005D92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56962-5E77-4006-AF9A-0D4266364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637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64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846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10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30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46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293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428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58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26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40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18EB0-3093-47E5-B8ED-1F834289CD54}" type="datetimeFigureOut">
              <a:rPr lang="en-US" smtClean="0"/>
              <a:t>21-08-2026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29E546-CB80-41BA-BD56-06ED0DAF4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7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youtube.com/@Bdmamunsir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Six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137914" y="2049553"/>
            <a:ext cx="9418651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৫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সৃজনশীল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প্রশ্ন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791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702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613"/>
            <a:ext cx="12491357" cy="66294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8101694" y="4235224"/>
            <a:ext cx="4090306" cy="97155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2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2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0629" y="157842"/>
            <a:ext cx="4212771" cy="88174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</a:t>
            </a:r>
          </a:p>
        </p:txBody>
      </p:sp>
    </p:spTree>
    <p:extLst>
      <p:ext uri="{BB962C8B-B14F-4D97-AF65-F5344CB8AC3E}">
        <p14:creationId xmlns:p14="http://schemas.microsoft.com/office/powerpoint/2010/main" val="41705759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30828" y="4283528"/>
            <a:ext cx="83976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86" y="163285"/>
            <a:ext cx="7331528" cy="452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84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633" y="2784365"/>
            <a:ext cx="53834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32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সমাধান</a:t>
            </a:r>
            <a:r>
              <a:rPr lang="as-IN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:</a:t>
            </a:r>
            <a:br>
              <a:rPr lang="as-IN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মনে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করি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প্রস্থ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x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                              </a:t>
            </a:r>
            <a:endParaRPr lang="en-US" sz="3600" dirty="0">
              <a:solidFill>
                <a:schemeClr val="tx1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057" y="3885667"/>
            <a:ext cx="591561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দৈর্ঘ্য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বেশি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হলে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,</a:t>
            </a:r>
            <a:r>
              <a:rPr lang="as-IN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/>
            </a:r>
            <a:br>
              <a:rPr lang="as-IN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 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দৈর্ঘ্য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 </a:t>
            </a:r>
            <a:r>
              <a:rPr lang="en-US" sz="3200" dirty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=(x+2 )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    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            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227" y="4937847"/>
            <a:ext cx="5290459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  <a:sym typeface="Symbol" panose="05050102010706020507" pitchFamily="18" charset="2"/>
              </a:rPr>
              <a:t></a:t>
            </a:r>
            <a:r>
              <a:rPr lang="en-US" sz="3200" dirty="0" err="1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lang="en-US" sz="32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পরিসীমা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=</a:t>
            </a:r>
            <a:r>
              <a:rPr lang="en-US" sz="3200" dirty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(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দৈর্ঘ্য+প্রস্থ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)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32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  </a:t>
            </a:r>
            <a:endParaRPr lang="en-US" sz="3200" dirty="0">
              <a:solidFill>
                <a:schemeClr val="tx1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000431"/>
            <a:ext cx="12192000" cy="181588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*</a:t>
            </a:r>
            <a:r>
              <a:rPr lang="en-US" sz="2800" dirty="0" smtClean="0">
                <a:latin typeface="SutonnyOMJ" panose="01010600010101010101" pitchFamily="2" charset="0"/>
                <a:cs typeface="SutonnyOMJ" panose="01010600010101010101" pitchFamily="2" charset="0"/>
              </a:rPr>
              <a:t>.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একটি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আয়তকার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ফুল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প্রস্থ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অপেক্ষা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দৈর্ঘ্য</a:t>
            </a:r>
            <a:r>
              <a:rPr lang="en-US" sz="2800" dirty="0">
                <a:cs typeface="SutonnyOMJ" panose="01010600010101010101" pitchFamily="2" charset="0"/>
              </a:rPr>
              <a:t> 2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মিটার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বেশি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</a:p>
          <a:p>
            <a:r>
              <a:rPr lang="as-IN" sz="2800" dirty="0">
                <a:latin typeface="SutonnyOMJ" panose="01010600010101010101" pitchFamily="2" charset="0"/>
                <a:cs typeface="SutonnyOMJ" panose="01010600010101010101" pitchFamily="2" charset="0"/>
              </a:rPr>
              <a:t>ক.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বাগানটির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প্রস্থ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>
                <a:cs typeface="Times New Roman" panose="02020603050405020304" pitchFamily="18" charset="0"/>
              </a:rPr>
              <a:t>x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.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হলে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,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এর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পরীসীমা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>
                <a:cs typeface="Times New Roman" panose="02020603050405020304" pitchFamily="18" charset="0"/>
              </a:rPr>
              <a:t>x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এর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মাধ্যমে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লিখ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</a:p>
          <a:p>
            <a:r>
              <a:rPr lang="as-IN" sz="2800" dirty="0">
                <a:latin typeface="SutonnyOMJ" panose="01010600010101010101" pitchFamily="2" charset="0"/>
                <a:cs typeface="SutonnyOMJ" panose="01010600010101010101" pitchFamily="2" charset="0"/>
              </a:rPr>
              <a:t>খ.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বাগানটির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পরিসীমা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>
                <a:cs typeface="SutonnyOMJ" panose="01010600010101010101" pitchFamily="2" charset="0"/>
              </a:rPr>
              <a:t>36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.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হলে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,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এর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প্রস্থ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কত</a:t>
            </a:r>
            <a:r>
              <a:rPr lang="as-IN" sz="2800" dirty="0">
                <a:latin typeface="SutonnyOMJ" panose="01010600010101010101" pitchFamily="2" charset="0"/>
                <a:cs typeface="SutonnyOMJ" panose="01010600010101010101" pitchFamily="2" charset="0"/>
              </a:rPr>
              <a:t>?</a:t>
            </a:r>
            <a:endParaRPr lang="en-US" sz="28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r>
              <a:rPr lang="as-IN" sz="2800" dirty="0">
                <a:latin typeface="SutonnyOMJ" panose="01010600010101010101" pitchFamily="2" charset="0"/>
                <a:cs typeface="SutonnyOMJ" panose="01010600010101010101" pitchFamily="2" charset="0"/>
              </a:rPr>
              <a:t>গ.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বাগানটি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পরিষ্কার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করতে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মোট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>
                <a:cs typeface="SutonnyOMJ" panose="01010600010101010101" pitchFamily="2" charset="0"/>
              </a:rPr>
              <a:t>320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টাকা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খরচ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হলে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প্রতি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বর্গ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.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পরিষ্কার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করতে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কত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খরচ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হবে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?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932922" y="2694383"/>
            <a:ext cx="6326829" cy="3459290"/>
            <a:chOff x="579806" y="3383307"/>
            <a:chExt cx="5260816" cy="3826488"/>
          </a:xfrm>
        </p:grpSpPr>
        <p:grpSp>
          <p:nvGrpSpPr>
            <p:cNvPr id="29" name="Group 28"/>
            <p:cNvGrpSpPr/>
            <p:nvPr/>
          </p:nvGrpSpPr>
          <p:grpSpPr>
            <a:xfrm>
              <a:off x="1119351" y="4053840"/>
              <a:ext cx="4205453" cy="2583443"/>
              <a:chOff x="1682969" y="4053840"/>
              <a:chExt cx="4205453" cy="2583443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6811" y="4132394"/>
                <a:ext cx="4052489" cy="2399900"/>
              </a:xfrm>
              <a:prstGeom prst="rect">
                <a:avLst/>
              </a:prstGeom>
            </p:spPr>
          </p:pic>
          <p:grpSp>
            <p:nvGrpSpPr>
              <p:cNvPr id="27" name="Group 26"/>
              <p:cNvGrpSpPr/>
              <p:nvPr/>
            </p:nvGrpSpPr>
            <p:grpSpPr>
              <a:xfrm>
                <a:off x="1682969" y="4053840"/>
                <a:ext cx="4205453" cy="2583443"/>
                <a:chOff x="1682969" y="4053840"/>
                <a:chExt cx="4205453" cy="2583443"/>
              </a:xfrm>
            </p:grpSpPr>
            <p:cxnSp>
              <p:nvCxnSpPr>
                <p:cNvPr id="12" name="Straight Arrow Connector 11"/>
                <p:cNvCxnSpPr/>
                <p:nvPr/>
              </p:nvCxnSpPr>
              <p:spPr>
                <a:xfrm flipV="1">
                  <a:off x="1776811" y="4053840"/>
                  <a:ext cx="4052489" cy="1524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Arrow Connector 12"/>
                <p:cNvCxnSpPr/>
                <p:nvPr/>
              </p:nvCxnSpPr>
              <p:spPr>
                <a:xfrm flipV="1">
                  <a:off x="1682969" y="4061460"/>
                  <a:ext cx="0" cy="2470834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Arrow Connector 13"/>
                <p:cNvCxnSpPr/>
                <p:nvPr/>
              </p:nvCxnSpPr>
              <p:spPr>
                <a:xfrm>
                  <a:off x="5876221" y="4053840"/>
                  <a:ext cx="12201" cy="258344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/>
                <p:cNvCxnSpPr/>
                <p:nvPr/>
              </p:nvCxnSpPr>
              <p:spPr>
                <a:xfrm flipH="1">
                  <a:off x="1682969" y="6595608"/>
                  <a:ext cx="4146331" cy="226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0" name="TextBox 29"/>
            <p:cNvSpPr txBox="1"/>
            <p:nvPr/>
          </p:nvSpPr>
          <p:spPr>
            <a:xfrm>
              <a:off x="2728224" y="3383307"/>
              <a:ext cx="2068561" cy="714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(x +2</a:t>
              </a:r>
              <a:r>
                <a:rPr lang="en-US" sz="3600" dirty="0">
                  <a:cs typeface="SutonnyOMJ" panose="01010600010101010101" pitchFamily="2" charset="0"/>
                </a:rPr>
                <a:t>)</a:t>
              </a:r>
              <a:r>
                <a:rPr lang="en-US" sz="36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600" dirty="0"/>
            </a:p>
          </p:txBody>
        </p:sp>
        <p:sp>
          <p:nvSpPr>
            <p:cNvPr id="31" name="TextBox 30"/>
            <p:cNvSpPr txBox="1"/>
            <p:nvPr/>
          </p:nvSpPr>
          <p:spPr>
            <a:xfrm rot="16200000">
              <a:off x="176833" y="4815626"/>
              <a:ext cx="1343376" cy="537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+mj-lt"/>
                  <a:cs typeface="SutonnyOMJ" panose="01010600010101010101" pitchFamily="2" charset="0"/>
                </a:rPr>
                <a:t>X </a:t>
              </a:r>
              <a:r>
                <a:rPr lang="en-US" sz="36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3600" dirty="0"/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4771353" y="4438760"/>
              <a:ext cx="1601107" cy="537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cs typeface="SutonnyOMJ" panose="01010600010101010101" pitchFamily="2" charset="0"/>
                </a:rPr>
                <a:t>X </a:t>
              </a:r>
              <a:r>
                <a:rPr lang="en-US" sz="36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36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818087" y="6494856"/>
              <a:ext cx="1978698" cy="714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(x +2</a:t>
              </a:r>
              <a:r>
                <a:rPr lang="en-US" sz="3600" dirty="0">
                  <a:cs typeface="SutonnyOMJ" panose="01010600010101010101" pitchFamily="2" charset="0"/>
                </a:rPr>
                <a:t>)</a:t>
              </a:r>
              <a:r>
                <a:rPr lang="en-US" sz="36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3600" dirty="0"/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1959358" y="77337"/>
            <a:ext cx="7988244" cy="88174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গত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বাড়ির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কাজ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-----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73824" y="5803633"/>
            <a:ext cx="2269671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=2(2x+2 )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  </a:t>
            </a:r>
            <a:endParaRPr lang="en-US" sz="3600" dirty="0">
              <a:solidFill>
                <a:schemeClr val="tx1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04456" y="5433802"/>
            <a:ext cx="2449288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=2(x </a:t>
            </a:r>
            <a:r>
              <a:rPr lang="en-US" sz="3200" dirty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+</a:t>
            </a:r>
            <a:r>
              <a:rPr lang="en-US" sz="3200" dirty="0" smtClean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cs typeface="SutonnyOMJ" panose="01010600010101010101" pitchFamily="2" charset="0"/>
              </a:rPr>
              <a:t>+x</a:t>
            </a:r>
            <a:r>
              <a:rPr lang="en-US" sz="3200" dirty="0" smtClean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)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32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</a:t>
            </a:r>
            <a:endParaRPr lang="en-US" sz="3200" dirty="0">
              <a:solidFill>
                <a:schemeClr val="tx1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783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 animBg="1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1187300" y="2877528"/>
            <a:ext cx="3982652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</a:t>
            </a:r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smtClean="0">
                <a:solidFill>
                  <a:schemeClr val="tx1"/>
                </a:solidFill>
                <a:latin typeface="+mj-lt"/>
              </a:rPr>
              <a:t>2x+2=18</a:t>
            </a:r>
            <a:endParaRPr lang="en-US" sz="3600" dirty="0">
              <a:solidFill>
                <a:schemeClr val="tx1"/>
              </a:solidFill>
              <a:latin typeface="+mj-lt"/>
              <a:cs typeface="SutonnyOMJ" panose="01010600010101010101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249383" y="4524849"/>
                <a:ext cx="3982652" cy="87575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dirty="0" err="1" smtClean="0">
                    <a:solidFill>
                      <a:schemeClr val="tx1"/>
                    </a:solidFill>
                    <a:latin typeface="SutonnyOMJ" panose="01010600010101010101" pitchFamily="2" charset="0"/>
                    <a:cs typeface="SutonnyOMJ" panose="01010600010101010101" pitchFamily="2" charset="0"/>
                  </a:rPr>
                  <a:t>বা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SutonnyOMJ" panose="01010600010101010101" pitchFamily="2" charset="0"/>
                    <a:cs typeface="SutonnyOMJ" panose="01010600010101010101" pitchFamily="2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+mj-lt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SutonnyOMJ" panose="01010600010101010101" pitchFamily="2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383" y="4524849"/>
                <a:ext cx="3982652" cy="875753"/>
              </a:xfrm>
              <a:prstGeom prst="rect">
                <a:avLst/>
              </a:prstGeom>
              <a:blipFill>
                <a:blip r:embed="rId2"/>
                <a:stretch>
                  <a:fillRect l="-4747" t="-46528" b="-215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0" y="57727"/>
            <a:ext cx="8252409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   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খ.  ক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থেকে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প্রাপ্ত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,</a:t>
            </a:r>
          </a:p>
          <a:p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পরিসীমা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=2(2x+2 )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</a:t>
            </a: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দেওয়া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আছে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বাগানটির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পরিসীমা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=</a:t>
            </a:r>
            <a:r>
              <a:rPr lang="en-US" sz="3200" dirty="0">
                <a:solidFill>
                  <a:schemeClr val="tx1"/>
                </a:solidFill>
                <a:latin typeface="+mj-lt"/>
                <a:cs typeface="SutonnyOMJ" panose="01010600010101010101" pitchFamily="2" charset="0"/>
              </a:rPr>
              <a:t>36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SutonnyOMJ" panose="01010600010101010101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7461" y="1424787"/>
                <a:ext cx="3982652" cy="168347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solidFill>
                      <a:schemeClr val="tx1"/>
                    </a:solidFill>
                    <a:latin typeface="SutonnyOMJ" panose="01010600010101010101" pitchFamily="2" charset="0"/>
                    <a:cs typeface="SutonnyOMJ" panose="01010600010101010101" pitchFamily="2" charset="0"/>
                  </a:rPr>
                  <a:t>প্রশ্নমতে, </a:t>
                </a:r>
                <a:r>
                  <a:rPr lang="en-US" sz="3600" dirty="0"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rPr>
                  <a:t>2(2x+2 )=36</a:t>
                </a:r>
                <a:endParaRPr lang="en-US" sz="3600" i="1" dirty="0">
                  <a:solidFill>
                    <a:schemeClr val="tx1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dirty="0">
                          <a:solidFill>
                            <a:schemeClr val="tx1"/>
                          </a:solidFill>
                          <a:latin typeface="SutonnyOMJ" panose="01010600010101010101" pitchFamily="2" charset="0"/>
                          <a:cs typeface="SutonnyOMJ" panose="01010600010101010101" pitchFamily="2" charset="0"/>
                        </a:rPr>
                        <m:t>       </m:t>
                      </m:r>
                      <m:r>
                        <m:rPr>
                          <m:nor/>
                        </m:rPr>
                        <a:rPr lang="en-US" sz="3600" dirty="0">
                          <a:solidFill>
                            <a:schemeClr val="tx1"/>
                          </a:solidFill>
                          <a:latin typeface="SutonnyOMJ" panose="01010600010101010101" pitchFamily="2" charset="0"/>
                          <a:cs typeface="SutonnyOMJ" panose="01010600010101010101" pitchFamily="2" charset="0"/>
                        </a:rPr>
                        <m:t>বা</m:t>
                      </m:r>
                      <m:r>
                        <a:rPr lang="en-US" sz="3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utonnyOMJ" panose="01010600010101010101" pitchFamily="2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3600" dirty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3600" dirty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600" dirty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3600" dirty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3600" dirty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2 </m:t>
                      </m:r>
                      <m:r>
                        <m:rPr>
                          <m:nor/>
                        </m:rPr>
                        <a:rPr lang="en-US" sz="3600" dirty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  <a:latin typeface="+mj-lt"/>
                  <a:cs typeface="SutonnyOMJ" panose="01010600010101010101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61" y="1424787"/>
                <a:ext cx="3982652" cy="1683474"/>
              </a:xfrm>
              <a:prstGeom prst="rect">
                <a:avLst/>
              </a:prstGeom>
              <a:blipFill>
                <a:blip r:embed="rId3"/>
                <a:stretch>
                  <a:fillRect l="-4587" t="-326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19136" y="5676192"/>
            <a:ext cx="3995317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SutonnyOMJ" panose="01010600010101010101" pitchFamily="2" charset="0"/>
                <a:sym typeface="Symbol" panose="05050102010706020507" pitchFamily="18" charset="2"/>
              </a:rPr>
              <a:t>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বাগানটির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প্রস্থ</a:t>
            </a:r>
            <a:r>
              <a:rPr lang="en-US" sz="32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8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মি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858239" y="-102258"/>
            <a:ext cx="6326829" cy="3459290"/>
            <a:chOff x="579806" y="3383307"/>
            <a:chExt cx="5260816" cy="3826488"/>
          </a:xfrm>
        </p:grpSpPr>
        <p:grpSp>
          <p:nvGrpSpPr>
            <p:cNvPr id="20" name="Group 19"/>
            <p:cNvGrpSpPr/>
            <p:nvPr/>
          </p:nvGrpSpPr>
          <p:grpSpPr>
            <a:xfrm>
              <a:off x="1119351" y="4053840"/>
              <a:ext cx="4205453" cy="2583443"/>
              <a:chOff x="1682969" y="4053840"/>
              <a:chExt cx="4205453" cy="2583443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6811" y="4132394"/>
                <a:ext cx="4052489" cy="2399900"/>
              </a:xfrm>
              <a:prstGeom prst="rect">
                <a:avLst/>
              </a:prstGeom>
            </p:spPr>
          </p:pic>
          <p:grpSp>
            <p:nvGrpSpPr>
              <p:cNvPr id="26" name="Group 25"/>
              <p:cNvGrpSpPr/>
              <p:nvPr/>
            </p:nvGrpSpPr>
            <p:grpSpPr>
              <a:xfrm>
                <a:off x="1682969" y="4053840"/>
                <a:ext cx="4205453" cy="2583443"/>
                <a:chOff x="1682969" y="4053840"/>
                <a:chExt cx="4205453" cy="2583443"/>
              </a:xfrm>
            </p:grpSpPr>
            <p:cxnSp>
              <p:nvCxnSpPr>
                <p:cNvPr id="27" name="Straight Arrow Connector 26"/>
                <p:cNvCxnSpPr/>
                <p:nvPr/>
              </p:nvCxnSpPr>
              <p:spPr>
                <a:xfrm flipV="1">
                  <a:off x="1776811" y="4053840"/>
                  <a:ext cx="4052489" cy="1524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/>
                <p:cNvCxnSpPr/>
                <p:nvPr/>
              </p:nvCxnSpPr>
              <p:spPr>
                <a:xfrm flipV="1">
                  <a:off x="1682969" y="4061460"/>
                  <a:ext cx="0" cy="2470834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Arrow Connector 28"/>
                <p:cNvCxnSpPr/>
                <p:nvPr/>
              </p:nvCxnSpPr>
              <p:spPr>
                <a:xfrm>
                  <a:off x="5876221" y="4053840"/>
                  <a:ext cx="12201" cy="258344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Arrow Connector 29"/>
                <p:cNvCxnSpPr/>
                <p:nvPr/>
              </p:nvCxnSpPr>
              <p:spPr>
                <a:xfrm flipH="1">
                  <a:off x="1682969" y="6595608"/>
                  <a:ext cx="4146331" cy="226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1" name="TextBox 20"/>
            <p:cNvSpPr txBox="1"/>
            <p:nvPr/>
          </p:nvSpPr>
          <p:spPr>
            <a:xfrm>
              <a:off x="2728224" y="3383307"/>
              <a:ext cx="2068561" cy="714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(x +2</a:t>
              </a:r>
              <a:r>
                <a:rPr lang="en-US" sz="3600" dirty="0">
                  <a:cs typeface="SutonnyOMJ" panose="01010600010101010101" pitchFamily="2" charset="0"/>
                </a:rPr>
                <a:t>)</a:t>
              </a:r>
              <a:r>
                <a:rPr lang="en-US" sz="36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600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176833" y="4815626"/>
              <a:ext cx="1343376" cy="537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+mj-lt"/>
                  <a:cs typeface="SutonnyOMJ" panose="01010600010101010101" pitchFamily="2" charset="0"/>
                </a:rPr>
                <a:t>X </a:t>
              </a:r>
              <a:r>
                <a:rPr lang="en-US" sz="36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3600" dirty="0"/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4771353" y="4438760"/>
              <a:ext cx="1601107" cy="537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cs typeface="SutonnyOMJ" panose="01010600010101010101" pitchFamily="2" charset="0"/>
                </a:rPr>
                <a:t>X </a:t>
              </a:r>
              <a:r>
                <a:rPr lang="en-US" sz="36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36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818087" y="6494856"/>
              <a:ext cx="1978698" cy="714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(x +2</a:t>
              </a:r>
              <a:r>
                <a:rPr lang="en-US" sz="3600" dirty="0">
                  <a:cs typeface="SutonnyOMJ" panose="01010600010101010101" pitchFamily="2" charset="0"/>
                </a:rPr>
                <a:t>)</a:t>
              </a:r>
              <a:r>
                <a:rPr lang="en-US" sz="36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3600" dirty="0"/>
            </a:p>
          </p:txBody>
        </p:sp>
      </p:grpSp>
      <p:cxnSp>
        <p:nvCxnSpPr>
          <p:cNvPr id="6" name="Straight Connector 5"/>
          <p:cNvCxnSpPr/>
          <p:nvPr/>
        </p:nvCxnSpPr>
        <p:spPr>
          <a:xfrm flipH="1">
            <a:off x="3657600" y="2204358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657600" y="2668009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976708" y="2050676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9" name="Rectangle 8"/>
          <p:cNvSpPr/>
          <p:nvPr/>
        </p:nvSpPr>
        <p:spPr>
          <a:xfrm>
            <a:off x="3838767" y="2721820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5500" y="3425171"/>
            <a:ext cx="3982652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         </a:t>
            </a:r>
            <a:r>
              <a:rPr lang="en-US" sz="36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smtClean="0">
                <a:solidFill>
                  <a:schemeClr val="tx1"/>
                </a:solidFill>
                <a:latin typeface="+mj-lt"/>
              </a:rPr>
              <a:t>2x=18-2</a:t>
            </a:r>
            <a:endParaRPr lang="en-US" sz="3200" dirty="0">
              <a:solidFill>
                <a:schemeClr val="tx1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       </a:t>
            </a:r>
            <a:r>
              <a:rPr lang="en-US" sz="36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smtClean="0">
                <a:solidFill>
                  <a:schemeClr val="tx1"/>
                </a:solidFill>
                <a:latin typeface="+mj-lt"/>
              </a:rPr>
              <a:t>2x=16</a:t>
            </a:r>
            <a:endParaRPr lang="en-US" sz="3600" dirty="0">
              <a:solidFill>
                <a:schemeClr val="tx1"/>
              </a:solidFill>
              <a:latin typeface="+mj-lt"/>
              <a:cs typeface="SutonnyOMJ" panose="01010600010101010101" pitchFamily="2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2895597" y="4675419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2895597" y="5139070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214705" y="4521737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8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076764" y="5192881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92439" y="5240881"/>
            <a:ext cx="14927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SutonnyOMJ" panose="01010600010101010101" pitchFamily="2" charset="0"/>
                <a:sym typeface="Symbol" panose="05050102010706020507" pitchFamily="18" charset="2"/>
              </a:rPr>
              <a:t></a:t>
            </a:r>
            <a:r>
              <a:rPr lang="en-US" sz="4000" dirty="0"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4000" dirty="0"/>
              <a:t>x</a:t>
            </a:r>
            <a:r>
              <a:rPr lang="en-US" sz="4000" dirty="0">
                <a:cs typeface="SutonnyOMJ" panose="01010600010101010101" pitchFamily="2" charset="0"/>
              </a:rPr>
              <a:t>=8</a:t>
            </a:r>
          </a:p>
        </p:txBody>
      </p:sp>
    </p:spTree>
    <p:extLst>
      <p:ext uri="{BB962C8B-B14F-4D97-AF65-F5344CB8AC3E}">
        <p14:creationId xmlns:p14="http://schemas.microsoft.com/office/powerpoint/2010/main" val="4274711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6" grpId="0"/>
      <p:bldP spid="3" grpId="0"/>
      <p:bldP spid="4" grpId="0"/>
      <p:bldP spid="5" grpId="0"/>
      <p:bldP spid="8" grpId="0"/>
      <p:bldP spid="9" grpId="0"/>
      <p:bldP spid="38" grpId="0"/>
      <p:bldP spid="41" grpId="0"/>
      <p:bldP spid="42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486079" y="473529"/>
            <a:ext cx="5655825" cy="3949444"/>
            <a:chOff x="572935" y="2751571"/>
            <a:chExt cx="5331327" cy="4935638"/>
          </a:xfrm>
        </p:grpSpPr>
        <p:grpSp>
          <p:nvGrpSpPr>
            <p:cNvPr id="4" name="Group 3"/>
            <p:cNvGrpSpPr/>
            <p:nvPr/>
          </p:nvGrpSpPr>
          <p:grpSpPr>
            <a:xfrm>
              <a:off x="1119351" y="4053840"/>
              <a:ext cx="4205453" cy="2583443"/>
              <a:chOff x="1682969" y="4053840"/>
              <a:chExt cx="4205453" cy="2583443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6811" y="4132394"/>
                <a:ext cx="4052489" cy="2399900"/>
              </a:xfrm>
              <a:prstGeom prst="rect">
                <a:avLst/>
              </a:prstGeom>
            </p:spPr>
          </p:pic>
          <p:grpSp>
            <p:nvGrpSpPr>
              <p:cNvPr id="10" name="Group 9"/>
              <p:cNvGrpSpPr/>
              <p:nvPr/>
            </p:nvGrpSpPr>
            <p:grpSpPr>
              <a:xfrm>
                <a:off x="1682969" y="4053840"/>
                <a:ext cx="4205453" cy="2583443"/>
                <a:chOff x="1682969" y="4053840"/>
                <a:chExt cx="4205453" cy="2583443"/>
              </a:xfrm>
            </p:grpSpPr>
            <p:cxnSp>
              <p:nvCxnSpPr>
                <p:cNvPr id="11" name="Straight Arrow Connector 10"/>
                <p:cNvCxnSpPr/>
                <p:nvPr/>
              </p:nvCxnSpPr>
              <p:spPr>
                <a:xfrm flipV="1">
                  <a:off x="1776811" y="4053840"/>
                  <a:ext cx="4052489" cy="1524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/>
                <p:cNvCxnSpPr/>
                <p:nvPr/>
              </p:nvCxnSpPr>
              <p:spPr>
                <a:xfrm flipV="1">
                  <a:off x="1682969" y="4061460"/>
                  <a:ext cx="0" cy="2470834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Arrow Connector 12"/>
                <p:cNvCxnSpPr/>
                <p:nvPr/>
              </p:nvCxnSpPr>
              <p:spPr>
                <a:xfrm>
                  <a:off x="5876221" y="4053840"/>
                  <a:ext cx="12201" cy="258344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Arrow Connector 13"/>
                <p:cNvCxnSpPr/>
                <p:nvPr/>
              </p:nvCxnSpPr>
              <p:spPr>
                <a:xfrm flipH="1">
                  <a:off x="1682969" y="6595608"/>
                  <a:ext cx="4146331" cy="226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TextBox 4"/>
            <p:cNvSpPr txBox="1"/>
            <p:nvPr/>
          </p:nvSpPr>
          <p:spPr>
            <a:xfrm>
              <a:off x="2604876" y="2751571"/>
              <a:ext cx="2621468" cy="1192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(x +2</a:t>
              </a:r>
              <a:r>
                <a:rPr lang="en-US" sz="2800" dirty="0">
                  <a:cs typeface="SutonnyOMJ" panose="01010600010101010101" pitchFamily="2" charset="0"/>
                </a:rPr>
                <a:t>)</a:t>
              </a:r>
              <a:r>
                <a:rPr lang="en-US" sz="28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=(8+2</a:t>
              </a:r>
              <a:r>
                <a:rPr lang="en-US" sz="2800" dirty="0">
                  <a:cs typeface="SutonnyOMJ" panose="01010600010101010101" pitchFamily="2" charset="0"/>
                </a:rPr>
                <a:t>)</a:t>
              </a:r>
              <a:r>
                <a:rPr lang="en-US" sz="28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.=10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মি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-208942" y="4914271"/>
              <a:ext cx="2056956" cy="493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x=</a:t>
              </a:r>
              <a:r>
                <a:rPr lang="en-US" sz="2800" dirty="0">
                  <a:latin typeface="+mj-lt"/>
                  <a:cs typeface="SutonnyOMJ" panose="01010600010101010101" pitchFamily="2" charset="0"/>
                </a:rPr>
                <a:t>8 </a:t>
              </a:r>
              <a:r>
                <a:rPr lang="en-US" sz="28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2800" dirty="0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4968290" y="5118856"/>
              <a:ext cx="1378744" cy="493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x=</a:t>
              </a:r>
              <a:r>
                <a:rPr lang="en-US" sz="2800" dirty="0">
                  <a:cs typeface="SutonnyOMJ" panose="01010600010101010101" pitchFamily="2" charset="0"/>
                </a:rPr>
                <a:t>8 </a:t>
              </a:r>
              <a:r>
                <a:rPr lang="en-US" sz="28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818087" y="6494857"/>
              <a:ext cx="2447594" cy="1192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(x +2</a:t>
              </a:r>
              <a:r>
                <a:rPr lang="en-US" sz="2800" dirty="0">
                  <a:cs typeface="SutonnyOMJ" panose="01010600010101010101" pitchFamily="2" charset="0"/>
                </a:rPr>
                <a:t>)</a:t>
              </a:r>
              <a:r>
                <a:rPr lang="en-US" sz="28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=(8+2</a:t>
              </a:r>
              <a:r>
                <a:rPr lang="en-US" sz="2800" dirty="0">
                  <a:cs typeface="SutonnyOMJ" panose="01010600010101010101" pitchFamily="2" charset="0"/>
                </a:rPr>
                <a:t>)</a:t>
              </a:r>
              <a:r>
                <a:rPr lang="en-US" sz="2800" dirty="0" err="1">
                  <a:latin typeface="SutonnyOMJ" panose="01010600010101010101" pitchFamily="2" charset="0"/>
                  <a:cs typeface="SutonnyOMJ" panose="01010600010101010101" pitchFamily="2" charset="0"/>
                </a:rPr>
                <a:t>মি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.=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মি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89359" y="107105"/>
            <a:ext cx="4116993" cy="26776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  গ. খ </a:t>
            </a:r>
            <a:r>
              <a:rPr lang="en-US" sz="28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থেকে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প্রাপ্ত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,</a:t>
            </a:r>
          </a:p>
          <a:p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  </a:t>
            </a:r>
            <a:r>
              <a:rPr lang="en-US" sz="28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প্রস্থ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 </a:t>
            </a:r>
            <a:r>
              <a:rPr lang="en-US" sz="28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</a:t>
            </a:r>
          </a:p>
          <a:p>
            <a:r>
              <a:rPr lang="as-IN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  <a:sym typeface="Symbol" panose="05050102010706020507" pitchFamily="18" charset="2"/>
              </a:rPr>
              <a:t>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বাগানের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দৈর্ঘ্য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=(8+2)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=10 </a:t>
            </a:r>
            <a:r>
              <a:rPr lang="en-US" sz="28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.</a:t>
            </a:r>
          </a:p>
          <a:p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SutonnyOMJ" panose="01010600010101010101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11519" y="1876820"/>
            <a:ext cx="5655165" cy="138499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  <a:sym typeface="Symbol" panose="05050102010706020507" pitchFamily="18" charset="2"/>
              </a:rPr>
              <a:t>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বাগানের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ক্ষেত্রফল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= 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দৈর্ঘ্য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  <a:sym typeface="Symbol" panose="05050102010706020507" pitchFamily="18" charset="2"/>
              </a:rPr>
              <a:t>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প্রস্থ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)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বর্গ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.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	       = (10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  <a:sym typeface="Symbol" panose="05050102010706020507" pitchFamily="18" charset="2"/>
              </a:rPr>
              <a:t>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8)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বর্গ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.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	       =  80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বর্গ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মি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SutonnyOMJ" panose="01010600010101010101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771" y="3732074"/>
            <a:ext cx="6833750" cy="18158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এখন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, 80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বর্গ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পরিষ্কার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খরচ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হয়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 320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টাকা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SutonnyOMJ" panose="01010600010101010101" pitchFamily="2" charset="0"/>
            </a:endParaRPr>
          </a:p>
          <a:p>
            <a:r>
              <a:rPr lang="as-IN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  <a:sym typeface="Symbol" panose="05050102010706020507" pitchFamily="18" charset="2"/>
              </a:rPr>
              <a:t>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     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1     ”         ”       ”     ”     ” (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320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  <a:sym typeface="Symbol" panose="05050102010706020507" pitchFamily="18" charset="2"/>
              </a:rPr>
              <a:t>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80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)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টাকা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SutonnyOMJ" panose="01010600010101010101" pitchFamily="2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		                 = 4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টাকা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SutonnyOMJ" panose="01010600010101010101" pitchFamily="2" charset="0"/>
            </a:endParaRPr>
          </a:p>
          <a:p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SutonnyOMJ" panose="01010600010101010101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9359" y="5467125"/>
            <a:ext cx="5886567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নির্ণেয়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প্রতি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বর্গ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মি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পরিষ্কার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খরচ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হয়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  4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SutonnyOMJ" panose="01010600010101010101" pitchFamily="2" charset="0"/>
              </a:rPr>
              <a:t>টাকা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SutonnyOMJ" panose="010106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19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306160"/>
            <a:ext cx="11887199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44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918" y="-42416"/>
            <a:ext cx="3886911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as-IN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</a:t>
            </a:r>
            <a:r>
              <a:rPr lang="as-IN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ক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নং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092" y="568249"/>
            <a:ext cx="21547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4880" y="1167897"/>
            <a:ext cx="29049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সংখ‌্যাটি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x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endParaRPr lang="en-US" sz="4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1561" y="1963926"/>
            <a:ext cx="1967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প্রশ্নমতে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66598" y="2378211"/>
            <a:ext cx="18854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7x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=35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3"/>
              <p:cNvSpPr txBox="1">
                <a:spLocks/>
              </p:cNvSpPr>
              <p:nvPr/>
            </p:nvSpPr>
            <p:spPr>
              <a:xfrm>
                <a:off x="6251652" y="3036673"/>
                <a:ext cx="5098209" cy="68624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4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নির্ণেয় </a:t>
                </a:r>
                <a:r>
                  <a:rPr lang="en-US" sz="4000" dirty="0" err="1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সমাধান</a:t>
                </a:r>
                <a:r>
                  <a:rPr lang="en-US" sz="4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</m:oMath>
                </a14:m>
                <a:r>
                  <a:rPr lang="en-US" sz="4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5</a:t>
                </a:r>
                <a:endParaRPr lang="en-US" sz="40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1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652" y="3036673"/>
                <a:ext cx="5098209" cy="686241"/>
              </a:xfrm>
              <a:prstGeom prst="rect">
                <a:avLst/>
              </a:prstGeom>
              <a:blipFill>
                <a:blip r:embed="rId2"/>
                <a:stretch>
                  <a:fillRect l="-2273" t="-24779" r="-2033" b="-30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ontent Placeholder 3"/>
          <p:cNvSpPr txBox="1">
            <a:spLocks/>
          </p:cNvSpPr>
          <p:nvPr/>
        </p:nvSpPr>
        <p:spPr>
          <a:xfrm>
            <a:off x="1126672" y="3581268"/>
            <a:ext cx="1741863" cy="6522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বা,x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26296" y="3146439"/>
                <a:ext cx="708527" cy="11667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6296" y="3146439"/>
                <a:ext cx="708527" cy="11667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3"/>
          <p:cNvSpPr txBox="1">
            <a:spLocks/>
          </p:cNvSpPr>
          <p:nvPr/>
        </p:nvSpPr>
        <p:spPr>
          <a:xfrm>
            <a:off x="1274880" y="4668307"/>
            <a:ext cx="2161749" cy="9536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বা,x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5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78592" y="614415"/>
            <a:ext cx="55787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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সংখ‌্যাটির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৩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3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x</a:t>
            </a:r>
            <a:endParaRPr lang="en-US" sz="4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620986" y="440871"/>
            <a:ext cx="0" cy="566601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3053437" y="3396341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3053437" y="3859992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372545" y="3242659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5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234604" y="3913803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71002" y="1322301"/>
            <a:ext cx="5993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	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				= 3 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71002" y="1844611"/>
            <a:ext cx="5848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	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				= 15</a:t>
            </a:r>
            <a:endParaRPr lang="en-US" sz="4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Content Placeholder 3"/>
          <p:cNvSpPr txBox="1">
            <a:spLocks/>
          </p:cNvSpPr>
          <p:nvPr/>
        </p:nvSpPr>
        <p:spPr>
          <a:xfrm>
            <a:off x="2681771" y="4671320"/>
            <a:ext cx="586577" cy="55917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5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431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65729 -0.47731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65" y="-2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2" grpId="0"/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918" y="-42416"/>
            <a:ext cx="3886911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as-IN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</a:t>
            </a:r>
            <a:r>
              <a:rPr lang="as-IN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খ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নং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092" y="568249"/>
            <a:ext cx="21547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4880" y="1167897"/>
            <a:ext cx="36840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১ম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সংখ‌্যাটি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x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endParaRPr lang="en-US" sz="4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168" y="2977058"/>
            <a:ext cx="1967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প্রশ্নমতে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574" y="3585228"/>
            <a:ext cx="48686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X+X+1+X+1+1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=33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3"/>
              <p:cNvSpPr txBox="1">
                <a:spLocks/>
              </p:cNvSpPr>
              <p:nvPr/>
            </p:nvSpPr>
            <p:spPr>
              <a:xfrm>
                <a:off x="7035423" y="2762492"/>
                <a:ext cx="5940348" cy="279753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40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নির্ণেয়</a:t>
                </a:r>
                <a:r>
                  <a:rPr lang="en-US" sz="4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4000" dirty="0" err="1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বৃহত্তম</a:t>
                </a:r>
                <a:r>
                  <a:rPr lang="en-US" sz="4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4000" dirty="0" err="1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স্বাভাবিক</a:t>
                </a:r>
                <a:r>
                  <a:rPr lang="en-US" sz="4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4000" dirty="0" err="1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সংখ‌্যাটি</a:t>
                </a:r>
                <a:r>
                  <a:rPr lang="en-US" sz="4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4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x+1+1</a:t>
                </a:r>
                <a:endParaRPr lang="en-US" sz="4000" dirty="0" smtClean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40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  <m:r>
                      <m:rPr>
                        <m:nor/>
                      </m:rPr>
                      <a:rPr lang="en-US" sz="4000" dirty="0"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rPr>
                      <m:t>0</m:t>
                    </m:r>
                  </m:oMath>
                </a14:m>
                <a:r>
                  <a:rPr lang="en-US" sz="4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+1+1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40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</m:oMath>
                </a14:m>
                <a:r>
                  <a:rPr lang="en-US" sz="4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2</a:t>
                </a:r>
                <a:endParaRPr lang="en-US" sz="40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1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5423" y="2762492"/>
                <a:ext cx="5940348" cy="2797531"/>
              </a:xfrm>
              <a:prstGeom prst="rect">
                <a:avLst/>
              </a:prstGeom>
              <a:blipFill>
                <a:blip r:embed="rId2"/>
                <a:stretch>
                  <a:fillRect l="-3590" t="-6100" b="-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ontent Placeholder 3"/>
          <p:cNvSpPr txBox="1">
            <a:spLocks/>
          </p:cNvSpPr>
          <p:nvPr/>
        </p:nvSpPr>
        <p:spPr>
          <a:xfrm>
            <a:off x="403780" y="4601662"/>
            <a:ext cx="4396820" cy="6522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বা,3x+3 = 33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12149" y="513015"/>
                <a:ext cx="2961967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149" y="513015"/>
                <a:ext cx="2961967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3"/>
          <p:cNvSpPr txBox="1">
            <a:spLocks/>
          </p:cNvSpPr>
          <p:nvPr/>
        </p:nvSpPr>
        <p:spPr>
          <a:xfrm>
            <a:off x="352990" y="5834204"/>
            <a:ext cx="3003206" cy="9536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বা,3x = 30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74880" y="1817578"/>
            <a:ext cx="43460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২য়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সংখ‌্যাটি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x+1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endParaRPr lang="en-US" sz="4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1218" y="2468605"/>
            <a:ext cx="50193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য়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সংখ‌্যাটি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x+1+1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endParaRPr lang="en-US" sz="4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Content Placeholder 3"/>
          <p:cNvSpPr txBox="1">
            <a:spLocks/>
          </p:cNvSpPr>
          <p:nvPr/>
        </p:nvSpPr>
        <p:spPr>
          <a:xfrm>
            <a:off x="403780" y="5181994"/>
            <a:ext cx="4396820" cy="6522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বা,3x = 33-3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Content Placeholder 3"/>
          <p:cNvSpPr txBox="1">
            <a:spLocks/>
          </p:cNvSpPr>
          <p:nvPr/>
        </p:nvSpPr>
        <p:spPr>
          <a:xfrm>
            <a:off x="7299153" y="799292"/>
            <a:ext cx="3003206" cy="9536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বা,x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83991" y="2013269"/>
            <a:ext cx="55463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Content Placeholder 3"/>
          <p:cNvSpPr txBox="1">
            <a:spLocks/>
          </p:cNvSpPr>
          <p:nvPr/>
        </p:nvSpPr>
        <p:spPr>
          <a:xfrm>
            <a:off x="7299153" y="1953519"/>
            <a:ext cx="3003206" cy="9536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বা,x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596743" y="318991"/>
            <a:ext cx="0" cy="566601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8915400" y="734784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915400" y="1198435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9234508" y="581102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10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096567" y="1252246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04126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918" y="-42416"/>
            <a:ext cx="3886911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as-IN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</a:t>
            </a:r>
            <a:r>
              <a:rPr lang="as-IN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গ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নং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092" y="568249"/>
            <a:ext cx="21547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22849" y="579991"/>
            <a:ext cx="61863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১টি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আপেলের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দাম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x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টাকা</a:t>
            </a:r>
            <a:endParaRPr lang="en-US" sz="4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167" y="3427469"/>
            <a:ext cx="1967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প্রশ্নমতে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183" y="3931110"/>
            <a:ext cx="30203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5X+4X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=216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403780" y="4601662"/>
            <a:ext cx="4396820" cy="6522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বা,9x = 216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800600" y="1762245"/>
                <a:ext cx="2961967" cy="11524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1762245"/>
                <a:ext cx="2961967" cy="11524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3"/>
          <p:cNvSpPr txBox="1">
            <a:spLocks/>
          </p:cNvSpPr>
          <p:nvPr/>
        </p:nvSpPr>
        <p:spPr>
          <a:xfrm>
            <a:off x="3298997" y="5565723"/>
            <a:ext cx="3003206" cy="9536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বা,x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24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22849" y="2048926"/>
            <a:ext cx="40463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১টি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কলার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দাম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</a:p>
        </p:txBody>
      </p:sp>
      <p:sp>
        <p:nvSpPr>
          <p:cNvPr id="18" name="Content Placeholder 3"/>
          <p:cNvSpPr txBox="1">
            <a:spLocks/>
          </p:cNvSpPr>
          <p:nvPr/>
        </p:nvSpPr>
        <p:spPr>
          <a:xfrm>
            <a:off x="693567" y="5487189"/>
            <a:ext cx="1539320" cy="6522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বা,x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57533" y="1250543"/>
            <a:ext cx="6582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টি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আপেলের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দাম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5x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টাকা</a:t>
            </a:r>
            <a:endParaRPr lang="en-US" sz="4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158908" y="2628981"/>
                <a:ext cx="1867400" cy="11524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8908" y="2628981"/>
                <a:ext cx="1867400" cy="11524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410415" y="2869204"/>
            <a:ext cx="4248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১২টি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কলার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দাম</a:t>
            </a:r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649460" y="2960702"/>
                <a:ext cx="296196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40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9460" y="2960702"/>
                <a:ext cx="2961967" cy="615553"/>
              </a:xfrm>
              <a:prstGeom prst="rect">
                <a:avLst/>
              </a:prstGeom>
              <a:blipFill>
                <a:blip r:embed="rId4"/>
                <a:stretch>
                  <a:fillRect l="-10494" t="-25743" b="-48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609699" y="5182397"/>
                <a:ext cx="1867400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216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699" y="5182397"/>
                <a:ext cx="1867400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 flipH="1">
            <a:off x="6890657" y="2857505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974461" y="3495904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568745" y="2284429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67767" y="3538254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2210833" y="5340241"/>
            <a:ext cx="681449" cy="22548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2453480" y="5995967"/>
            <a:ext cx="179615" cy="342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33695" y="5202098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695754" y="5873242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207314" y="4698987"/>
            <a:ext cx="6984685" cy="98355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ক্লাসটির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ভিডিও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দেখতে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এখনই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ভিজিট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করুন</a:t>
            </a:r>
            <a:r>
              <a:rPr lang="en-US" sz="2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6"/>
              </a:rPr>
              <a:t>www.youtube.com/@Bdmamunsir </a:t>
            </a:r>
            <a:endParaRPr lang="en-US" sz="40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935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  <p:bldP spid="13" grpId="0"/>
      <p:bldP spid="14" grpId="0"/>
      <p:bldP spid="16" grpId="0"/>
      <p:bldP spid="18" grpId="0"/>
      <p:bldP spid="22" grpId="0"/>
      <p:bldP spid="23" grpId="0"/>
      <p:bldP spid="24" grpId="0"/>
      <p:bldP spid="25" grpId="0"/>
      <p:bldP spid="26" grpId="0"/>
      <p:bldP spid="20" grpId="0"/>
      <p:bldP spid="21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3"/>
          <p:cNvSpPr txBox="1">
            <a:spLocks/>
          </p:cNvSpPr>
          <p:nvPr/>
        </p:nvSpPr>
        <p:spPr>
          <a:xfrm>
            <a:off x="4822372" y="171450"/>
            <a:ext cx="2868386" cy="8082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" name="Picture 19" descr="Picture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152400"/>
            <a:ext cx="2514600" cy="10668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1" name="Picture 20" descr="Picture-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529" y="152400"/>
            <a:ext cx="2590801" cy="990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17" y="1159329"/>
            <a:ext cx="12046683" cy="53360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96000" y="168752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NikoshBAN"/>
              </a:rPr>
              <a:t>পাঠ্যবইয়ের</a:t>
            </a:r>
            <a:r>
              <a:rPr lang="en-US" sz="3200" b="1" dirty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/>
              </a:rPr>
              <a:t>পৃষ্ঠা</a:t>
            </a:r>
            <a:r>
              <a:rPr lang="en-US" sz="3200" b="1" dirty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NikoshBAN"/>
              </a:rPr>
              <a:t>নম্বর</a:t>
            </a:r>
            <a:r>
              <a:rPr lang="en-US" sz="3200" b="1" dirty="0" smtClean="0">
                <a:solidFill>
                  <a:srgbClr val="FF0000"/>
                </a:solidFill>
                <a:latin typeface="NikoshBAN"/>
              </a:rPr>
              <a:t>  105</a:t>
            </a:r>
          </a:p>
          <a:p>
            <a:r>
              <a:rPr lang="en-US" sz="3200" b="1" dirty="0" err="1" smtClean="0">
                <a:solidFill>
                  <a:srgbClr val="FF0000"/>
                </a:solidFill>
                <a:latin typeface="NikoshBAN"/>
              </a:rPr>
              <a:t>অনুশীলনী</a:t>
            </a:r>
            <a:r>
              <a:rPr lang="en-US" sz="3200" b="1" dirty="0" smtClean="0">
                <a:solidFill>
                  <a:srgbClr val="FF0000"/>
                </a:solidFill>
                <a:latin typeface="NikoshBAN"/>
              </a:rPr>
              <a:t> -5 </a:t>
            </a:r>
            <a:endParaRPr lang="en-US" sz="3200" b="1" dirty="0">
              <a:solidFill>
                <a:srgbClr val="FF0000"/>
              </a:solidFill>
              <a:latin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40650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567</Words>
  <Application>Microsoft Office PowerPoint</Application>
  <PresentationFormat>Widescreen</PresentationFormat>
  <Paragraphs>122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Cambria Math</vt:lpstr>
      <vt:lpstr>NikoshBAN</vt:lpstr>
      <vt:lpstr>Nirmala UI</vt:lpstr>
      <vt:lpstr>SutonnyOMJ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141</cp:revision>
  <dcterms:created xsi:type="dcterms:W3CDTF">2025-07-21T06:34:53Z</dcterms:created>
  <dcterms:modified xsi:type="dcterms:W3CDTF">2026-08-21T12:35:41Z</dcterms:modified>
</cp:coreProperties>
</file>