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4" r:id="rId4"/>
    <p:sldId id="269" r:id="rId5"/>
    <p:sldId id="263" r:id="rId6"/>
    <p:sldId id="270" r:id="rId7"/>
    <p:sldId id="262" r:id="rId8"/>
    <p:sldId id="271" r:id="rId9"/>
    <p:sldId id="274" r:id="rId10"/>
    <p:sldId id="261" r:id="rId11"/>
    <p:sldId id="272" r:id="rId12"/>
    <p:sldId id="260" r:id="rId13"/>
    <p:sldId id="273" r:id="rId14"/>
    <p:sldId id="259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AC194C4-9EC1-43CA-9E01-33184D6F0321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p Ribbon 4"/>
          <p:cNvSpPr/>
          <p:nvPr/>
        </p:nvSpPr>
        <p:spPr>
          <a:xfrm>
            <a:off x="990600" y="207818"/>
            <a:ext cx="7391400" cy="990600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>
                <a:latin typeface="SutonnyOMJ" pitchFamily="2" charset="0"/>
                <a:cs typeface="SutonnyOMJ" pitchFamily="2" charset="0"/>
              </a:rPr>
              <a:t>সম্রাট আওরঙ্গজেব </a:t>
            </a:r>
            <a:endParaRPr lang="en-US" sz="4400" dirty="0"/>
          </a:p>
        </p:txBody>
      </p:sp>
      <p:sp>
        <p:nvSpPr>
          <p:cNvPr id="6" name="Hexagon 5"/>
          <p:cNvSpPr/>
          <p:nvPr/>
        </p:nvSpPr>
        <p:spPr>
          <a:xfrm>
            <a:off x="457200" y="1752600"/>
            <a:ext cx="8458200" cy="4724400"/>
          </a:xfrm>
          <a:prstGeom prst="hex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IN" sz="4400" dirty="0">
                <a:latin typeface="SutonnyOMJ" pitchFamily="2" charset="0"/>
                <a:cs typeface="SutonnyOMJ" pitchFamily="2" charset="0"/>
              </a:rPr>
              <a:t>সম্রাট আওরঙ্গজেব (১৬৫৮-১৭০৭ খ্রি.) মুঘল সাম্রাজ্যের ষষ্ঠ এবং শেষ শক্তিশালী সম্রাট ছিলেন। তাঁর শাসনামলে মুঘল সাম্রাজ্য ভৌগোলিক বিস্তৃতির দিক থেকে চূড়ান্তে পৌঁছায়।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721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Stored Data 3"/>
          <p:cNvSpPr/>
          <p:nvPr/>
        </p:nvSpPr>
        <p:spPr>
          <a:xfrm>
            <a:off x="533400" y="152400"/>
            <a:ext cx="8001000" cy="838200"/>
          </a:xfrm>
          <a:prstGeom prst="flowChartOnlineStorag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>
                <a:latin typeface="SutonnyOMJ" pitchFamily="2" charset="0"/>
                <a:cs typeface="SutonnyOMJ" pitchFamily="2" charset="0"/>
              </a:rPr>
              <a:t>৪. চরিত্র ও ব্যক্তিত্ব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Hexagon 1"/>
          <p:cNvSpPr/>
          <p:nvPr/>
        </p:nvSpPr>
        <p:spPr>
          <a:xfrm>
            <a:off x="249382" y="1226127"/>
            <a:ext cx="8686800" cy="5334000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IN" sz="4000" b="1" dirty="0">
                <a:latin typeface="SutonnyOMJ" pitchFamily="2" charset="0"/>
                <a:cs typeface="SutonnyOMJ" pitchFamily="2" charset="0"/>
              </a:rPr>
              <a:t>জিন্দাপীর বা "জীবন্ত পীর":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 ব্যক্তিগত জীবনে তিনি ছিলেন অত্যন্ত সাধারণ ও আড়ম্বরহীন। রাজকোষ থেকে নিজের খরচের জন্য এক টাকাও নিতেন না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; 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টুপি সেলাই ও কোরআন শরিফ নকল করে নিজস্ব জীবিকা নির্বাহ করতেন। এজন্য সাধারণ মানুষ তাঁকে "জিন্দাপীর" বলত।</a:t>
            </a:r>
            <a:endParaRPr lang="en-US" sz="40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elay 4"/>
          <p:cNvSpPr/>
          <p:nvPr/>
        </p:nvSpPr>
        <p:spPr>
          <a:xfrm>
            <a:off x="228600" y="304800"/>
            <a:ext cx="8686800" cy="6324600"/>
          </a:xfrm>
          <a:prstGeom prst="flowChartDela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IN" sz="4000" b="1" dirty="0" smtClean="0">
                <a:latin typeface="SutonnyOMJ" pitchFamily="2" charset="0"/>
                <a:cs typeface="SutonnyOMJ" pitchFamily="2" charset="0"/>
              </a:rPr>
              <a:t>ধর্মীয় </a:t>
            </a:r>
            <a:r>
              <a:rPr lang="bn-IN" sz="4000" b="1" dirty="0">
                <a:latin typeface="SutonnyOMJ" pitchFamily="2" charset="0"/>
                <a:cs typeface="SutonnyOMJ" pitchFamily="2" charset="0"/>
              </a:rPr>
              <a:t>কঠোরতা: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 তিনি আকবরের প্রবর্তিত "দীন-ই-ইলাহি" ও উদার নীতি ত্যাগ করে গোঁড়া ইসলামিক নীতি চালু করেন। ১৬৭৯ সালে তিনি পুনরায় 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'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জিজিয়া কর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' 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প্রবর্তন করেন এবং রাজদরবারে গান-বাজনা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মদ ও জুয়া নিষিদ্ধ করেন।</a:t>
            </a:r>
            <a:endParaRPr lang="en-US" sz="4000" dirty="0">
              <a:latin typeface="SutonnyOMJ" pitchFamily="2" charset="0"/>
              <a:cs typeface="SutonnyOMJ" pitchFamily="2" charset="0"/>
            </a:endParaRPr>
          </a:p>
          <a:p>
            <a:pPr lvl="0" algn="just"/>
            <a:r>
              <a:rPr lang="bn-IN" sz="4000" b="1" dirty="0">
                <a:latin typeface="SutonnyOMJ" pitchFamily="2" charset="0"/>
                <a:cs typeface="SutonnyOMJ" pitchFamily="2" charset="0"/>
              </a:rPr>
              <a:t>কর্মঠ ও দূরদর্শী: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 তিনি ছিলেন অদম্য পরিশ্রমী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দক্ষ সেনাপতি ও কঠোর প্রশাসক।</a:t>
            </a:r>
            <a:endParaRPr lang="en-US" sz="40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206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1447800"/>
            <a:ext cx="8686800" cy="5181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IN" sz="4800" b="1" dirty="0" smtClean="0">
                <a:latin typeface="SutonnyOMJ" pitchFamily="2" charset="0"/>
                <a:cs typeface="SutonnyOMJ" pitchFamily="2" charset="0"/>
              </a:rPr>
              <a:t>সর্বোচ্চ </a:t>
            </a:r>
            <a:r>
              <a:rPr lang="bn-IN" sz="4800" b="1" dirty="0">
                <a:latin typeface="SutonnyOMJ" pitchFamily="2" charset="0"/>
                <a:cs typeface="SutonnyOMJ" pitchFamily="2" charset="0"/>
              </a:rPr>
              <a:t>সাম্রাজ্য বিস্তার:</a:t>
            </a:r>
            <a:r>
              <a:rPr lang="bn-IN" sz="4800" dirty="0">
                <a:latin typeface="SutonnyOMJ" pitchFamily="2" charset="0"/>
                <a:cs typeface="SutonnyOMJ" pitchFamily="2" charset="0"/>
              </a:rPr>
              <a:t> আওরঙ্গজেবের অধীনে মুঘল সাম্রাজ্য উত্তর-পশ্চিম সীমান্ত থেকে শুরু করে দক্ষিণে কাবেরী নদী এবং পূর্বে চট্টগ্রাম (ইসলামাবাদ) পর্যন্ত বিস্তৃত হয়</a:t>
            </a:r>
            <a:r>
              <a:rPr lang="bn-IN" sz="4800" dirty="0" smtClean="0">
                <a:latin typeface="SutonnyOMJ" pitchFamily="2" charset="0"/>
                <a:cs typeface="SutonnyOMJ" pitchFamily="2" charset="0"/>
              </a:rPr>
              <a:t>।</a:t>
            </a:r>
            <a:endParaRPr lang="en-US" sz="48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609600" y="152400"/>
            <a:ext cx="7848600" cy="990600"/>
          </a:xfrm>
          <a:prstGeom prst="ribbon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latin typeface="SutonnyOMJ" pitchFamily="2" charset="0"/>
                <a:cs typeface="SutonnyOMJ" pitchFamily="2" charset="0"/>
              </a:rPr>
              <a:t>৫. কৃতিত্ব ও সাম্রাজ্য বিস্তার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304800" y="304800"/>
            <a:ext cx="8610600" cy="6324600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IN" sz="4400" b="1" dirty="0">
                <a:latin typeface="SutonnyOMJ" pitchFamily="2" charset="0"/>
                <a:cs typeface="SutonnyOMJ" pitchFamily="2" charset="0"/>
              </a:rPr>
              <a:t>আইন সঙ্কলন:</a:t>
            </a:r>
            <a:r>
              <a:rPr lang="bn-IN" sz="4400" dirty="0">
                <a:latin typeface="SutonnyOMJ" pitchFamily="2" charset="0"/>
                <a:cs typeface="SutonnyOMJ" pitchFamily="2" charset="0"/>
              </a:rPr>
              <a:t> তিনি তৎকালীন ভারতের ইসলামী আইনকানুন সুসংহত করে </a:t>
            </a:r>
            <a:r>
              <a:rPr lang="en-US" sz="4400" b="1" dirty="0">
                <a:latin typeface="SutonnyOMJ" pitchFamily="2" charset="0"/>
                <a:cs typeface="SutonnyOMJ" pitchFamily="2" charset="0"/>
              </a:rPr>
              <a:t>"</a:t>
            </a:r>
            <a:r>
              <a:rPr lang="bn-IN" sz="4400" b="1" dirty="0">
                <a:latin typeface="SutonnyOMJ" pitchFamily="2" charset="0"/>
                <a:cs typeface="SutonnyOMJ" pitchFamily="2" charset="0"/>
              </a:rPr>
              <a:t>ফাতাওয়া-ই-আলমগিরি"</a:t>
            </a:r>
            <a:r>
              <a:rPr lang="bn-IN" sz="4400" dirty="0">
                <a:latin typeface="SutonnyOMJ" pitchFamily="2" charset="0"/>
                <a:cs typeface="SutonnyOMJ" pitchFamily="2" charset="0"/>
              </a:rPr>
              <a:t> নামক বিখ্যাত বই সঙ্কলন করান</a:t>
            </a:r>
            <a:r>
              <a:rPr lang="en-US" sz="44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400" dirty="0">
                <a:latin typeface="SutonnyOMJ" pitchFamily="2" charset="0"/>
                <a:cs typeface="SutonnyOMJ" pitchFamily="2" charset="0"/>
              </a:rPr>
              <a:t>যা তৎকালীন আইনি ব্যবস্থায় যুগান্তকারী পদক্ষেপ ছিল।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  <a:p>
            <a:pPr lvl="0" algn="just"/>
            <a:r>
              <a:rPr lang="bn-IN" sz="4400" b="1" dirty="0">
                <a:latin typeface="SutonnyOMJ" pitchFamily="2" charset="0"/>
                <a:cs typeface="SutonnyOMJ" pitchFamily="2" charset="0"/>
              </a:rPr>
              <a:t>অর্থনৈতিক সমৃদ্ধি:</a:t>
            </a:r>
            <a:r>
              <a:rPr lang="bn-IN" sz="4400" dirty="0">
                <a:latin typeface="SutonnyOMJ" pitchFamily="2" charset="0"/>
                <a:cs typeface="SutonnyOMJ" pitchFamily="2" charset="0"/>
              </a:rPr>
              <a:t> তাঁর সময়ে বিশ্ব অর্থনীতিতে ভারতের অংশ ছিল প্রায় ২৫%</a:t>
            </a:r>
            <a:r>
              <a:rPr lang="en-US" sz="44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400" dirty="0">
                <a:latin typeface="SutonnyOMJ" pitchFamily="2" charset="0"/>
                <a:cs typeface="SutonnyOMJ" pitchFamily="2" charset="0"/>
              </a:rPr>
              <a:t>যা শিল্প ও বাণিজ্য প্রসারের প্রমাণ দেয়।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964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04800"/>
            <a:ext cx="8686800" cy="60198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IN" sz="4800" dirty="0">
                <a:latin typeface="SutonnyOMJ" pitchFamily="2" charset="0"/>
                <a:cs typeface="SutonnyOMJ" pitchFamily="2" charset="0"/>
              </a:rPr>
              <a:t>আওরঙ্গজেব ছিলেন একজন অত্যন্ত নিবেদিতপ্রাণ ও শক্তিশালী শাসক। তবে তাঁর অতিরিক্ত কেন্দ্রীভূত শাসনব্যবস্থা</a:t>
            </a:r>
            <a:r>
              <a:rPr lang="en-US" sz="48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800" dirty="0">
                <a:latin typeface="SutonnyOMJ" pitchFamily="2" charset="0"/>
                <a:cs typeface="SutonnyOMJ" pitchFamily="2" charset="0"/>
              </a:rPr>
              <a:t>কঠোর ধর্মীয় নীতি এবং দাক্ষিণাত্যের দীর্ঘ যুদ্ধ মুঘল সাম্রাজ্যের ভিত দুর্বল করে দেয়</a:t>
            </a:r>
            <a:r>
              <a:rPr lang="en-US" sz="48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800" dirty="0">
                <a:latin typeface="SutonnyOMJ" pitchFamily="2" charset="0"/>
                <a:cs typeface="SutonnyOMJ" pitchFamily="2" charset="0"/>
              </a:rPr>
              <a:t>যার ফলে তাঁর মৃত্যুর পরেই দ্রুত সাম্রাজ্যের পতন ঘটে।</a:t>
            </a:r>
            <a:endParaRPr lang="en-US" sz="48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irect Access Storage 5"/>
          <p:cNvSpPr/>
          <p:nvPr/>
        </p:nvSpPr>
        <p:spPr>
          <a:xfrm>
            <a:off x="685800" y="2514600"/>
            <a:ext cx="7848600" cy="3810000"/>
          </a:xfrm>
          <a:prstGeom prst="flowChartMagneticDrum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loud 1"/>
          <p:cNvSpPr/>
          <p:nvPr/>
        </p:nvSpPr>
        <p:spPr>
          <a:xfrm>
            <a:off x="533400" y="152400"/>
            <a:ext cx="8229600" cy="182880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ধন্যবাদ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Ribbon 4"/>
          <p:cNvSpPr/>
          <p:nvPr/>
        </p:nvSpPr>
        <p:spPr>
          <a:xfrm>
            <a:off x="3581400" y="762000"/>
            <a:ext cx="5181600" cy="990600"/>
          </a:xfrm>
          <a:prstGeom prst="ribb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পরিচিতি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Hexagon 5"/>
          <p:cNvSpPr/>
          <p:nvPr/>
        </p:nvSpPr>
        <p:spPr>
          <a:xfrm>
            <a:off x="228600" y="2417618"/>
            <a:ext cx="4343400" cy="3983182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উপস্থাপনায়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মো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মিজানুর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রহমান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প্রভাষক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ইসলামের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ইতিহাস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ও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সংস্কৃতি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গণউদ্যোগ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বালিকা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উচ্চ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বিদ্যাল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ও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কলেজ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লাকসাম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কুমিল্লা</a:t>
            </a: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মোবাইল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০১৬১৩৫৫৩৩৬১</a:t>
            </a:r>
          </a:p>
          <a:p>
            <a:pPr algn="just"/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Emill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mizanur531@gmail.com</a:t>
            </a:r>
          </a:p>
          <a:p>
            <a:pPr algn="just"/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Hexagon 6"/>
          <p:cNvSpPr/>
          <p:nvPr/>
        </p:nvSpPr>
        <p:spPr>
          <a:xfrm>
            <a:off x="4572000" y="2417618"/>
            <a:ext cx="4343400" cy="3983182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u="sng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b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2800" b="1" u="sng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BD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দ্বাদশ</a:t>
            </a:r>
            <a:endParaRPr lang="en-US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ইসলামের ইতিহাস ও সংস্কৃতি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পত্র</a:t>
            </a:r>
            <a:endParaRPr lang="en-US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৩য় </a:t>
            </a:r>
          </a:p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আওরঙ্গজেব</a:t>
            </a:r>
            <a:endParaRPr lang="bn-BD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২০/০৮/২০২৬</a:t>
            </a:r>
            <a:endParaRPr lang="en-US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৪৫ </a:t>
            </a:r>
            <a:r>
              <a:rPr lang="en-US" sz="2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Display 7"/>
          <p:cNvSpPr/>
          <p:nvPr/>
        </p:nvSpPr>
        <p:spPr>
          <a:xfrm>
            <a:off x="609600" y="381000"/>
            <a:ext cx="2743200" cy="1752600"/>
          </a:xfrm>
          <a:prstGeom prst="flowChartDisplay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Multidocument 4"/>
          <p:cNvSpPr/>
          <p:nvPr/>
        </p:nvSpPr>
        <p:spPr>
          <a:xfrm>
            <a:off x="914400" y="152400"/>
            <a:ext cx="7543800" cy="1600200"/>
          </a:xfrm>
          <a:prstGeom prst="flowChartMultidocumen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>
                <a:latin typeface="SutonnyOMJ" pitchFamily="2" charset="0"/>
                <a:cs typeface="SutonnyOMJ" pitchFamily="2" charset="0"/>
              </a:rPr>
              <a:t>১. প্রাথমিক জীবন ও শিক্ষাদীক্ষা</a:t>
            </a:r>
            <a:endParaRPr lang="en-US" sz="4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6" name="Flowchart: Card 5"/>
          <p:cNvSpPr/>
          <p:nvPr/>
        </p:nvSpPr>
        <p:spPr>
          <a:xfrm>
            <a:off x="228600" y="1981200"/>
            <a:ext cx="8686800" cy="4572000"/>
          </a:xfrm>
          <a:prstGeom prst="flowChartPunchedCard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IN" sz="4000" b="1" dirty="0" smtClean="0">
                <a:latin typeface="SutonnyOMJ" pitchFamily="2" charset="0"/>
                <a:cs typeface="SutonnyOMJ" pitchFamily="2" charset="0"/>
              </a:rPr>
              <a:t>জন্ম </a:t>
            </a:r>
            <a:r>
              <a:rPr lang="bn-IN" sz="4000" b="1" dirty="0">
                <a:latin typeface="SutonnyOMJ" pitchFamily="2" charset="0"/>
                <a:cs typeface="SutonnyOMJ" pitchFamily="2" charset="0"/>
              </a:rPr>
              <a:t>ও জন্মস্থান: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 ১৬১৮ সালের ৩ নভেম্বর গুজরতের দাহোদে জন্মগ্রহণ করেন। তিনি সম্রাট শাহজাহান ও মমতাজ মহলের তৃতীয় পুত্র ছিলেন।</a:t>
            </a:r>
            <a:endParaRPr lang="en-US" sz="4000" dirty="0">
              <a:latin typeface="SutonnyOMJ" pitchFamily="2" charset="0"/>
              <a:cs typeface="SutonnyOMJ" pitchFamily="2" charset="0"/>
            </a:endParaRPr>
          </a:p>
          <a:p>
            <a:pPr lvl="0" algn="just"/>
            <a:r>
              <a:rPr lang="bn-IN" sz="4000" b="1" dirty="0">
                <a:latin typeface="SutonnyOMJ" pitchFamily="2" charset="0"/>
                <a:cs typeface="SutonnyOMJ" pitchFamily="2" charset="0"/>
              </a:rPr>
              <a:t>শিক্ষা ও মেধা: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 ছোটবেলা থেকেই তিনি অত্যন্ত মেধাবী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ধার্মিক ও অনুশাসিত ছিলেন। আরবি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ফারসি ও তুর্কি ভাষায় তাঁর অসামান্য দক্ষতা ছিল</a:t>
            </a:r>
            <a:r>
              <a:rPr lang="bn-IN" sz="4000" dirty="0" smtClean="0">
                <a:latin typeface="SutonnyOMJ" pitchFamily="2" charset="0"/>
                <a:cs typeface="SutonnyOMJ" pitchFamily="2" charset="0"/>
              </a:rPr>
              <a:t>।</a:t>
            </a:r>
            <a:endParaRPr lang="en-US" sz="40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Card 5"/>
          <p:cNvSpPr/>
          <p:nvPr/>
        </p:nvSpPr>
        <p:spPr>
          <a:xfrm>
            <a:off x="228600" y="381000"/>
            <a:ext cx="8686800" cy="6172200"/>
          </a:xfrm>
          <a:prstGeom prst="flowChartPunchedCar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IN" sz="4800" b="1" dirty="0" smtClean="0">
                <a:latin typeface="SutonnyOMJ" pitchFamily="2" charset="0"/>
                <a:cs typeface="SutonnyOMJ" pitchFamily="2" charset="0"/>
              </a:rPr>
              <a:t>শাসনকাজের </a:t>
            </a:r>
            <a:r>
              <a:rPr lang="bn-IN" sz="4800" b="1" dirty="0">
                <a:latin typeface="SutonnyOMJ" pitchFamily="2" charset="0"/>
                <a:cs typeface="SutonnyOMJ" pitchFamily="2" charset="0"/>
              </a:rPr>
              <a:t>অভিজ্ঞতা:</a:t>
            </a:r>
            <a:r>
              <a:rPr lang="bn-IN" sz="4800" dirty="0">
                <a:latin typeface="SutonnyOMJ" pitchFamily="2" charset="0"/>
                <a:cs typeface="SutonnyOMJ" pitchFamily="2" charset="0"/>
              </a:rPr>
              <a:t> ১৬৩৬ সালে তরুণ বয়সেই তিনি প্রথমবার দাক্ষিণাত্যের সুবাদার (প্রশাসক) হিসেবে নিযুক্ত হন। পরবর্তীতে গুজরত</a:t>
            </a:r>
            <a:r>
              <a:rPr lang="en-US" sz="48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800" dirty="0">
                <a:latin typeface="SutonnyOMJ" pitchFamily="2" charset="0"/>
                <a:cs typeface="SutonnyOMJ" pitchFamily="2" charset="0"/>
              </a:rPr>
              <a:t>মুলতান ও বলখ অঞ্চলে সফলভাবে সামরিক ও প্রশাসনিক দায়িত্ব পালন করে নিজের দক্ষতার প্রমাণ দেন।</a:t>
            </a:r>
            <a:endParaRPr lang="en-US" sz="48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56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1600200"/>
            <a:ext cx="8610600" cy="4953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IN" sz="3600" dirty="0" smtClean="0">
                <a:latin typeface="SutonnyOMJ" pitchFamily="2" charset="0"/>
                <a:cs typeface="SutonnyOMJ" pitchFamily="2" charset="0"/>
              </a:rPr>
              <a:t>১৬৫৭ </a:t>
            </a:r>
            <a:r>
              <a:rPr lang="bn-IN" sz="3600" dirty="0">
                <a:latin typeface="SutonnyOMJ" pitchFamily="2" charset="0"/>
                <a:cs typeface="SutonnyOMJ" pitchFamily="2" charset="0"/>
              </a:rPr>
              <a:t>সালে সম্রাট শাহজাহান গুরুতর অসুস্থ হয়ে পড়লে তাঁর চার পুত্রের মধ্যে সিংহাসনের উত্তরাধিকার যুদ্ধ শুরু হয়।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  <a:p>
            <a:pPr lvl="0" algn="just"/>
            <a:r>
              <a:rPr lang="bn-IN" sz="3600" b="1" dirty="0">
                <a:latin typeface="SutonnyOMJ" pitchFamily="2" charset="0"/>
                <a:cs typeface="SutonnyOMJ" pitchFamily="2" charset="0"/>
              </a:rPr>
              <a:t>ভ্রাতৃঘাতী সংগ্রাম:</a:t>
            </a:r>
            <a:r>
              <a:rPr lang="bn-IN" sz="3600" dirty="0">
                <a:latin typeface="SutonnyOMJ" pitchFamily="2" charset="0"/>
                <a:cs typeface="SutonnyOMJ" pitchFamily="2" charset="0"/>
              </a:rPr>
              <a:t> আওরঙ্গজেব তাঁর সামরিক প্রজ্ঞা ও দূরদর্শিতা কাজে লাগিয়ে পরপর </a:t>
            </a:r>
            <a:r>
              <a:rPr lang="bn-IN" sz="3600" b="1" dirty="0">
                <a:latin typeface="SutonnyOMJ" pitchFamily="2" charset="0"/>
                <a:cs typeface="SutonnyOMJ" pitchFamily="2" charset="0"/>
              </a:rPr>
              <a:t>ধর্মাত</a:t>
            </a:r>
            <a:r>
              <a:rPr lang="bn-IN" sz="3600" dirty="0">
                <a:latin typeface="SutonnyOMJ" pitchFamily="2" charset="0"/>
                <a:cs typeface="SutonnyOMJ" pitchFamily="2" charset="0"/>
              </a:rPr>
              <a:t> ও </a:t>
            </a:r>
            <a:r>
              <a:rPr lang="bn-IN" sz="3600" b="1" dirty="0">
                <a:latin typeface="SutonnyOMJ" pitchFamily="2" charset="0"/>
                <a:cs typeface="SutonnyOMJ" pitchFamily="2" charset="0"/>
              </a:rPr>
              <a:t>সামুগড়ের যুদ্ধে</a:t>
            </a:r>
            <a:r>
              <a:rPr lang="bn-IN" sz="3600" dirty="0">
                <a:latin typeface="SutonnyOMJ" pitchFamily="2" charset="0"/>
                <a:cs typeface="SutonnyOMJ" pitchFamily="2" charset="0"/>
              </a:rPr>
              <a:t> জ্যেষ্ঠ ভ্রাতা দারা শিকোকে পরাজিত করেন। পরবর্তীতে সুজা ও মুরাদকেও পথ থেকে সরিয়ে দেন</a:t>
            </a:r>
            <a:r>
              <a:rPr lang="bn-IN" sz="3600" dirty="0" smtClean="0">
                <a:latin typeface="SutonnyOMJ" pitchFamily="2" charset="0"/>
                <a:cs typeface="SutonnyOMJ" pitchFamily="2" charset="0"/>
              </a:rPr>
              <a:t>।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Cloud 1"/>
          <p:cNvSpPr/>
          <p:nvPr/>
        </p:nvSpPr>
        <p:spPr>
          <a:xfrm>
            <a:off x="609600" y="152400"/>
            <a:ext cx="8077200" cy="114300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latin typeface="SutonnyOMJ" pitchFamily="2" charset="0"/>
                <a:cs typeface="SutonnyOMJ" pitchFamily="2" charset="0"/>
              </a:rPr>
              <a:t>২. উত্তরসূরি দ্বন্দ্ব ও সিংহাসন আরোহন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304800"/>
            <a:ext cx="8610600" cy="6248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IN" sz="4800" b="1" dirty="0" smtClean="0">
                <a:latin typeface="SutonnyOMJ" pitchFamily="2" charset="0"/>
                <a:cs typeface="SutonnyOMJ" pitchFamily="2" charset="0"/>
              </a:rPr>
              <a:t>রাজ্যাভিষেক</a:t>
            </a:r>
            <a:r>
              <a:rPr lang="bn-IN" sz="4800" b="1" dirty="0">
                <a:latin typeface="SutonnyOMJ" pitchFamily="2" charset="0"/>
                <a:cs typeface="SutonnyOMJ" pitchFamily="2" charset="0"/>
              </a:rPr>
              <a:t>:</a:t>
            </a:r>
            <a:r>
              <a:rPr lang="bn-IN" sz="4800" dirty="0">
                <a:latin typeface="SutonnyOMJ" pitchFamily="2" charset="0"/>
                <a:cs typeface="SutonnyOMJ" pitchFamily="2" charset="0"/>
              </a:rPr>
              <a:t> ১৬৫৮ সালে তিনি প্রথমবার এবং ১৬৫৯ সালে আনুষ্ঠানিকভাবে "আলমগীর" (বিশ্ববিজয়ী) উপাধি ধারণ করে দিল্লির সিংহাসনে আরোহণ করেন।</a:t>
            </a:r>
            <a:endParaRPr lang="en-US" sz="48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546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-Point Star 3"/>
          <p:cNvSpPr/>
          <p:nvPr/>
        </p:nvSpPr>
        <p:spPr>
          <a:xfrm>
            <a:off x="228600" y="76200"/>
            <a:ext cx="8229599" cy="1600200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latin typeface="SutonnyOMJ" pitchFamily="2" charset="0"/>
                <a:cs typeface="SutonnyOMJ" pitchFamily="2" charset="0"/>
              </a:rPr>
              <a:t>৩. দাক্ষিণাত্য নীতি (</a:t>
            </a:r>
            <a:r>
              <a:rPr lang="en-US" sz="3200" b="1" dirty="0">
                <a:latin typeface="SutonnyOMJ" pitchFamily="2" charset="0"/>
                <a:cs typeface="SutonnyOMJ" pitchFamily="2" charset="0"/>
              </a:rPr>
              <a:t>Deccan Policy)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Flowchart: Display 4"/>
          <p:cNvSpPr/>
          <p:nvPr/>
        </p:nvSpPr>
        <p:spPr>
          <a:xfrm>
            <a:off x="228600" y="1828800"/>
            <a:ext cx="8534400" cy="4800600"/>
          </a:xfrm>
          <a:prstGeom prst="flowChartDispla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IN" sz="3600" dirty="0" smtClean="0">
                <a:latin typeface="SutonnyOMJ" pitchFamily="2" charset="0"/>
                <a:cs typeface="SutonnyOMJ" pitchFamily="2" charset="0"/>
              </a:rPr>
              <a:t>আওরঙ্গজেবের শাসনামলের </a:t>
            </a:r>
            <a:r>
              <a:rPr lang="bn-IN" sz="3600" dirty="0">
                <a:latin typeface="SutonnyOMJ" pitchFamily="2" charset="0"/>
                <a:cs typeface="SutonnyOMJ" pitchFamily="2" charset="0"/>
              </a:rPr>
              <a:t>সবচেয়ে গুরুত্বপূর্ণ ও বিতর্কিত অধ্যায় হলো তাঁর দাক্ষিণাত্য নীতি। তিনি জীবনের শেষ প্রায় ২৫ বছর (১৬৮১-১৭০৭) স্বয়ং দাক্ষিণাত্যে অবস্থান করেন।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  <a:p>
            <a:pPr lvl="0" algn="just"/>
            <a:r>
              <a:rPr lang="bn-IN" sz="3600" b="1" dirty="0">
                <a:latin typeface="SutonnyOMJ" pitchFamily="2" charset="0"/>
                <a:cs typeface="SutonnyOMJ" pitchFamily="2" charset="0"/>
              </a:rPr>
              <a:t>শিয়া রাজ্য দখল:</a:t>
            </a:r>
            <a:r>
              <a:rPr lang="bn-IN" sz="3600" dirty="0">
                <a:latin typeface="SutonnyOMJ" pitchFamily="2" charset="0"/>
                <a:cs typeface="SutonnyOMJ" pitchFamily="2" charset="0"/>
              </a:rPr>
              <a:t> ১৬৮৬ সালে বিজাপুর এবং ১৬৮৭ সালে গোলকোন্ডা রাজ্য দুটি মুঘল সাম্রাজ্যভুক্ত করেন</a:t>
            </a:r>
            <a:r>
              <a:rPr lang="bn-IN" sz="3600" dirty="0" smtClean="0">
                <a:latin typeface="SutonnyOMJ" pitchFamily="2" charset="0"/>
                <a:cs typeface="SutonnyOMJ" pitchFamily="2" charset="0"/>
              </a:rPr>
              <a:t>।</a:t>
            </a:r>
            <a:endParaRPr lang="en-US" sz="36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04800" y="152400"/>
            <a:ext cx="8610600" cy="5943600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IN" sz="4800" b="1" dirty="0">
                <a:latin typeface="SutonnyOMJ" pitchFamily="2" charset="0"/>
                <a:cs typeface="SutonnyOMJ" pitchFamily="2" charset="0"/>
              </a:rPr>
              <a:t>মারাঠা প্রতিরোধ:</a:t>
            </a:r>
            <a:r>
              <a:rPr lang="bn-IN" sz="4800" dirty="0">
                <a:latin typeface="SutonnyOMJ" pitchFamily="2" charset="0"/>
                <a:cs typeface="SutonnyOMJ" pitchFamily="2" charset="0"/>
              </a:rPr>
              <a:t> মারাঠা দলপতি ছত্রপতি শিবাজী এবং পরবর্তীতে তাঁর উত্তরসূরিদের বিরুদ্ধে দীর্ঘমেয়াদী যুদ্ধ চালান। শিবাজীর পুত্র শম্ভাজীকে তিনি হত্যা করতে সক্ষম হলেও মারাঠা গেরিলা প্রতিরোধ পুরোপুরি দমন করতে পারেননি।</a:t>
            </a:r>
            <a:endParaRPr lang="en-US" sz="48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391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isplay 4"/>
          <p:cNvSpPr/>
          <p:nvPr/>
        </p:nvSpPr>
        <p:spPr>
          <a:xfrm>
            <a:off x="228600" y="304800"/>
            <a:ext cx="8534400" cy="6324600"/>
          </a:xfrm>
          <a:prstGeom prst="flowChartDisplay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IN" sz="4000" b="1" dirty="0" smtClean="0">
                <a:latin typeface="SutonnyOMJ" pitchFamily="2" charset="0"/>
                <a:cs typeface="SutonnyOMJ" pitchFamily="2" charset="0"/>
              </a:rPr>
              <a:t>দাক্ষিণাত্যের </a:t>
            </a:r>
            <a:r>
              <a:rPr lang="bn-IN" sz="4000" b="1" dirty="0">
                <a:latin typeface="SutonnyOMJ" pitchFamily="2" charset="0"/>
                <a:cs typeface="SutonnyOMJ" pitchFamily="2" charset="0"/>
              </a:rPr>
              <a:t>ক্ষত </a:t>
            </a:r>
            <a:r>
              <a:rPr lang="bn-IN" sz="4000" b="1" dirty="0">
                <a:latin typeface="Arial" pitchFamily="34" charset="0"/>
                <a:cs typeface="SutonnyOMJ" pitchFamily="2" charset="0"/>
              </a:rPr>
              <a:t>(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Deccan Ulcer):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দাক্ষিণাত্যের এই দীর্ঘস্থায়ী যুদ্ধ মুঘলদের অর্থনীতি ও সামরিক শক্তি ধ্বংস করে দেয়। ইতিহাসবিদদের মতে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স্পেনের যুদ্ধ যেমন নেপোলিয়নকে ধ্বংস করেছিল</a:t>
            </a:r>
            <a:r>
              <a:rPr lang="en-US" sz="4000" dirty="0">
                <a:latin typeface="SutonnyOMJ" pitchFamily="2" charset="0"/>
                <a:cs typeface="SutonnyOMJ" pitchFamily="2" charset="0"/>
              </a:rPr>
              <a:t>, </a:t>
            </a:r>
            <a:r>
              <a:rPr lang="bn-IN" sz="4000" dirty="0">
                <a:latin typeface="SutonnyOMJ" pitchFamily="2" charset="0"/>
                <a:cs typeface="SutonnyOMJ" pitchFamily="2" charset="0"/>
              </a:rPr>
              <a:t>তেমনি দাক্ষিণাত্যের যুদ্ধ আওরঙ্গজেব ও মুঘল সাম্রাজ্যের পতন ডেকে এনেছিল।</a:t>
            </a:r>
            <a:endParaRPr lang="en-US" sz="4000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493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60</TotalTime>
  <Words>598</Words>
  <Application>Microsoft Office PowerPoint</Application>
  <PresentationFormat>On-screen Show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Mizan</dc:creator>
  <cp:lastModifiedBy>Mizan</cp:lastModifiedBy>
  <cp:revision>7</cp:revision>
  <dcterms:created xsi:type="dcterms:W3CDTF">2026-07-10T15:02:16Z</dcterms:created>
  <dcterms:modified xsi:type="dcterms:W3CDTF">2026-08-20T17:55:13Z</dcterms:modified>
</cp:coreProperties>
</file>