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1" r:id="rId5"/>
    <p:sldId id="262" r:id="rId6"/>
    <p:sldId id="264" r:id="rId7"/>
    <p:sldId id="265" r:id="rId8"/>
    <p:sldId id="266" r:id="rId9"/>
    <p:sldId id="263" r:id="rId10"/>
    <p:sldId id="267" r:id="rId11"/>
    <p:sldId id="268" r:id="rId12"/>
    <p:sldId id="269" r:id="rId13"/>
    <p:sldId id="270" r:id="rId14"/>
    <p:sldId id="271" r:id="rId15"/>
    <p:sldId id="280" r:id="rId16"/>
    <p:sldId id="272" r:id="rId17"/>
    <p:sldId id="273" r:id="rId18"/>
    <p:sldId id="278" r:id="rId19"/>
    <p:sldId id="279" r:id="rId20"/>
    <p:sldId id="274" r:id="rId21"/>
    <p:sldId id="275" r:id="rId22"/>
    <p:sldId id="276" r:id="rId23"/>
    <p:sldId id="277"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9595" autoAdjust="0"/>
  </p:normalViewPr>
  <p:slideViewPr>
    <p:cSldViewPr>
      <p:cViewPr varScale="1">
        <p:scale>
          <a:sx n="56" d="100"/>
          <a:sy n="56" d="100"/>
        </p:scale>
        <p:origin x="-1122" y="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EBEA51D-9E06-48EB-8127-532DBDE7AE0A}" type="datetimeFigureOut">
              <a:rPr lang="en-US" smtClean="0"/>
              <a:pPr/>
              <a:t>8/22/2026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DE9C78-754A-493A-94E1-EDC3D18744A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BEA51D-9E06-48EB-8127-532DBDE7AE0A}" type="datetimeFigureOut">
              <a:rPr lang="en-US" smtClean="0"/>
              <a:pPr/>
              <a:t>8/22/2026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DE9C78-754A-493A-94E1-EDC3D18744A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BEA51D-9E06-48EB-8127-532DBDE7AE0A}" type="datetimeFigureOut">
              <a:rPr lang="en-US" smtClean="0"/>
              <a:pPr/>
              <a:t>8/22/2026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DE9C78-754A-493A-94E1-EDC3D18744A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BEA51D-9E06-48EB-8127-532DBDE7AE0A}" type="datetimeFigureOut">
              <a:rPr lang="en-US" smtClean="0"/>
              <a:pPr/>
              <a:t>8/22/2026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DE9C78-754A-493A-94E1-EDC3D18744A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EBEA51D-9E06-48EB-8127-532DBDE7AE0A}" type="datetimeFigureOut">
              <a:rPr lang="en-US" smtClean="0"/>
              <a:pPr/>
              <a:t>8/22/2026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DE9C78-754A-493A-94E1-EDC3D18744A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EBEA51D-9E06-48EB-8127-532DBDE7AE0A}" type="datetimeFigureOut">
              <a:rPr lang="en-US" smtClean="0"/>
              <a:pPr/>
              <a:t>8/22/2026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DE9C78-754A-493A-94E1-EDC3D18744A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EBEA51D-9E06-48EB-8127-532DBDE7AE0A}" type="datetimeFigureOut">
              <a:rPr lang="en-US" smtClean="0"/>
              <a:pPr/>
              <a:t>8/22/2026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EDE9C78-754A-493A-94E1-EDC3D18744A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EBEA51D-9E06-48EB-8127-532DBDE7AE0A}" type="datetimeFigureOut">
              <a:rPr lang="en-US" smtClean="0"/>
              <a:pPr/>
              <a:t>8/22/2026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EDE9C78-754A-493A-94E1-EDC3D18744A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BEA51D-9E06-48EB-8127-532DBDE7AE0A}" type="datetimeFigureOut">
              <a:rPr lang="en-US" smtClean="0"/>
              <a:pPr/>
              <a:t>8/22/2026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EDE9C78-754A-493A-94E1-EDC3D18744A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BEA51D-9E06-48EB-8127-532DBDE7AE0A}" type="datetimeFigureOut">
              <a:rPr lang="en-US" smtClean="0"/>
              <a:pPr/>
              <a:t>8/22/2026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DE9C78-754A-493A-94E1-EDC3D18744A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BEA51D-9E06-48EB-8127-532DBDE7AE0A}" type="datetimeFigureOut">
              <a:rPr lang="en-US" smtClean="0"/>
              <a:pPr/>
              <a:t>8/22/2026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DE9C78-754A-493A-94E1-EDC3D18744A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BEA51D-9E06-48EB-8127-532DBDE7AE0A}" type="datetimeFigureOut">
              <a:rPr lang="en-US" smtClean="0"/>
              <a:pPr/>
              <a:t>8/22/2026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DE9C78-754A-493A-94E1-EDC3D18744A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00004519 (1).jpeg"/>
          <p:cNvPicPr>
            <a:picLocks noChangeAspect="1"/>
          </p:cNvPicPr>
          <p:nvPr/>
        </p:nvPicPr>
        <p:blipFill>
          <a:blip r:embed="rId2">
            <a:lum bright="-10000"/>
          </a:blip>
          <a:stretch>
            <a:fillRect/>
          </a:stretch>
        </p:blipFill>
        <p:spPr>
          <a:xfrm>
            <a:off x="0" y="0"/>
            <a:ext cx="9144000" cy="6858000"/>
          </a:xfrm>
          <a:prstGeom prst="rect">
            <a:avLst/>
          </a:prstGeom>
          <a:ln w="88900" cap="sq" cmpd="thickThin">
            <a:solidFill>
              <a:srgbClr val="C00000"/>
            </a:solidFill>
            <a:prstDash val="solid"/>
            <a:miter lim="800000"/>
          </a:ln>
          <a:effectLst>
            <a:innerShdw blurRad="76200">
              <a:srgbClr val="000000"/>
            </a:innerShdw>
          </a:effectLst>
        </p:spPr>
      </p:pic>
      <p:pic>
        <p:nvPicPr>
          <p:cNvPr id="4" name="Picture 3" descr="1000045267.jpg"/>
          <p:cNvPicPr>
            <a:picLocks noChangeAspect="1"/>
          </p:cNvPicPr>
          <p:nvPr/>
        </p:nvPicPr>
        <p:blipFill>
          <a:blip r:embed="rId3">
            <a:lum bright="-10000"/>
          </a:blip>
          <a:stretch>
            <a:fillRect/>
          </a:stretch>
        </p:blipFill>
        <p:spPr>
          <a:xfrm>
            <a:off x="1060704" y="1088136"/>
            <a:ext cx="7022592" cy="4681728"/>
          </a:xfrm>
          <a:prstGeom prst="rect">
            <a:avLst/>
          </a:prstGeom>
          <a:ln w="88900" cap="sq" cmpd="thickThin">
            <a:solidFill>
              <a:srgbClr val="C00000"/>
            </a:solidFill>
            <a:prstDash val="solid"/>
            <a:miter lim="800000"/>
          </a:ln>
          <a:effectLst>
            <a:innerShdw blurRad="76200">
              <a:srgbClr val="000000"/>
            </a:innerShdw>
          </a:effectLst>
        </p:spPr>
      </p:pic>
    </p:spTree>
  </p:cSld>
  <p:clrMapOvr>
    <a:masterClrMapping/>
  </p:clrMapOvr>
  <p:transition>
    <p:whee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00004519 (1).jpeg"/>
          <p:cNvPicPr>
            <a:picLocks noChangeAspect="1"/>
          </p:cNvPicPr>
          <p:nvPr/>
        </p:nvPicPr>
        <p:blipFill>
          <a:blip r:embed="rId2">
            <a:lum bright="-10000"/>
          </a:blip>
          <a:stretch>
            <a:fillRect/>
          </a:stretch>
        </p:blipFill>
        <p:spPr>
          <a:xfrm>
            <a:off x="0" y="0"/>
            <a:ext cx="9144000" cy="6858000"/>
          </a:xfrm>
          <a:prstGeom prst="rect">
            <a:avLst/>
          </a:prstGeom>
          <a:ln w="88900" cap="sq" cmpd="thickThin">
            <a:solidFill>
              <a:srgbClr val="C00000"/>
            </a:solidFill>
            <a:prstDash val="solid"/>
            <a:miter lim="800000"/>
          </a:ln>
          <a:effectLst>
            <a:innerShdw blurRad="76200">
              <a:srgbClr val="000000"/>
            </a:innerShdw>
          </a:effectLst>
        </p:spPr>
      </p:pic>
      <p:pic>
        <p:nvPicPr>
          <p:cNvPr id="3" name="Picture 2" descr="100004528 (1).jpeg"/>
          <p:cNvPicPr>
            <a:picLocks noChangeAspect="1"/>
          </p:cNvPicPr>
          <p:nvPr/>
        </p:nvPicPr>
        <p:blipFill>
          <a:blip r:embed="rId3">
            <a:lum bright="-20000"/>
          </a:blip>
          <a:stretch>
            <a:fillRect/>
          </a:stretch>
        </p:blipFill>
        <p:spPr>
          <a:xfrm>
            <a:off x="1447800" y="0"/>
            <a:ext cx="7391400" cy="2895600"/>
          </a:xfrm>
          <a:prstGeom prst="rect">
            <a:avLst/>
          </a:prstGeom>
          <a:ln w="88900" cap="sq" cmpd="thickThin">
            <a:solidFill>
              <a:srgbClr val="00B050"/>
            </a:solidFill>
            <a:prstDash val="solid"/>
            <a:miter lim="800000"/>
          </a:ln>
          <a:effectLst>
            <a:innerShdw blurRad="76200">
              <a:srgbClr val="000000"/>
            </a:innerShdw>
          </a:effectLst>
        </p:spPr>
      </p:pic>
      <p:sp>
        <p:nvSpPr>
          <p:cNvPr id="4" name="Horizontal Scroll 3"/>
          <p:cNvSpPr/>
          <p:nvPr/>
        </p:nvSpPr>
        <p:spPr>
          <a:xfrm>
            <a:off x="152400" y="2209800"/>
            <a:ext cx="8915400" cy="5105400"/>
          </a:xfrm>
          <a:prstGeom prst="horizontalScroll">
            <a:avLst/>
          </a:prstGeom>
          <a:solidFill>
            <a:srgbClr val="002060"/>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smtClean="0">
                <a:solidFill>
                  <a:srgbClr val="FFFF00"/>
                </a:solidFill>
                <a:latin typeface="NikoshBAN" pitchFamily="2" charset="0"/>
                <a:cs typeface="NikoshBAN" pitchFamily="2" charset="0"/>
              </a:rPr>
              <a:t>সময় ও ঋতুর পরিবর্তনের কারণে কোনো স্থানে কখনো গরম এবং কখনো ঠান্ডা অনুভূত হয়। একটি স্থানের বায়ু কতটা গরম অথবা কতটা ঠান্ডা তা তাপমাত্রা পরিমাপ করে জানা যায়।থার্মোমিটারের সাহায্যে কোনো স্থানের তাপমাত্রা পরিমাপ ক</a:t>
            </a:r>
            <a:r>
              <a:rPr lang="en-US" sz="4400" smtClean="0">
                <a:solidFill>
                  <a:srgbClr val="FFFF00"/>
                </a:solidFill>
                <a:latin typeface="NikoshBAN" pitchFamily="2" charset="0"/>
                <a:cs typeface="NikoshBAN" pitchFamily="2" charset="0"/>
              </a:rPr>
              <a:t>রা যায়।</a:t>
            </a:r>
            <a:endParaRPr lang="en-US" sz="4400">
              <a:solidFill>
                <a:srgbClr val="FFFF00"/>
              </a:solidFill>
              <a:latin typeface="NikoshBAN" pitchFamily="2" charset="0"/>
              <a:cs typeface="NikoshBAN" pitchFamily="2" charset="0"/>
            </a:endParaRPr>
          </a:p>
        </p:txBody>
      </p:sp>
      <p:sp>
        <p:nvSpPr>
          <p:cNvPr id="6" name="TextBox 5"/>
          <p:cNvSpPr txBox="1"/>
          <p:nvPr/>
        </p:nvSpPr>
        <p:spPr>
          <a:xfrm>
            <a:off x="0" y="304800"/>
            <a:ext cx="1828800" cy="769441"/>
          </a:xfrm>
          <a:prstGeom prst="rect">
            <a:avLst/>
          </a:prstGeom>
          <a:solidFill>
            <a:srgbClr val="0070C0"/>
          </a:solidFill>
          <a:ln w="76200">
            <a:solidFill>
              <a:srgbClr val="C00000"/>
            </a:solidFill>
          </a:ln>
        </p:spPr>
        <p:txBody>
          <a:bodyPr wrap="square" rtlCol="0">
            <a:spAutoFit/>
          </a:bodyPr>
          <a:lstStyle/>
          <a:p>
            <a:r>
              <a:rPr lang="en-US" sz="4400" smtClean="0">
                <a:solidFill>
                  <a:srgbClr val="FFFF00"/>
                </a:solidFill>
                <a:latin typeface="NikoshBAN" pitchFamily="2" charset="0"/>
                <a:cs typeface="NikoshBAN" pitchFamily="2" charset="0"/>
              </a:rPr>
              <a:t>তাপমাত্রা</a:t>
            </a:r>
            <a:endParaRPr lang="en-US" sz="4400">
              <a:solidFill>
                <a:srgbClr val="FFFF00"/>
              </a:solidFill>
              <a:latin typeface="NikoshBAN" pitchFamily="2" charset="0"/>
              <a:cs typeface="NikoshBAN" pitchFamily="2" charset="0"/>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strips(down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7"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900" decel="100000" fill="hold"/>
                                        <p:tgtEl>
                                          <p:spTgt spid="4"/>
                                        </p:tgtEl>
                                        <p:attrNameLst>
                                          <p:attrName>ppt_y</p:attrName>
                                        </p:attrNameLst>
                                      </p:cBhvr>
                                      <p:tavLst>
                                        <p:tav tm="0">
                                          <p:val>
                                            <p:strVal val="#ppt_y+1"/>
                                          </p:val>
                                        </p:tav>
                                        <p:tav tm="100000">
                                          <p:val>
                                            <p:strVal val="#ppt_y-.03"/>
                                          </p:val>
                                        </p:tav>
                                      </p:tavLst>
                                    </p:anim>
                                    <p:anim calcmode="lin" valueType="num">
                                      <p:cBhvr>
                                        <p:cTn id="25"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00004519 (1).jpeg"/>
          <p:cNvPicPr>
            <a:picLocks noChangeAspect="1"/>
          </p:cNvPicPr>
          <p:nvPr/>
        </p:nvPicPr>
        <p:blipFill>
          <a:blip r:embed="rId2">
            <a:lum bright="-10000"/>
          </a:blip>
          <a:stretch>
            <a:fillRect/>
          </a:stretch>
        </p:blipFill>
        <p:spPr>
          <a:xfrm>
            <a:off x="0" y="0"/>
            <a:ext cx="9144000" cy="6858000"/>
          </a:xfrm>
          <a:prstGeom prst="rect">
            <a:avLst/>
          </a:prstGeom>
          <a:ln w="88900" cap="sq" cmpd="thickThin">
            <a:solidFill>
              <a:srgbClr val="C00000"/>
            </a:solidFill>
            <a:prstDash val="solid"/>
            <a:miter lim="800000"/>
          </a:ln>
          <a:effectLst>
            <a:innerShdw blurRad="76200">
              <a:srgbClr val="000000"/>
            </a:innerShdw>
          </a:effectLst>
        </p:spPr>
      </p:pic>
      <p:pic>
        <p:nvPicPr>
          <p:cNvPr id="3" name="Picture 2" descr="100004528 (2).jpeg"/>
          <p:cNvPicPr>
            <a:picLocks noChangeAspect="1"/>
          </p:cNvPicPr>
          <p:nvPr/>
        </p:nvPicPr>
        <p:blipFill>
          <a:blip r:embed="rId3">
            <a:lum bright="-20000"/>
          </a:blip>
          <a:stretch>
            <a:fillRect/>
          </a:stretch>
        </p:blipFill>
        <p:spPr>
          <a:xfrm>
            <a:off x="2362200" y="0"/>
            <a:ext cx="6781800" cy="2667000"/>
          </a:xfrm>
          <a:prstGeom prst="rect">
            <a:avLst/>
          </a:prstGeom>
          <a:ln w="76200">
            <a:solidFill>
              <a:srgbClr val="FFC000"/>
            </a:solidFill>
          </a:ln>
        </p:spPr>
      </p:pic>
      <p:sp>
        <p:nvSpPr>
          <p:cNvPr id="4" name="TextBox 3"/>
          <p:cNvSpPr txBox="1"/>
          <p:nvPr/>
        </p:nvSpPr>
        <p:spPr>
          <a:xfrm>
            <a:off x="0" y="304800"/>
            <a:ext cx="3276600" cy="769441"/>
          </a:xfrm>
          <a:prstGeom prst="rect">
            <a:avLst/>
          </a:prstGeom>
          <a:solidFill>
            <a:srgbClr val="002060"/>
          </a:solidFill>
          <a:ln w="76200">
            <a:solidFill>
              <a:srgbClr val="C00000"/>
            </a:solidFill>
          </a:ln>
        </p:spPr>
        <p:txBody>
          <a:bodyPr wrap="square" rtlCol="0">
            <a:spAutoFit/>
          </a:bodyPr>
          <a:lstStyle/>
          <a:p>
            <a:r>
              <a:rPr lang="en-US" sz="4400" smtClean="0">
                <a:solidFill>
                  <a:srgbClr val="FFFF00"/>
                </a:solidFill>
                <a:latin typeface="NikoshBAN" pitchFamily="2" charset="0"/>
                <a:cs typeface="NikoshBAN" pitchFamily="2" charset="0"/>
              </a:rPr>
              <a:t>বায়ু প্রবাহের দিক</a:t>
            </a:r>
            <a:endParaRPr lang="en-US" sz="4400">
              <a:solidFill>
                <a:srgbClr val="FFFF00"/>
              </a:solidFill>
              <a:latin typeface="NikoshBAN" pitchFamily="2" charset="0"/>
              <a:cs typeface="NikoshBAN" pitchFamily="2" charset="0"/>
            </a:endParaRPr>
          </a:p>
        </p:txBody>
      </p:sp>
      <p:sp>
        <p:nvSpPr>
          <p:cNvPr id="5" name="Horizontal Scroll 4"/>
          <p:cNvSpPr/>
          <p:nvPr/>
        </p:nvSpPr>
        <p:spPr>
          <a:xfrm>
            <a:off x="152400" y="1981200"/>
            <a:ext cx="8915400" cy="5334000"/>
          </a:xfrm>
          <a:prstGeom prst="horizontalScroll">
            <a:avLst/>
          </a:prstGeom>
          <a:solidFill>
            <a:srgbClr val="FFC000"/>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smtClean="0">
                <a:solidFill>
                  <a:srgbClr val="002060"/>
                </a:solidFill>
                <a:latin typeface="NikoshBAN" pitchFamily="2" charset="0"/>
                <a:cs typeface="NikoshBAN" pitchFamily="2" charset="0"/>
              </a:rPr>
              <a:t>বাংলাদেশসহ আশেপাশের দেশে গ্রীষ্মকালে বায়ু দক্ষিণ দিক থেকে উত্তর দিকে প্রবাহিত হয়।আবার দক্ষিণ-পশ্চিম দিক থেকে উত্তর-পূর্ব দিকে প্রবাহিত হয়।শীতকালে বাংলাদেশ অঞ্চলে বায়ু উত্তর দিক থেকে দক্ষিণ দিকে প্রবাহিত হয়।আবহাওয়ার মাধ্যমে বায়ুর প্রবাহের দিক জানা যায়।</a:t>
            </a:r>
            <a:endParaRPr lang="en-US" sz="4000">
              <a:solidFill>
                <a:srgbClr val="002060"/>
              </a:solidFill>
              <a:latin typeface="NikoshBAN" pitchFamily="2" charset="0"/>
              <a:cs typeface="NikoshBAN" pitchFamily="2" charset="0"/>
            </a:endParaRP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4)">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800" decel="100000"/>
                                        <p:tgtEl>
                                          <p:spTgt spid="4"/>
                                        </p:tgtEl>
                                      </p:cBhvr>
                                    </p:animEffect>
                                    <p:anim calcmode="lin" valueType="num">
                                      <p:cBhvr>
                                        <p:cTn id="13" dur="800" decel="100000" fill="hold"/>
                                        <p:tgtEl>
                                          <p:spTgt spid="4"/>
                                        </p:tgtEl>
                                        <p:attrNameLst>
                                          <p:attrName>style.rotation</p:attrName>
                                        </p:attrNameLst>
                                      </p:cBhvr>
                                      <p:tavLst>
                                        <p:tav tm="0">
                                          <p:val>
                                            <p:fltVal val="-90"/>
                                          </p:val>
                                        </p:tav>
                                        <p:tav tm="100000">
                                          <p:val>
                                            <p:fltVal val="0"/>
                                          </p:val>
                                        </p:tav>
                                      </p:tavLst>
                                    </p:anim>
                                    <p:anim calcmode="lin" valueType="num">
                                      <p:cBhvr>
                                        <p:cTn id="14" dur="800" decel="100000" fill="hold"/>
                                        <p:tgtEl>
                                          <p:spTgt spid="4"/>
                                        </p:tgtEl>
                                        <p:attrNameLst>
                                          <p:attrName>ppt_x</p:attrName>
                                        </p:attrNameLst>
                                      </p:cBhvr>
                                      <p:tavLst>
                                        <p:tav tm="0">
                                          <p:val>
                                            <p:strVal val="#ppt_x+0.4"/>
                                          </p:val>
                                        </p:tav>
                                        <p:tav tm="100000">
                                          <p:val>
                                            <p:strVal val="#ppt_x-0.05"/>
                                          </p:val>
                                        </p:tav>
                                      </p:tavLst>
                                    </p:anim>
                                    <p:anim calcmode="lin" valueType="num">
                                      <p:cBhvr>
                                        <p:cTn id="15" dur="800" decel="100000" fill="hold"/>
                                        <p:tgtEl>
                                          <p:spTgt spid="4"/>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7"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900" decel="100000" fill="hold"/>
                                        <p:tgtEl>
                                          <p:spTgt spid="5"/>
                                        </p:tgtEl>
                                        <p:attrNameLst>
                                          <p:attrName>ppt_y</p:attrName>
                                        </p:attrNameLst>
                                      </p:cBhvr>
                                      <p:tavLst>
                                        <p:tav tm="0">
                                          <p:val>
                                            <p:strVal val="#ppt_y+1"/>
                                          </p:val>
                                        </p:tav>
                                        <p:tav tm="100000">
                                          <p:val>
                                            <p:strVal val="#ppt_y-.03"/>
                                          </p:val>
                                        </p:tav>
                                      </p:tavLst>
                                    </p:anim>
                                    <p:anim calcmode="lin" valueType="num">
                                      <p:cBhvr>
                                        <p:cTn id="25"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00004519 (1).jpeg"/>
          <p:cNvPicPr>
            <a:picLocks noChangeAspect="1"/>
          </p:cNvPicPr>
          <p:nvPr/>
        </p:nvPicPr>
        <p:blipFill>
          <a:blip r:embed="rId2">
            <a:lum bright="-10000"/>
          </a:blip>
          <a:stretch>
            <a:fillRect/>
          </a:stretch>
        </p:blipFill>
        <p:spPr>
          <a:xfrm>
            <a:off x="0" y="0"/>
            <a:ext cx="9144000" cy="6858000"/>
          </a:xfrm>
          <a:prstGeom prst="rect">
            <a:avLst/>
          </a:prstGeom>
          <a:ln w="88900" cap="sq" cmpd="thickThin">
            <a:solidFill>
              <a:srgbClr val="C00000"/>
            </a:solidFill>
            <a:prstDash val="solid"/>
            <a:miter lim="800000"/>
          </a:ln>
          <a:effectLst>
            <a:innerShdw blurRad="76200">
              <a:srgbClr val="000000"/>
            </a:innerShdw>
          </a:effectLst>
        </p:spPr>
      </p:pic>
      <p:pic>
        <p:nvPicPr>
          <p:cNvPr id="3" name="Picture 2" descr="100004529.jpeg"/>
          <p:cNvPicPr>
            <a:picLocks noChangeAspect="1"/>
          </p:cNvPicPr>
          <p:nvPr/>
        </p:nvPicPr>
        <p:blipFill>
          <a:blip r:embed="rId3"/>
          <a:stretch>
            <a:fillRect/>
          </a:stretch>
        </p:blipFill>
        <p:spPr>
          <a:xfrm>
            <a:off x="3429000" y="0"/>
            <a:ext cx="5715000" cy="2478024"/>
          </a:xfrm>
          <a:prstGeom prst="rect">
            <a:avLst/>
          </a:prstGeom>
          <a:ln w="57150">
            <a:solidFill>
              <a:srgbClr val="C00000"/>
            </a:solidFill>
          </a:ln>
        </p:spPr>
      </p:pic>
      <p:sp>
        <p:nvSpPr>
          <p:cNvPr id="4" name="TextBox 3"/>
          <p:cNvSpPr txBox="1"/>
          <p:nvPr/>
        </p:nvSpPr>
        <p:spPr>
          <a:xfrm>
            <a:off x="0" y="304800"/>
            <a:ext cx="3657600" cy="769441"/>
          </a:xfrm>
          <a:prstGeom prst="rect">
            <a:avLst/>
          </a:prstGeom>
          <a:solidFill>
            <a:srgbClr val="002060"/>
          </a:solidFill>
          <a:ln w="76200">
            <a:solidFill>
              <a:srgbClr val="C00000"/>
            </a:solidFill>
          </a:ln>
        </p:spPr>
        <p:txBody>
          <a:bodyPr wrap="square" rtlCol="0">
            <a:spAutoFit/>
          </a:bodyPr>
          <a:lstStyle/>
          <a:p>
            <a:r>
              <a:rPr lang="en-US" sz="4400" smtClean="0">
                <a:solidFill>
                  <a:srgbClr val="FFFF00"/>
                </a:solidFill>
                <a:latin typeface="NikoshBAN" pitchFamily="2" charset="0"/>
                <a:cs typeface="NikoshBAN" pitchFamily="2" charset="0"/>
              </a:rPr>
              <a:t>বায়ু প্রবাহের তীব্রতা</a:t>
            </a:r>
            <a:endParaRPr lang="en-US" sz="4400">
              <a:solidFill>
                <a:srgbClr val="FFFF00"/>
              </a:solidFill>
              <a:latin typeface="NikoshBAN" pitchFamily="2" charset="0"/>
              <a:cs typeface="NikoshBAN" pitchFamily="2" charset="0"/>
            </a:endParaRPr>
          </a:p>
        </p:txBody>
      </p:sp>
      <p:sp>
        <p:nvSpPr>
          <p:cNvPr id="5" name="Horizontal Scroll 4"/>
          <p:cNvSpPr/>
          <p:nvPr/>
        </p:nvSpPr>
        <p:spPr>
          <a:xfrm>
            <a:off x="152400" y="1981200"/>
            <a:ext cx="8915400" cy="5334000"/>
          </a:xfrm>
          <a:prstGeom prst="horizontalScroll">
            <a:avLst/>
          </a:prstGeom>
          <a:solidFill>
            <a:srgbClr val="00B050"/>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solidFill>
                  <a:srgbClr val="FFFF00"/>
                </a:solidFill>
                <a:latin typeface="NikoshBAN" pitchFamily="2" charset="0"/>
                <a:cs typeface="NikoshBAN" pitchFamily="2" charset="0"/>
              </a:rPr>
              <a:t>বাংলাদেশসহ সকল অঞ্চলেই বায়ু প্রবাহের যেমন একটা দিক আছে,একইভাবে বায়ু প্রবাহের একটা গতিবেগও রয়েছে।বায়ু যেদিক থেকেই প্রবাহিত হোক না কেন কখনো এর গতিবেগ বেশি বা তীব্র হয়,আবার কখনো কম বা মৃদু হয়।</a:t>
            </a:r>
            <a:endParaRPr lang="en-US" sz="4400">
              <a:solidFill>
                <a:srgbClr val="FFFF00"/>
              </a:solidFill>
              <a:latin typeface="NikoshBAN" pitchFamily="2" charset="0"/>
              <a:cs typeface="NikoshBAN" pitchFamily="2" charset="0"/>
            </a:endParaRP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900" decel="100000" fill="hold"/>
                                        <p:tgtEl>
                                          <p:spTgt spid="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1" presetClass="entr" presetSubtype="4"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heel(4)">
                                      <p:cBhvr>
                                        <p:cTn id="15" dur="2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37"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900" decel="100000" fill="hold"/>
                                        <p:tgtEl>
                                          <p:spTgt spid="5"/>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00004519 (1).jpeg"/>
          <p:cNvPicPr>
            <a:picLocks noChangeAspect="1"/>
          </p:cNvPicPr>
          <p:nvPr/>
        </p:nvPicPr>
        <p:blipFill>
          <a:blip r:embed="rId2">
            <a:lum bright="-10000"/>
          </a:blip>
          <a:stretch>
            <a:fillRect/>
          </a:stretch>
        </p:blipFill>
        <p:spPr>
          <a:xfrm>
            <a:off x="0" y="0"/>
            <a:ext cx="9144000" cy="6858000"/>
          </a:xfrm>
          <a:prstGeom prst="rect">
            <a:avLst/>
          </a:prstGeom>
          <a:ln w="88900" cap="sq" cmpd="thickThin">
            <a:solidFill>
              <a:srgbClr val="C00000"/>
            </a:solidFill>
            <a:prstDash val="solid"/>
            <a:miter lim="800000"/>
          </a:ln>
          <a:effectLst>
            <a:innerShdw blurRad="76200">
              <a:srgbClr val="000000"/>
            </a:innerShdw>
          </a:effectLst>
        </p:spPr>
      </p:pic>
      <p:sp>
        <p:nvSpPr>
          <p:cNvPr id="3" name="TextBox 2"/>
          <p:cNvSpPr txBox="1"/>
          <p:nvPr/>
        </p:nvSpPr>
        <p:spPr>
          <a:xfrm>
            <a:off x="0" y="304800"/>
            <a:ext cx="3200400" cy="830997"/>
          </a:xfrm>
          <a:prstGeom prst="rect">
            <a:avLst/>
          </a:prstGeom>
          <a:blipFill>
            <a:blip r:embed="rId3"/>
            <a:tile tx="0" ty="0" sx="100000" sy="100000" flip="none" algn="tl"/>
          </a:blipFill>
          <a:ln w="76200">
            <a:solidFill>
              <a:srgbClr val="C00000"/>
            </a:solidFill>
          </a:ln>
        </p:spPr>
        <p:txBody>
          <a:bodyPr wrap="square" rtlCol="0">
            <a:spAutoFit/>
          </a:bodyPr>
          <a:lstStyle/>
          <a:p>
            <a:r>
              <a:rPr lang="en-US" sz="4800" smtClean="0">
                <a:solidFill>
                  <a:srgbClr val="C00000"/>
                </a:solidFill>
                <a:latin typeface="NikoshBAN" pitchFamily="2" charset="0"/>
                <a:cs typeface="NikoshBAN" pitchFamily="2" charset="0"/>
              </a:rPr>
              <a:t>বাতাসের আর্দ্রতা</a:t>
            </a:r>
            <a:endParaRPr lang="en-US" sz="4800">
              <a:solidFill>
                <a:srgbClr val="C00000"/>
              </a:solidFill>
              <a:latin typeface="NikoshBAN" pitchFamily="2" charset="0"/>
              <a:cs typeface="NikoshBAN" pitchFamily="2" charset="0"/>
            </a:endParaRPr>
          </a:p>
        </p:txBody>
      </p:sp>
      <p:pic>
        <p:nvPicPr>
          <p:cNvPr id="4" name="Picture 3" descr="100004528 (3).jpeg"/>
          <p:cNvPicPr>
            <a:picLocks noChangeAspect="1"/>
          </p:cNvPicPr>
          <p:nvPr/>
        </p:nvPicPr>
        <p:blipFill>
          <a:blip r:embed="rId4">
            <a:lum bright="-10000"/>
          </a:blip>
          <a:stretch>
            <a:fillRect/>
          </a:stretch>
        </p:blipFill>
        <p:spPr>
          <a:xfrm>
            <a:off x="3276600" y="0"/>
            <a:ext cx="5867400" cy="2743200"/>
          </a:xfrm>
          <a:prstGeom prst="rect">
            <a:avLst/>
          </a:prstGeom>
          <a:ln w="76200">
            <a:solidFill>
              <a:srgbClr val="C00000"/>
            </a:solidFill>
          </a:ln>
        </p:spPr>
      </p:pic>
      <p:sp>
        <p:nvSpPr>
          <p:cNvPr id="5" name="Horizontal Scroll 4"/>
          <p:cNvSpPr/>
          <p:nvPr/>
        </p:nvSpPr>
        <p:spPr>
          <a:xfrm>
            <a:off x="0" y="1828800"/>
            <a:ext cx="9144000" cy="5715000"/>
          </a:xfrm>
          <a:prstGeom prst="horizontalScroll">
            <a:avLst/>
          </a:prstGeom>
          <a:solidFill>
            <a:schemeClr val="accent6">
              <a:lumMod val="60000"/>
              <a:lumOff val="40000"/>
            </a:schemeClr>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smtClean="0">
                <a:solidFill>
                  <a:srgbClr val="002060"/>
                </a:solidFill>
                <a:latin typeface="NikoshBAN" pitchFamily="2" charset="0"/>
                <a:cs typeface="NikoshBAN" pitchFamily="2" charset="0"/>
              </a:rPr>
              <a:t>বাংলাদেশের দক্ষিণ দিকে বঙ্গোপসাগর অবস্থিত।সাগরের উপর দিয়ে প্রবাহিত হওয়ার সময় সাগর থেকে জলীয়বাষ্প স্থলভাগের দিকে নিয়ে আসে।এই বায়ুকে আর্দ্র বায়ু বলে।কোনো স্থানের আবহাওয়া বর্ণনা করার সময় যে স্থানের বায়ুতে শতকরা কত ভাগ জলীয়বাষ্প থাকে তা প্রকাশ করা হয়।</a:t>
            </a:r>
            <a:endParaRPr lang="en-US" sz="4000">
              <a:solidFill>
                <a:srgbClr val="002060"/>
              </a:solidFill>
              <a:latin typeface="NikoshBAN" pitchFamily="2" charset="0"/>
              <a:cs typeface="NikoshBAN" pitchFamily="2" charset="0"/>
            </a:endParaRPr>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strips(down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7"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900" decel="100000" fill="hold"/>
                                        <p:tgtEl>
                                          <p:spTgt spid="5"/>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00004519 (1).jpeg"/>
          <p:cNvPicPr>
            <a:picLocks noChangeAspect="1"/>
          </p:cNvPicPr>
          <p:nvPr/>
        </p:nvPicPr>
        <p:blipFill>
          <a:blip r:embed="rId2">
            <a:lum bright="-10000"/>
          </a:blip>
          <a:stretch>
            <a:fillRect/>
          </a:stretch>
        </p:blipFill>
        <p:spPr>
          <a:xfrm>
            <a:off x="0" y="0"/>
            <a:ext cx="9144000" cy="6858000"/>
          </a:xfrm>
          <a:prstGeom prst="rect">
            <a:avLst/>
          </a:prstGeom>
          <a:ln w="88900" cap="sq" cmpd="thickThin">
            <a:solidFill>
              <a:srgbClr val="C00000"/>
            </a:solidFill>
            <a:prstDash val="solid"/>
            <a:miter lim="800000"/>
          </a:ln>
          <a:effectLst>
            <a:innerShdw blurRad="76200">
              <a:srgbClr val="000000"/>
            </a:innerShdw>
          </a:effectLst>
        </p:spPr>
      </p:pic>
      <p:sp>
        <p:nvSpPr>
          <p:cNvPr id="3" name="TextBox 2"/>
          <p:cNvSpPr txBox="1"/>
          <p:nvPr/>
        </p:nvSpPr>
        <p:spPr>
          <a:xfrm>
            <a:off x="0" y="304800"/>
            <a:ext cx="2286000" cy="923330"/>
          </a:xfrm>
          <a:prstGeom prst="rect">
            <a:avLst/>
          </a:prstGeom>
          <a:solidFill>
            <a:schemeClr val="accent6">
              <a:lumMod val="40000"/>
              <a:lumOff val="60000"/>
            </a:schemeClr>
          </a:solidFill>
          <a:ln w="76200">
            <a:solidFill>
              <a:srgbClr val="C00000"/>
            </a:solidFill>
          </a:ln>
        </p:spPr>
        <p:txBody>
          <a:bodyPr wrap="square" rtlCol="0">
            <a:spAutoFit/>
          </a:bodyPr>
          <a:lstStyle/>
          <a:p>
            <a:r>
              <a:rPr lang="en-US" sz="5400" smtClean="0">
                <a:solidFill>
                  <a:srgbClr val="002060"/>
                </a:solidFill>
                <a:latin typeface="NikoshBAN" pitchFamily="2" charset="0"/>
                <a:cs typeface="NikoshBAN" pitchFamily="2" charset="0"/>
              </a:rPr>
              <a:t>বৃষ্টিপাত</a:t>
            </a:r>
            <a:endParaRPr lang="en-US" sz="5400">
              <a:solidFill>
                <a:srgbClr val="002060"/>
              </a:solidFill>
              <a:latin typeface="NikoshBAN" pitchFamily="2" charset="0"/>
              <a:cs typeface="NikoshBAN" pitchFamily="2" charset="0"/>
            </a:endParaRPr>
          </a:p>
        </p:txBody>
      </p:sp>
      <p:pic>
        <p:nvPicPr>
          <p:cNvPr id="4" name="Picture 3" descr="100004528 (4).jpeg"/>
          <p:cNvPicPr>
            <a:picLocks noChangeAspect="1"/>
          </p:cNvPicPr>
          <p:nvPr/>
        </p:nvPicPr>
        <p:blipFill>
          <a:blip r:embed="rId3"/>
          <a:stretch>
            <a:fillRect/>
          </a:stretch>
        </p:blipFill>
        <p:spPr>
          <a:xfrm>
            <a:off x="2362200" y="0"/>
            <a:ext cx="6781800" cy="2514600"/>
          </a:xfrm>
          <a:prstGeom prst="rect">
            <a:avLst/>
          </a:prstGeom>
          <a:ln w="76200">
            <a:solidFill>
              <a:srgbClr val="FFC000"/>
            </a:solidFill>
          </a:ln>
        </p:spPr>
      </p:pic>
      <p:sp>
        <p:nvSpPr>
          <p:cNvPr id="5" name="Horizontal Scroll 4"/>
          <p:cNvSpPr/>
          <p:nvPr/>
        </p:nvSpPr>
        <p:spPr>
          <a:xfrm>
            <a:off x="0" y="2362200"/>
            <a:ext cx="9144000" cy="4800600"/>
          </a:xfrm>
          <a:prstGeom prst="horizontalScroll">
            <a:avLst/>
          </a:prstGeom>
          <a:solidFill>
            <a:srgbClr val="FFFF00"/>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solidFill>
                  <a:srgbClr val="002060"/>
                </a:solidFill>
                <a:latin typeface="NikoshBAN" pitchFamily="2" charset="0"/>
                <a:cs typeface="NikoshBAN" pitchFamily="2" charset="0"/>
              </a:rPr>
              <a:t>বায়ুর জলীয়বাষ্প শীতল হয়ে ঘনীভূত হলে মেঘ তৈরি হয়।মেঘ-পরবর্তী সময়ে পানির কণায় পরিণত হয়ে বৃষ্টিপাত হিসেবে নিচে নেমে আসে।বায়ুতে জলীয়বাষ্পের পরিমাণ যত বেশি হয় বৃষ্টিপাতের পরিমাণও তত বেশি হয়।</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1"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heel(4)">
                                      <p:cBhvr>
                                        <p:cTn id="15" dur="20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37"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900" decel="100000" fill="hold"/>
                                        <p:tgtEl>
                                          <p:spTgt spid="5"/>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00004519 (1).jpeg"/>
          <p:cNvPicPr>
            <a:picLocks noChangeAspect="1"/>
          </p:cNvPicPr>
          <p:nvPr/>
        </p:nvPicPr>
        <p:blipFill>
          <a:blip r:embed="rId2">
            <a:lum bright="-10000"/>
          </a:blip>
          <a:stretch>
            <a:fillRect/>
          </a:stretch>
        </p:blipFill>
        <p:spPr>
          <a:xfrm>
            <a:off x="0" y="0"/>
            <a:ext cx="9144000" cy="6858000"/>
          </a:xfrm>
          <a:prstGeom prst="rect">
            <a:avLst/>
          </a:prstGeom>
          <a:ln w="88900" cap="sq" cmpd="thickThin">
            <a:solidFill>
              <a:srgbClr val="C00000"/>
            </a:solidFill>
            <a:prstDash val="solid"/>
            <a:miter lim="800000"/>
          </a:ln>
          <a:effectLst>
            <a:innerShdw blurRad="76200">
              <a:srgbClr val="000000"/>
            </a:innerShdw>
          </a:effectLst>
        </p:spPr>
      </p:pic>
      <p:sp>
        <p:nvSpPr>
          <p:cNvPr id="3" name="Horizontal Scroll 2"/>
          <p:cNvSpPr/>
          <p:nvPr/>
        </p:nvSpPr>
        <p:spPr>
          <a:xfrm>
            <a:off x="152400" y="2819400"/>
            <a:ext cx="8915400" cy="4038600"/>
          </a:xfrm>
          <a:prstGeom prst="horizontalScroll">
            <a:avLst/>
          </a:prstGeom>
          <a:solidFill>
            <a:srgbClr val="00B050"/>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rgbClr val="FFFF00"/>
                </a:solidFill>
                <a:latin typeface="NikoshBAN" pitchFamily="2" charset="0"/>
                <a:cs typeface="NikoshBAN" pitchFamily="2" charset="0"/>
              </a:rPr>
              <a:t>তোমরা কি কখনও রেডিও ,টেলিভিশনে আবহাওয়ার সংবাদ শুনেছো?</a:t>
            </a:r>
          </a:p>
          <a:p>
            <a:pPr algn="ctr"/>
            <a:r>
              <a:rPr lang="en-US" sz="4800" smtClean="0">
                <a:solidFill>
                  <a:srgbClr val="FFFF00"/>
                </a:solidFill>
                <a:latin typeface="NikoshBAN" pitchFamily="2" charset="0"/>
                <a:cs typeface="NikoshBAN" pitchFamily="2" charset="0"/>
              </a:rPr>
              <a:t>আবহাওয়ার কী কী তথ্য থাকে তা মনে করে খাতায় লেখো</a:t>
            </a:r>
            <a:r>
              <a:rPr lang="en-US" sz="5400" smtClean="0">
                <a:solidFill>
                  <a:srgbClr val="FFFF00"/>
                </a:solidFill>
                <a:latin typeface="NikoshBAN" pitchFamily="2" charset="0"/>
                <a:cs typeface="NikoshBAN" pitchFamily="2" charset="0"/>
              </a:rPr>
              <a:t>।</a:t>
            </a:r>
            <a:endParaRPr lang="en-US" sz="5400">
              <a:solidFill>
                <a:srgbClr val="FFFF00"/>
              </a:solidFill>
              <a:latin typeface="NikoshBAN" pitchFamily="2" charset="0"/>
              <a:cs typeface="NikoshBAN" pitchFamily="2" charset="0"/>
            </a:endParaRPr>
          </a:p>
        </p:txBody>
      </p:sp>
      <p:pic>
        <p:nvPicPr>
          <p:cNvPr id="4" name="Picture 3" descr="1000045490.jpg"/>
          <p:cNvPicPr>
            <a:picLocks noChangeAspect="1"/>
          </p:cNvPicPr>
          <p:nvPr/>
        </p:nvPicPr>
        <p:blipFill>
          <a:blip r:embed="rId3">
            <a:lum bright="-10000"/>
          </a:blip>
          <a:stretch>
            <a:fillRect/>
          </a:stretch>
        </p:blipFill>
        <p:spPr>
          <a:xfrm>
            <a:off x="1066800" y="304800"/>
            <a:ext cx="6858000" cy="3048000"/>
          </a:xfrm>
          <a:prstGeom prst="ellipse">
            <a:avLst/>
          </a:prstGeom>
          <a:ln w="63500" cap="rnd">
            <a:solidFill>
              <a:srgbClr val="C000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900" decel="100000" fill="hold"/>
                                        <p:tgtEl>
                                          <p:spTgt spid="3"/>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00004519 (1).jpeg"/>
          <p:cNvPicPr>
            <a:picLocks noChangeAspect="1"/>
          </p:cNvPicPr>
          <p:nvPr/>
        </p:nvPicPr>
        <p:blipFill>
          <a:blip r:embed="rId2">
            <a:lum bright="-10000"/>
          </a:blip>
          <a:stretch>
            <a:fillRect/>
          </a:stretch>
        </p:blipFill>
        <p:spPr>
          <a:xfrm>
            <a:off x="0" y="0"/>
            <a:ext cx="9144000" cy="6858000"/>
          </a:xfrm>
          <a:prstGeom prst="rect">
            <a:avLst/>
          </a:prstGeom>
          <a:ln w="88900" cap="sq" cmpd="thickThin">
            <a:solidFill>
              <a:srgbClr val="C00000"/>
            </a:solidFill>
            <a:prstDash val="solid"/>
            <a:miter lim="800000"/>
          </a:ln>
          <a:effectLst>
            <a:innerShdw blurRad="76200">
              <a:srgbClr val="000000"/>
            </a:innerShdw>
          </a:effectLst>
        </p:spPr>
      </p:pic>
      <p:sp>
        <p:nvSpPr>
          <p:cNvPr id="3" name="TextBox 2"/>
          <p:cNvSpPr txBox="1"/>
          <p:nvPr/>
        </p:nvSpPr>
        <p:spPr>
          <a:xfrm>
            <a:off x="1981200" y="0"/>
            <a:ext cx="5029200" cy="1200329"/>
          </a:xfrm>
          <a:prstGeom prst="rect">
            <a:avLst/>
          </a:prstGeom>
          <a:solidFill>
            <a:srgbClr val="FFFF00"/>
          </a:solidFill>
          <a:ln w="76200">
            <a:solidFill>
              <a:srgbClr val="C00000"/>
            </a:solidFill>
            <a:prstDash val="dashDot"/>
          </a:ln>
        </p:spPr>
        <p:txBody>
          <a:bodyPr wrap="square" rtlCol="0">
            <a:spAutoFit/>
          </a:bodyPr>
          <a:lstStyle/>
          <a:p>
            <a:pPr algn="ctr"/>
            <a:r>
              <a:rPr lang="en-US" sz="7200" err="1" smtClean="0">
                <a:solidFill>
                  <a:srgbClr val="C00000"/>
                </a:solidFill>
                <a:latin typeface="NikoshBAN" pitchFamily="2" charset="0"/>
                <a:cs typeface="NikoshBAN" pitchFamily="2" charset="0"/>
              </a:rPr>
              <a:t>দলীয়</a:t>
            </a:r>
            <a:r>
              <a:rPr lang="en-US" sz="7200" smtClean="0">
                <a:solidFill>
                  <a:srgbClr val="C00000"/>
                </a:solidFill>
                <a:latin typeface="NikoshBAN" pitchFamily="2" charset="0"/>
                <a:cs typeface="NikoshBAN" pitchFamily="2" charset="0"/>
              </a:rPr>
              <a:t> </a:t>
            </a:r>
            <a:r>
              <a:rPr lang="en-US" sz="7200" err="1" smtClean="0">
                <a:solidFill>
                  <a:srgbClr val="C00000"/>
                </a:solidFill>
                <a:latin typeface="NikoshBAN" pitchFamily="2" charset="0"/>
                <a:cs typeface="NikoshBAN" pitchFamily="2" charset="0"/>
              </a:rPr>
              <a:t>কাজ</a:t>
            </a:r>
            <a:endParaRPr lang="en-US" sz="7200">
              <a:solidFill>
                <a:srgbClr val="C00000"/>
              </a:solidFill>
              <a:latin typeface="NikoshBAN" pitchFamily="2" charset="0"/>
              <a:cs typeface="NikoshBAN" pitchFamily="2" charset="0"/>
            </a:endParaRPr>
          </a:p>
        </p:txBody>
      </p:sp>
      <p:pic>
        <p:nvPicPr>
          <p:cNvPr id="4" name="Picture 3" descr="download (1).jpg"/>
          <p:cNvPicPr>
            <a:picLocks noChangeAspect="1"/>
          </p:cNvPicPr>
          <p:nvPr/>
        </p:nvPicPr>
        <p:blipFill>
          <a:blip r:embed="rId3"/>
          <a:stretch>
            <a:fillRect/>
          </a:stretch>
        </p:blipFill>
        <p:spPr>
          <a:xfrm>
            <a:off x="990600" y="0"/>
            <a:ext cx="1905000" cy="1278602"/>
          </a:xfrm>
          <a:prstGeom prst="ellipse">
            <a:avLst/>
          </a:prstGeom>
          <a:ln w="63500" cap="rnd">
            <a:solidFill>
              <a:srgbClr val="C000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Right Arrow 4"/>
          <p:cNvSpPr/>
          <p:nvPr/>
        </p:nvSpPr>
        <p:spPr>
          <a:xfrm>
            <a:off x="0" y="914400"/>
            <a:ext cx="8077200" cy="2819400"/>
          </a:xfrm>
          <a:prstGeom prst="rightArrow">
            <a:avLst/>
          </a:prstGeom>
          <a:solidFill>
            <a:srgbClr val="002060"/>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0" y="1905000"/>
            <a:ext cx="5562600" cy="923330"/>
          </a:xfrm>
          <a:prstGeom prst="rect">
            <a:avLst/>
          </a:prstGeom>
          <a:solidFill>
            <a:srgbClr val="00B050"/>
          </a:solidFill>
          <a:ln w="76200">
            <a:solidFill>
              <a:srgbClr val="C00000"/>
            </a:solidFill>
          </a:ln>
        </p:spPr>
        <p:txBody>
          <a:bodyPr wrap="square" rtlCol="0">
            <a:spAutoFit/>
          </a:bodyPr>
          <a:lstStyle/>
          <a:p>
            <a:pPr algn="ctr"/>
            <a:r>
              <a:rPr lang="en-US" sz="5400" smtClean="0">
                <a:solidFill>
                  <a:srgbClr val="FFFF00"/>
                </a:solidFill>
                <a:latin typeface="NikoshBAN" pitchFamily="2" charset="0"/>
                <a:cs typeface="NikoshBAN" pitchFamily="2" charset="0"/>
              </a:rPr>
              <a:t>দল-১*মেঘাচ্ছন্ন</a:t>
            </a:r>
            <a:endParaRPr lang="en-US" sz="5400">
              <a:solidFill>
                <a:srgbClr val="FFFF00"/>
              </a:solidFill>
              <a:latin typeface="NikoshBAN" pitchFamily="2" charset="0"/>
              <a:cs typeface="NikoshBAN" pitchFamily="2" charset="0"/>
            </a:endParaRPr>
          </a:p>
        </p:txBody>
      </p:sp>
      <p:sp>
        <p:nvSpPr>
          <p:cNvPr id="7" name="Right Arrow 6"/>
          <p:cNvSpPr/>
          <p:nvPr/>
        </p:nvSpPr>
        <p:spPr>
          <a:xfrm>
            <a:off x="0" y="2819400"/>
            <a:ext cx="8077200" cy="2743200"/>
          </a:xfrm>
          <a:prstGeom prst="rightArrow">
            <a:avLst/>
          </a:prstGeom>
          <a:solidFill>
            <a:srgbClr val="00B0F0"/>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0" y="3733800"/>
            <a:ext cx="5638800" cy="923330"/>
          </a:xfrm>
          <a:prstGeom prst="rect">
            <a:avLst/>
          </a:prstGeom>
          <a:solidFill>
            <a:srgbClr val="002060"/>
          </a:solidFill>
          <a:ln w="76200">
            <a:solidFill>
              <a:srgbClr val="C00000"/>
            </a:solidFill>
          </a:ln>
        </p:spPr>
        <p:txBody>
          <a:bodyPr wrap="square" rtlCol="0">
            <a:spAutoFit/>
          </a:bodyPr>
          <a:lstStyle/>
          <a:p>
            <a:pPr algn="ctr"/>
            <a:r>
              <a:rPr lang="en-US" sz="5400" smtClean="0">
                <a:solidFill>
                  <a:srgbClr val="FFFF00"/>
                </a:solidFill>
                <a:latin typeface="NikoshBAN" pitchFamily="2" charset="0"/>
                <a:cs typeface="NikoshBAN" pitchFamily="2" charset="0"/>
              </a:rPr>
              <a:t>    দল-২*রৌদ্রোজ্জ্বল</a:t>
            </a:r>
            <a:endParaRPr lang="en-US" sz="5400">
              <a:solidFill>
                <a:srgbClr val="FFFF00"/>
              </a:solidFill>
              <a:latin typeface="NikoshBAN" pitchFamily="2" charset="0"/>
              <a:cs typeface="NikoshBAN" pitchFamily="2" charset="0"/>
            </a:endParaRPr>
          </a:p>
        </p:txBody>
      </p:sp>
      <p:sp>
        <p:nvSpPr>
          <p:cNvPr id="9" name="Right Arrow 8"/>
          <p:cNvSpPr/>
          <p:nvPr/>
        </p:nvSpPr>
        <p:spPr>
          <a:xfrm>
            <a:off x="0" y="4648200"/>
            <a:ext cx="8382000" cy="2438400"/>
          </a:xfrm>
          <a:prstGeom prst="rightArrow">
            <a:avLst>
              <a:gd name="adj1" fmla="val 50000"/>
              <a:gd name="adj2" fmla="val 54678"/>
            </a:avLst>
          </a:prstGeom>
          <a:solidFill>
            <a:srgbClr val="7030A0"/>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52400" y="5410200"/>
            <a:ext cx="5638800" cy="923330"/>
          </a:xfrm>
          <a:prstGeom prst="rect">
            <a:avLst/>
          </a:prstGeom>
          <a:solidFill>
            <a:srgbClr val="00B050"/>
          </a:solidFill>
          <a:ln w="76200">
            <a:solidFill>
              <a:srgbClr val="C00000"/>
            </a:solidFill>
          </a:ln>
        </p:spPr>
        <p:txBody>
          <a:bodyPr wrap="square" rtlCol="0">
            <a:spAutoFit/>
          </a:bodyPr>
          <a:lstStyle/>
          <a:p>
            <a:pPr algn="ctr"/>
            <a:r>
              <a:rPr lang="en-US" sz="4800" smtClean="0">
                <a:solidFill>
                  <a:srgbClr val="FFFF00"/>
                </a:solidFill>
                <a:latin typeface="NikoshBAN" pitchFamily="2" charset="0"/>
                <a:cs typeface="NikoshBAN" pitchFamily="2" charset="0"/>
              </a:rPr>
              <a:t>    </a:t>
            </a:r>
            <a:r>
              <a:rPr lang="en-US" sz="5400" smtClean="0">
                <a:solidFill>
                  <a:srgbClr val="FFFF00"/>
                </a:solidFill>
                <a:latin typeface="NikoshBAN" pitchFamily="2" charset="0"/>
                <a:cs typeface="NikoshBAN" pitchFamily="2" charset="0"/>
              </a:rPr>
              <a:t>দল-৩*বর্ষণমুখর</a:t>
            </a:r>
            <a:endParaRPr lang="en-US" sz="5400">
              <a:solidFill>
                <a:srgbClr val="FFFF00"/>
              </a:solidFill>
              <a:latin typeface="NikoshBAN" pitchFamily="2" charset="0"/>
              <a:cs typeface="NikoshBAN" pitchFamily="2" charset="0"/>
            </a:endParaRPr>
          </a:p>
        </p:txBody>
      </p:sp>
    </p:spTree>
  </p:cSld>
  <p:clrMapOvr>
    <a:masterClrMapping/>
  </p:clrMapOvr>
  <p:transition>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lide(fromBottom)">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2"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Scale>
                                      <p:cBhvr>
                                        <p:cTn id="1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5"/>
                                        </p:tgtEl>
                                        <p:attrNameLst>
                                          <p:attrName>ppt_x</p:attrName>
                                          <p:attrName>ppt_y</p:attrName>
                                        </p:attrNameLst>
                                      </p:cBhvr>
                                    </p:animMotion>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4"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heel(4)">
                                      <p:cBhvr>
                                        <p:cTn id="24" dur="20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500" fill="hold"/>
                                        <p:tgtEl>
                                          <p:spTgt spid="7"/>
                                        </p:tgtEl>
                                        <p:attrNameLst>
                                          <p:attrName>ppt_w</p:attrName>
                                        </p:attrNameLst>
                                      </p:cBhvr>
                                      <p:tavLst>
                                        <p:tav tm="0">
                                          <p:val>
                                            <p:fltVal val="0"/>
                                          </p:val>
                                        </p:tav>
                                        <p:tav tm="100000">
                                          <p:val>
                                            <p:strVal val="#ppt_w"/>
                                          </p:val>
                                        </p:tav>
                                      </p:tavLst>
                                    </p:anim>
                                    <p:anim calcmode="lin" valueType="num">
                                      <p:cBhvr>
                                        <p:cTn id="30"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21" presetClass="entr" presetSubtype="4"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heel(4)">
                                      <p:cBhvr>
                                        <p:cTn id="35" dur="20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18" presetClass="entr" presetSubtype="12"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strips(downLeft)">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21" presetClass="entr" presetSubtype="4"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heel(4)">
                                      <p:cBhvr>
                                        <p:cTn id="45"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00004519 (1).jpeg"/>
          <p:cNvPicPr>
            <a:picLocks noChangeAspect="1"/>
          </p:cNvPicPr>
          <p:nvPr/>
        </p:nvPicPr>
        <p:blipFill>
          <a:blip r:embed="rId2">
            <a:lum bright="-10000"/>
          </a:blip>
          <a:stretch>
            <a:fillRect/>
          </a:stretch>
        </p:blipFill>
        <p:spPr>
          <a:xfrm>
            <a:off x="0" y="0"/>
            <a:ext cx="9144000" cy="6858000"/>
          </a:xfrm>
          <a:prstGeom prst="rect">
            <a:avLst/>
          </a:prstGeom>
          <a:ln w="88900" cap="sq" cmpd="thickThin">
            <a:solidFill>
              <a:srgbClr val="C00000"/>
            </a:solidFill>
            <a:prstDash val="solid"/>
            <a:miter lim="800000"/>
          </a:ln>
          <a:effectLst>
            <a:innerShdw blurRad="76200">
              <a:srgbClr val="000000"/>
            </a:innerShdw>
          </a:effectLst>
        </p:spPr>
      </p:pic>
      <p:sp>
        <p:nvSpPr>
          <p:cNvPr id="3" name="TextBox 2"/>
          <p:cNvSpPr txBox="1"/>
          <p:nvPr/>
        </p:nvSpPr>
        <p:spPr>
          <a:xfrm>
            <a:off x="0" y="685800"/>
            <a:ext cx="9144000" cy="5632311"/>
          </a:xfrm>
          <a:prstGeom prst="rect">
            <a:avLst/>
          </a:prstGeom>
          <a:solidFill>
            <a:srgbClr val="002060"/>
          </a:solidFill>
          <a:ln w="76200">
            <a:solidFill>
              <a:srgbClr val="C00000"/>
            </a:solidFill>
          </a:ln>
        </p:spPr>
        <p:txBody>
          <a:bodyPr wrap="square" rtlCol="0">
            <a:spAutoFit/>
          </a:bodyPr>
          <a:lstStyle/>
          <a:p>
            <a:pPr algn="ctr"/>
            <a:r>
              <a:rPr lang="en-US" sz="6000" smtClean="0">
                <a:solidFill>
                  <a:srgbClr val="FFFF00"/>
                </a:solidFill>
                <a:latin typeface="NikoshBAN" pitchFamily="2" charset="0"/>
                <a:cs typeface="NikoshBAN" pitchFamily="2" charset="0"/>
              </a:rPr>
              <a:t>আজকের আবহাওয়ার তথ্য নিয়ে দলে আলোচনা করে আবহাওয়ার ২/৩ টি উপাদান</a:t>
            </a:r>
          </a:p>
          <a:p>
            <a:pPr algn="ctr"/>
            <a:r>
              <a:rPr lang="en-US" sz="6000" smtClean="0">
                <a:solidFill>
                  <a:srgbClr val="FFFF00"/>
                </a:solidFill>
                <a:latin typeface="NikoshBAN" pitchFamily="2" charset="0"/>
                <a:cs typeface="NikoshBAN" pitchFamily="2" charset="0"/>
              </a:rPr>
              <a:t>(তাপমাত্রা,আর্দ্রতা,আকাশের অবস্থা,বায়ু প্রবাহ ও বৃষ্টিপাত) সম্পর্কে প্রকৃতি পর্যবেক্ষণের মাধ্যমে তথ্য সংগ্রহ করো।</a:t>
            </a:r>
            <a:endParaRPr lang="en-US" sz="6000">
              <a:solidFill>
                <a:srgbClr val="FFFF00"/>
              </a:solidFill>
              <a:latin typeface="NikoshBAN" pitchFamily="2" charset="0"/>
              <a:cs typeface="NikoshBAN" pitchFamily="2" charset="0"/>
            </a:endParaRPr>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00004519 (1).jpeg"/>
          <p:cNvPicPr>
            <a:picLocks noChangeAspect="1"/>
          </p:cNvPicPr>
          <p:nvPr/>
        </p:nvPicPr>
        <p:blipFill>
          <a:blip r:embed="rId2">
            <a:lum bright="-10000"/>
          </a:blip>
          <a:stretch>
            <a:fillRect/>
          </a:stretch>
        </p:blipFill>
        <p:spPr>
          <a:xfrm>
            <a:off x="0" y="0"/>
            <a:ext cx="9144000" cy="6858000"/>
          </a:xfrm>
          <a:prstGeom prst="rect">
            <a:avLst/>
          </a:prstGeom>
          <a:ln w="88900" cap="sq" cmpd="thickThin">
            <a:solidFill>
              <a:srgbClr val="C00000"/>
            </a:solidFill>
            <a:prstDash val="solid"/>
            <a:miter lim="800000"/>
          </a:ln>
          <a:effectLst>
            <a:innerShdw blurRad="76200">
              <a:srgbClr val="000000"/>
            </a:innerShdw>
          </a:effectLst>
        </p:spPr>
      </p:pic>
      <p:sp>
        <p:nvSpPr>
          <p:cNvPr id="3" name="TextBox 2"/>
          <p:cNvSpPr txBox="1"/>
          <p:nvPr/>
        </p:nvSpPr>
        <p:spPr>
          <a:xfrm>
            <a:off x="1981200" y="0"/>
            <a:ext cx="5029200" cy="1323439"/>
          </a:xfrm>
          <a:prstGeom prst="rect">
            <a:avLst/>
          </a:prstGeom>
          <a:solidFill>
            <a:srgbClr val="0070C0"/>
          </a:solidFill>
          <a:ln w="76200">
            <a:solidFill>
              <a:srgbClr val="C00000"/>
            </a:solidFill>
            <a:prstDash val="dashDot"/>
          </a:ln>
        </p:spPr>
        <p:txBody>
          <a:bodyPr wrap="square" rtlCol="0">
            <a:spAutoFit/>
          </a:bodyPr>
          <a:lstStyle/>
          <a:p>
            <a:pPr algn="ctr"/>
            <a:r>
              <a:rPr lang="en-US" sz="8000" smtClean="0">
                <a:solidFill>
                  <a:srgbClr val="FFC000"/>
                </a:solidFill>
                <a:latin typeface="NikoshBAN" pitchFamily="2" charset="0"/>
                <a:cs typeface="NikoshBAN" pitchFamily="2" charset="0"/>
              </a:rPr>
              <a:t>একক </a:t>
            </a:r>
            <a:r>
              <a:rPr lang="en-US" sz="8000" err="1" smtClean="0">
                <a:solidFill>
                  <a:srgbClr val="FFC000"/>
                </a:solidFill>
                <a:latin typeface="NikoshBAN" pitchFamily="2" charset="0"/>
                <a:cs typeface="NikoshBAN" pitchFamily="2" charset="0"/>
              </a:rPr>
              <a:t>কাজ</a:t>
            </a:r>
            <a:endParaRPr lang="en-US" sz="8000">
              <a:solidFill>
                <a:srgbClr val="FFC000"/>
              </a:solidFill>
              <a:latin typeface="NikoshBAN" pitchFamily="2" charset="0"/>
              <a:cs typeface="NikoshBAN" pitchFamily="2" charset="0"/>
            </a:endParaRPr>
          </a:p>
        </p:txBody>
      </p:sp>
      <p:sp>
        <p:nvSpPr>
          <p:cNvPr id="4" name="TextBox 3"/>
          <p:cNvSpPr txBox="1"/>
          <p:nvPr/>
        </p:nvSpPr>
        <p:spPr>
          <a:xfrm>
            <a:off x="0" y="1143000"/>
            <a:ext cx="9144000" cy="5632311"/>
          </a:xfrm>
          <a:prstGeom prst="rect">
            <a:avLst/>
          </a:prstGeom>
          <a:solidFill>
            <a:srgbClr val="FFC000"/>
          </a:solidFill>
          <a:ln w="76200">
            <a:solidFill>
              <a:srgbClr val="C00000"/>
            </a:solidFill>
          </a:ln>
        </p:spPr>
        <p:txBody>
          <a:bodyPr wrap="square" rtlCol="0">
            <a:spAutoFit/>
          </a:bodyPr>
          <a:lstStyle/>
          <a:p>
            <a:pPr algn="ctr"/>
            <a:r>
              <a:rPr lang="en-US" sz="6000" smtClean="0">
                <a:solidFill>
                  <a:srgbClr val="002060"/>
                </a:solidFill>
                <a:latin typeface="NikoshBAN" pitchFamily="2" charset="0"/>
                <a:cs typeface="NikoshBAN" pitchFamily="2" charset="0"/>
              </a:rPr>
              <a:t>আজ বিদ্যালয় কার্যক্রম শেষ হওয়ার পরে এবং পরের দিন বিদ্যালয় কার্যক্রম শুরু হওয়ার পূর্বে অন্তত দুইবার আবহাওয়ার তথ্য খাতায় লিখে রাখবে।এরপর সংগৃহীত তথ্য দিয়ে নিচের ছক পূরণ করবে।</a:t>
            </a:r>
            <a:endParaRPr lang="en-US" sz="6000">
              <a:solidFill>
                <a:srgbClr val="002060"/>
              </a:solidFill>
              <a:latin typeface="NikoshBAN" pitchFamily="2" charset="0"/>
              <a:cs typeface="NikoshBAN" pitchFamily="2" charset="0"/>
            </a:endParaRPr>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900" decel="100000" fill="hold"/>
                                        <p:tgtEl>
                                          <p:spTgt spid="4"/>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00004519 (1).jpeg"/>
          <p:cNvPicPr>
            <a:picLocks noChangeAspect="1"/>
          </p:cNvPicPr>
          <p:nvPr/>
        </p:nvPicPr>
        <p:blipFill>
          <a:blip r:embed="rId2">
            <a:lum bright="-10000"/>
          </a:blip>
          <a:stretch>
            <a:fillRect/>
          </a:stretch>
        </p:blipFill>
        <p:spPr>
          <a:xfrm>
            <a:off x="0" y="0"/>
            <a:ext cx="9144000" cy="6858000"/>
          </a:xfrm>
          <a:prstGeom prst="rect">
            <a:avLst/>
          </a:prstGeom>
          <a:ln w="88900" cap="sq" cmpd="thickThin">
            <a:solidFill>
              <a:srgbClr val="C00000"/>
            </a:solidFill>
            <a:prstDash val="solid"/>
            <a:miter lim="800000"/>
          </a:ln>
          <a:effectLst>
            <a:innerShdw blurRad="76200">
              <a:srgbClr val="000000"/>
            </a:innerShdw>
          </a:effectLst>
        </p:spPr>
      </p:pic>
      <p:graphicFrame>
        <p:nvGraphicFramePr>
          <p:cNvPr id="5" name="Table 4"/>
          <p:cNvGraphicFramePr>
            <a:graphicFrameLocks noGrp="1"/>
          </p:cNvGraphicFramePr>
          <p:nvPr/>
        </p:nvGraphicFramePr>
        <p:xfrm>
          <a:off x="0" y="3"/>
          <a:ext cx="9144000" cy="7025098"/>
        </p:xfrm>
        <a:graphic>
          <a:graphicData uri="http://schemas.openxmlformats.org/drawingml/2006/table">
            <a:tbl>
              <a:tblPr firstRow="1" bandRow="1">
                <a:tableStyleId>{5C22544A-7EE6-4342-B048-85BDC9FD1C3A}</a:tableStyleId>
              </a:tblPr>
              <a:tblGrid>
                <a:gridCol w="5791200"/>
                <a:gridCol w="1676400"/>
                <a:gridCol w="1676400"/>
              </a:tblGrid>
              <a:tr h="1219197">
                <a:tc>
                  <a:txBody>
                    <a:bodyPr/>
                    <a:lstStyle/>
                    <a:p>
                      <a:r>
                        <a:rPr lang="en-US" baseline="0" smtClean="0">
                          <a:latin typeface="NikoshBAN" pitchFamily="2" charset="0"/>
                          <a:cs typeface="NikoshBAN" pitchFamily="2" charset="0"/>
                        </a:rPr>
                        <a:t>                         </a:t>
                      </a:r>
                    </a:p>
                    <a:p>
                      <a:r>
                        <a:rPr lang="en-US" baseline="0" smtClean="0">
                          <a:latin typeface="NikoshBAN" pitchFamily="2" charset="0"/>
                          <a:cs typeface="NikoshBAN" pitchFamily="2" charset="0"/>
                        </a:rPr>
                        <a:t>                    </a:t>
                      </a:r>
                      <a:r>
                        <a:rPr lang="en-US" sz="4000" baseline="0" smtClean="0">
                          <a:solidFill>
                            <a:srgbClr val="C00000"/>
                          </a:solidFill>
                          <a:latin typeface="NikoshBAN" pitchFamily="2" charset="0"/>
                          <a:cs typeface="NikoshBAN" pitchFamily="2" charset="0"/>
                        </a:rPr>
                        <a:t>আবহাওয়ার তথ্য</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r>
                        <a:rPr lang="en-US" sz="3200" baseline="0" smtClean="0">
                          <a:latin typeface="NikoshBAN" pitchFamily="2" charset="0"/>
                          <a:cs typeface="NikoshBAN" pitchFamily="2" charset="0"/>
                        </a:rPr>
                        <a:t> </a:t>
                      </a:r>
                      <a:r>
                        <a:rPr lang="en-US" sz="3200" baseline="0" smtClean="0">
                          <a:solidFill>
                            <a:srgbClr val="C00000"/>
                          </a:solidFill>
                          <a:latin typeface="NikoshBAN" pitchFamily="2" charset="0"/>
                          <a:cs typeface="NikoshBAN" pitchFamily="2" charset="0"/>
                        </a:rPr>
                        <a:t>কী দেখতে</a:t>
                      </a:r>
                    </a:p>
                    <a:p>
                      <a:r>
                        <a:rPr lang="en-US" sz="3200" baseline="0" smtClean="0">
                          <a:solidFill>
                            <a:srgbClr val="C00000"/>
                          </a:solidFill>
                          <a:latin typeface="NikoshBAN" pitchFamily="2" charset="0"/>
                          <a:cs typeface="NikoshBAN" pitchFamily="2" charset="0"/>
                        </a:rPr>
                        <a:t>  পেলাম</a:t>
                      </a:r>
                      <a:endParaRPr lang="en-US" sz="4000">
                        <a:solidFill>
                          <a:srgbClr val="C00000"/>
                        </a:solidFill>
                        <a:latin typeface="NikoshBAN" pitchFamily="2" charset="0"/>
                        <a:cs typeface="NikoshBAN"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r>
                        <a:rPr lang="en-US" sz="3600" smtClean="0">
                          <a:solidFill>
                            <a:srgbClr val="C00000"/>
                          </a:solidFill>
                          <a:latin typeface="NikoshBAN" pitchFamily="2" charset="0"/>
                          <a:cs typeface="NikoshBAN" pitchFamily="2" charset="0"/>
                        </a:rPr>
                        <a:t>কী</a:t>
                      </a:r>
                      <a:r>
                        <a:rPr lang="en-US" sz="3600" baseline="0" smtClean="0">
                          <a:solidFill>
                            <a:srgbClr val="C00000"/>
                          </a:solidFill>
                          <a:latin typeface="NikoshBAN" pitchFamily="2" charset="0"/>
                          <a:cs typeface="NikoshBAN" pitchFamily="2" charset="0"/>
                        </a:rPr>
                        <a:t> দেখতে </a:t>
                      </a:r>
                    </a:p>
                    <a:p>
                      <a:r>
                        <a:rPr lang="en-US" sz="3600" baseline="0" smtClean="0">
                          <a:solidFill>
                            <a:srgbClr val="C00000"/>
                          </a:solidFill>
                          <a:latin typeface="NikoshBAN" pitchFamily="2" charset="0"/>
                          <a:cs typeface="NikoshBAN" pitchFamily="2" charset="0"/>
                        </a:rPr>
                        <a:t> পেলাম</a:t>
                      </a:r>
                      <a:endParaRPr lang="en-US" sz="3600" smtClean="0">
                        <a:solidFill>
                          <a:srgbClr val="C00000"/>
                        </a:solidFill>
                        <a:latin typeface="NikoshBAN" pitchFamily="2" charset="0"/>
                        <a:cs typeface="NikoshBAN"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r>
              <a:tr h="654781">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r>
                        <a:rPr lang="en-US" sz="3200" smtClean="0">
                          <a:solidFill>
                            <a:srgbClr val="002060"/>
                          </a:solidFill>
                          <a:latin typeface="NikoshBAN" pitchFamily="2" charset="0"/>
                          <a:cs typeface="NikoshBAN" pitchFamily="2" charset="0"/>
                        </a:rPr>
                        <a:t>প্রথম</a:t>
                      </a:r>
                      <a:r>
                        <a:rPr lang="en-US" sz="3200" baseline="0" smtClean="0">
                          <a:solidFill>
                            <a:srgbClr val="002060"/>
                          </a:solidFill>
                          <a:latin typeface="NikoshBAN" pitchFamily="2" charset="0"/>
                          <a:cs typeface="NikoshBAN" pitchFamily="2" charset="0"/>
                        </a:rPr>
                        <a:t> বার</a:t>
                      </a:r>
                      <a:endParaRPr lang="en-US" sz="3200">
                        <a:solidFill>
                          <a:srgbClr val="002060"/>
                        </a:solidFill>
                        <a:latin typeface="NikoshBAN" pitchFamily="2" charset="0"/>
                        <a:cs typeface="NikoshBAN"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r>
                        <a:rPr lang="en-US" sz="3200" smtClean="0">
                          <a:solidFill>
                            <a:srgbClr val="002060"/>
                          </a:solidFill>
                          <a:latin typeface="NikoshBAN" pitchFamily="2" charset="0"/>
                          <a:cs typeface="NikoshBAN" pitchFamily="2" charset="0"/>
                        </a:rPr>
                        <a:t>দ্বিতীয় বার</a:t>
                      </a:r>
                      <a:endParaRPr lang="en-US" sz="3200">
                        <a:solidFill>
                          <a:srgbClr val="002060"/>
                        </a:solidFill>
                        <a:latin typeface="NikoshBAN" pitchFamily="2" charset="0"/>
                        <a:cs typeface="NikoshBAN"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716819">
                <a:tc>
                  <a:txBody>
                    <a:bodyPr/>
                    <a:lstStyle/>
                    <a:p>
                      <a:r>
                        <a:rPr lang="en-US" sz="3200" smtClean="0">
                          <a:solidFill>
                            <a:srgbClr val="002060"/>
                          </a:solidFill>
                          <a:latin typeface="NikoshBAN" pitchFamily="2" charset="0"/>
                          <a:cs typeface="NikoshBAN" pitchFamily="2" charset="0"/>
                        </a:rPr>
                        <a:t>বায়ুর তাপমাত্রা(ডিগ্রি সেলসিয়াস)</a:t>
                      </a:r>
                    </a:p>
                    <a:p>
                      <a:r>
                        <a:rPr lang="en-US" sz="3200" smtClean="0">
                          <a:solidFill>
                            <a:srgbClr val="002060"/>
                          </a:solidFill>
                          <a:latin typeface="NikoshBAN" pitchFamily="2" charset="0"/>
                          <a:cs typeface="NikoshBAN" pitchFamily="2" charset="0"/>
                        </a:rPr>
                        <a:t>(আনুমানিক)</a:t>
                      </a:r>
                      <a:endParaRPr lang="en-US" sz="3200">
                        <a:solidFill>
                          <a:srgbClr val="002060"/>
                        </a:solidFill>
                        <a:latin typeface="NikoshBAN" pitchFamily="2" charset="0"/>
                        <a:cs typeface="NikoshBAN"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978350">
                <a:tc>
                  <a:txBody>
                    <a:bodyPr/>
                    <a:lstStyle/>
                    <a:p>
                      <a:r>
                        <a:rPr lang="en-US" sz="3600" smtClean="0">
                          <a:solidFill>
                            <a:srgbClr val="002060"/>
                          </a:solidFill>
                          <a:latin typeface="NikoshBAN" pitchFamily="2" charset="0"/>
                          <a:cs typeface="NikoshBAN" pitchFamily="2" charset="0"/>
                        </a:rPr>
                        <a:t>আকাশের</a:t>
                      </a:r>
                      <a:r>
                        <a:rPr lang="en-US" sz="3600" baseline="0" smtClean="0">
                          <a:solidFill>
                            <a:srgbClr val="002060"/>
                          </a:solidFill>
                          <a:latin typeface="NikoshBAN" pitchFamily="2" charset="0"/>
                          <a:cs typeface="NikoshBAN" pitchFamily="2" charset="0"/>
                        </a:rPr>
                        <a:t> অবস্থা কেমন?</a:t>
                      </a:r>
                    </a:p>
                    <a:p>
                      <a:r>
                        <a:rPr lang="en-US" sz="3600" baseline="0" smtClean="0">
                          <a:solidFill>
                            <a:srgbClr val="002060"/>
                          </a:solidFill>
                          <a:latin typeface="NikoshBAN" pitchFamily="2" charset="0"/>
                          <a:cs typeface="NikoshBAN" pitchFamily="2" charset="0"/>
                        </a:rPr>
                        <a:t>(মেঘাচ্ছন্ন,রৌদ্রোজ্জ্বল,বর্ষণমুখর)</a:t>
                      </a:r>
                      <a:endParaRPr lang="en-US" sz="3600">
                        <a:solidFill>
                          <a:srgbClr val="002060"/>
                        </a:solidFill>
                        <a:latin typeface="NikoshBAN" pitchFamily="2" charset="0"/>
                        <a:cs typeface="NikoshBAN"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762000">
                <a:tc>
                  <a:txBody>
                    <a:bodyPr/>
                    <a:lstStyle/>
                    <a:p>
                      <a:r>
                        <a:rPr lang="en-US" sz="3200" smtClean="0">
                          <a:solidFill>
                            <a:srgbClr val="002060"/>
                          </a:solidFill>
                          <a:latin typeface="NikoshBAN" pitchFamily="2" charset="0"/>
                          <a:cs typeface="NikoshBAN" pitchFamily="2" charset="0"/>
                        </a:rPr>
                        <a:t>বাতাস কোন দিকে বইছে?(বায়ু</a:t>
                      </a:r>
                      <a:r>
                        <a:rPr lang="en-US" sz="3200" baseline="0" smtClean="0">
                          <a:solidFill>
                            <a:srgbClr val="002060"/>
                          </a:solidFill>
                          <a:latin typeface="NikoshBAN" pitchFamily="2" charset="0"/>
                          <a:cs typeface="NikoshBAN" pitchFamily="2" charset="0"/>
                        </a:rPr>
                        <a:t> প্রবাহের দিক)</a:t>
                      </a:r>
                      <a:endParaRPr lang="en-US" sz="3200">
                        <a:solidFill>
                          <a:srgbClr val="002060"/>
                        </a:solidFill>
                        <a:latin typeface="NikoshBAN" pitchFamily="2" charset="0"/>
                        <a:cs typeface="NikoshBAN"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1033869">
                <a:tc>
                  <a:txBody>
                    <a:bodyPr/>
                    <a:lstStyle/>
                    <a:p>
                      <a:r>
                        <a:rPr lang="en-US" sz="3200" smtClean="0">
                          <a:solidFill>
                            <a:srgbClr val="002060"/>
                          </a:solidFill>
                          <a:latin typeface="NikoshBAN" pitchFamily="2" charset="0"/>
                          <a:cs typeface="NikoshBAN" pitchFamily="2" charset="0"/>
                        </a:rPr>
                        <a:t>জোরে বাতাস বইছে</a:t>
                      </a:r>
                      <a:r>
                        <a:rPr lang="en-US" sz="3200" baseline="0" smtClean="0">
                          <a:solidFill>
                            <a:srgbClr val="002060"/>
                          </a:solidFill>
                          <a:latin typeface="NikoshBAN" pitchFamily="2" charset="0"/>
                          <a:cs typeface="NikoshBAN" pitchFamily="2" charset="0"/>
                        </a:rPr>
                        <a:t> কি না ?(বায়ু প্রবাহের তীব্রতা)</a:t>
                      </a:r>
                      <a:endParaRPr lang="en-US" sz="3200">
                        <a:solidFill>
                          <a:srgbClr val="002060"/>
                        </a:solidFill>
                        <a:latin typeface="NikoshBAN" pitchFamily="2" charset="0"/>
                        <a:cs typeface="NikoshBAN"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726620">
                <a:tc>
                  <a:txBody>
                    <a:bodyPr/>
                    <a:lstStyle/>
                    <a:p>
                      <a:r>
                        <a:rPr lang="en-US" sz="3200" smtClean="0">
                          <a:solidFill>
                            <a:srgbClr val="002060"/>
                          </a:solidFill>
                          <a:latin typeface="NikoshBAN" pitchFamily="2" charset="0"/>
                          <a:cs typeface="NikoshBAN" pitchFamily="2" charset="0"/>
                        </a:rPr>
                        <a:t>ঘাম</a:t>
                      </a:r>
                      <a:r>
                        <a:rPr lang="en-US" sz="3200" baseline="0" smtClean="0">
                          <a:solidFill>
                            <a:srgbClr val="002060"/>
                          </a:solidFill>
                          <a:latin typeface="NikoshBAN" pitchFamily="2" charset="0"/>
                          <a:cs typeface="NikoshBAN" pitchFamily="2" charset="0"/>
                        </a:rPr>
                        <a:t> হচ্ছে নাকি শুষ্ক অনুভূত হচ্ছে?(বায়ুর আর্দ্রতা)</a:t>
                      </a:r>
                      <a:endParaRPr lang="en-US" sz="3200">
                        <a:solidFill>
                          <a:srgbClr val="002060"/>
                        </a:solidFill>
                        <a:latin typeface="NikoshBAN" pitchFamily="2" charset="0"/>
                        <a:cs typeface="NikoshBAN"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r>
            </a:tbl>
          </a:graphicData>
        </a:graphic>
      </p:graphicFrame>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00004519 (1).jpeg"/>
          <p:cNvPicPr>
            <a:picLocks noChangeAspect="1"/>
          </p:cNvPicPr>
          <p:nvPr/>
        </p:nvPicPr>
        <p:blipFill>
          <a:blip r:embed="rId2">
            <a:lum bright="-10000"/>
          </a:blip>
          <a:stretch>
            <a:fillRect/>
          </a:stretch>
        </p:blipFill>
        <p:spPr>
          <a:xfrm>
            <a:off x="0" y="0"/>
            <a:ext cx="9144000" cy="6858000"/>
          </a:xfrm>
          <a:prstGeom prst="rect">
            <a:avLst/>
          </a:prstGeom>
          <a:ln w="88900" cap="sq" cmpd="thickThin">
            <a:solidFill>
              <a:srgbClr val="C00000"/>
            </a:solidFill>
            <a:prstDash val="solid"/>
            <a:miter lim="800000"/>
          </a:ln>
          <a:effectLst>
            <a:innerShdw blurRad="76200">
              <a:srgbClr val="000000"/>
            </a:innerShdw>
          </a:effectLst>
        </p:spPr>
      </p:pic>
      <p:pic>
        <p:nvPicPr>
          <p:cNvPr id="3" name="Picture 2" descr="100004519.jpeg"/>
          <p:cNvPicPr>
            <a:picLocks noChangeAspect="1"/>
          </p:cNvPicPr>
          <p:nvPr/>
        </p:nvPicPr>
        <p:blipFill>
          <a:blip r:embed="rId3">
            <a:lum bright="-10000"/>
          </a:blip>
          <a:stretch>
            <a:fillRect/>
          </a:stretch>
        </p:blipFill>
        <p:spPr>
          <a:xfrm>
            <a:off x="1060704" y="1088136"/>
            <a:ext cx="7022592" cy="4681728"/>
          </a:xfrm>
          <a:prstGeom prst="snip2DiagRect">
            <a:avLst/>
          </a:prstGeom>
          <a:solidFill>
            <a:srgbClr val="FFFFFF">
              <a:shade val="85000"/>
            </a:srgbClr>
          </a:solidFill>
          <a:ln w="88900" cap="sq">
            <a:solidFill>
              <a:srgbClr val="C0000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4)">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00004519 (1).jpeg"/>
          <p:cNvPicPr>
            <a:picLocks noChangeAspect="1"/>
          </p:cNvPicPr>
          <p:nvPr/>
        </p:nvPicPr>
        <p:blipFill>
          <a:blip r:embed="rId2">
            <a:lum bright="-10000"/>
          </a:blip>
          <a:stretch>
            <a:fillRect/>
          </a:stretch>
        </p:blipFill>
        <p:spPr>
          <a:xfrm>
            <a:off x="0" y="0"/>
            <a:ext cx="9144000" cy="6858000"/>
          </a:xfrm>
          <a:prstGeom prst="rect">
            <a:avLst/>
          </a:prstGeom>
          <a:ln w="88900" cap="sq" cmpd="thickThin">
            <a:solidFill>
              <a:srgbClr val="C00000"/>
            </a:solidFill>
            <a:prstDash val="solid"/>
            <a:miter lim="800000"/>
          </a:ln>
          <a:effectLst>
            <a:innerShdw blurRad="76200">
              <a:srgbClr val="000000"/>
            </a:innerShdw>
          </a:effectLst>
        </p:spPr>
      </p:pic>
      <p:sp>
        <p:nvSpPr>
          <p:cNvPr id="3" name="TextBox 2"/>
          <p:cNvSpPr txBox="1"/>
          <p:nvPr/>
        </p:nvSpPr>
        <p:spPr>
          <a:xfrm>
            <a:off x="2133600" y="35004"/>
            <a:ext cx="4267200" cy="1107996"/>
          </a:xfrm>
          <a:prstGeom prst="rect">
            <a:avLst/>
          </a:prstGeom>
          <a:solidFill>
            <a:srgbClr val="00B050"/>
          </a:solidFill>
          <a:ln w="76200">
            <a:solidFill>
              <a:srgbClr val="C00000"/>
            </a:solidFill>
            <a:prstDash val="dashDot"/>
          </a:ln>
        </p:spPr>
        <p:txBody>
          <a:bodyPr wrap="square" rtlCol="0">
            <a:spAutoFit/>
          </a:bodyPr>
          <a:lstStyle/>
          <a:p>
            <a:pPr algn="ctr"/>
            <a:r>
              <a:rPr lang="en-US" sz="6600" err="1" smtClean="0">
                <a:solidFill>
                  <a:srgbClr val="FFFF00"/>
                </a:solidFill>
              </a:rPr>
              <a:t>মূল্যায়ন</a:t>
            </a:r>
            <a:endParaRPr lang="en-US" sz="6600">
              <a:solidFill>
                <a:srgbClr val="FFFF00"/>
              </a:solidFill>
            </a:endParaRPr>
          </a:p>
        </p:txBody>
      </p:sp>
      <p:sp>
        <p:nvSpPr>
          <p:cNvPr id="4" name="TextBox 3"/>
          <p:cNvSpPr txBox="1"/>
          <p:nvPr/>
        </p:nvSpPr>
        <p:spPr>
          <a:xfrm>
            <a:off x="685800" y="1447800"/>
            <a:ext cx="7620000" cy="1015663"/>
          </a:xfrm>
          <a:prstGeom prst="rect">
            <a:avLst/>
          </a:prstGeom>
          <a:solidFill>
            <a:srgbClr val="002060"/>
          </a:solidFill>
          <a:ln w="76200">
            <a:solidFill>
              <a:srgbClr val="C00000"/>
            </a:solidFill>
          </a:ln>
        </p:spPr>
        <p:txBody>
          <a:bodyPr wrap="square" rtlCol="0">
            <a:spAutoFit/>
          </a:bodyPr>
          <a:lstStyle/>
          <a:p>
            <a:pPr algn="ctr"/>
            <a:r>
              <a:rPr lang="en-US" sz="6000" smtClean="0">
                <a:solidFill>
                  <a:srgbClr val="00B050"/>
                </a:solidFill>
                <a:latin typeface="NikoshBAN" pitchFamily="2" charset="0"/>
                <a:cs typeface="NikoshBAN" pitchFamily="2" charset="0"/>
              </a:rPr>
              <a:t>নিচের প্রশ্নগুলোর উত্তর দাও।</a:t>
            </a:r>
            <a:endParaRPr lang="en-US" sz="6000">
              <a:solidFill>
                <a:srgbClr val="00B050"/>
              </a:solidFill>
              <a:latin typeface="NikoshBAN" pitchFamily="2" charset="0"/>
              <a:cs typeface="NikoshBAN" pitchFamily="2" charset="0"/>
            </a:endParaRPr>
          </a:p>
        </p:txBody>
      </p:sp>
      <p:sp>
        <p:nvSpPr>
          <p:cNvPr id="5" name="TextBox 4"/>
          <p:cNvSpPr txBox="1"/>
          <p:nvPr/>
        </p:nvSpPr>
        <p:spPr>
          <a:xfrm>
            <a:off x="0" y="2590800"/>
            <a:ext cx="9144000" cy="1015663"/>
          </a:xfrm>
          <a:prstGeom prst="rect">
            <a:avLst/>
          </a:prstGeom>
          <a:solidFill>
            <a:srgbClr val="FFFF00"/>
          </a:solidFill>
          <a:ln w="76200">
            <a:solidFill>
              <a:srgbClr val="C00000"/>
            </a:solidFill>
          </a:ln>
        </p:spPr>
        <p:txBody>
          <a:bodyPr wrap="square" rtlCol="0">
            <a:spAutoFit/>
          </a:bodyPr>
          <a:lstStyle/>
          <a:p>
            <a:pPr algn="ctr"/>
            <a:r>
              <a:rPr lang="en-US" sz="6000" smtClean="0">
                <a:solidFill>
                  <a:srgbClr val="00B050"/>
                </a:solidFill>
                <a:latin typeface="NikoshBAN" pitchFamily="2" charset="0"/>
                <a:cs typeface="NikoshBAN" pitchFamily="2" charset="0"/>
              </a:rPr>
              <a:t>-</a:t>
            </a:r>
            <a:r>
              <a:rPr lang="en-US" sz="4800" smtClean="0">
                <a:solidFill>
                  <a:srgbClr val="00B050"/>
                </a:solidFill>
                <a:latin typeface="NikoshBAN" pitchFamily="2" charset="0"/>
                <a:cs typeface="NikoshBAN" pitchFamily="2" charset="0"/>
              </a:rPr>
              <a:t>আবহাওয়ার সংবাদে কী কী তথ্য পাওয়া যায়?</a:t>
            </a:r>
            <a:endParaRPr lang="en-US" sz="4800">
              <a:solidFill>
                <a:srgbClr val="00B050"/>
              </a:solidFill>
              <a:latin typeface="NikoshBAN" pitchFamily="2" charset="0"/>
              <a:cs typeface="NikoshBAN" pitchFamily="2" charset="0"/>
            </a:endParaRPr>
          </a:p>
        </p:txBody>
      </p:sp>
      <p:sp>
        <p:nvSpPr>
          <p:cNvPr id="6" name="TextBox 5"/>
          <p:cNvSpPr txBox="1"/>
          <p:nvPr/>
        </p:nvSpPr>
        <p:spPr>
          <a:xfrm>
            <a:off x="838200" y="3810001"/>
            <a:ext cx="7620000" cy="1015663"/>
          </a:xfrm>
          <a:prstGeom prst="rect">
            <a:avLst/>
          </a:prstGeom>
          <a:solidFill>
            <a:srgbClr val="00B0F0"/>
          </a:solidFill>
          <a:ln w="76200">
            <a:solidFill>
              <a:srgbClr val="C00000"/>
            </a:solidFill>
          </a:ln>
        </p:spPr>
        <p:txBody>
          <a:bodyPr wrap="square" rtlCol="0">
            <a:spAutoFit/>
          </a:bodyPr>
          <a:lstStyle/>
          <a:p>
            <a:pPr algn="ctr"/>
            <a:r>
              <a:rPr lang="en-US" sz="6000" smtClean="0">
                <a:solidFill>
                  <a:srgbClr val="FFFF00"/>
                </a:solidFill>
                <a:latin typeface="NikoshBAN" pitchFamily="2" charset="0"/>
                <a:cs typeface="NikoshBAN" pitchFamily="2" charset="0"/>
              </a:rPr>
              <a:t>-জলবায়ুর উপাদানসমূহ কী কী?</a:t>
            </a:r>
            <a:endParaRPr lang="en-US" sz="6000">
              <a:solidFill>
                <a:srgbClr val="FFFF00"/>
              </a:solidFill>
              <a:latin typeface="NikoshBAN" pitchFamily="2" charset="0"/>
              <a:cs typeface="NikoshBAN" pitchFamily="2" charset="0"/>
            </a:endParaRPr>
          </a:p>
        </p:txBody>
      </p:sp>
      <p:sp>
        <p:nvSpPr>
          <p:cNvPr id="7" name="TextBox 6"/>
          <p:cNvSpPr txBox="1"/>
          <p:nvPr/>
        </p:nvSpPr>
        <p:spPr>
          <a:xfrm>
            <a:off x="152400" y="4953000"/>
            <a:ext cx="9144000" cy="1846659"/>
          </a:xfrm>
          <a:prstGeom prst="rect">
            <a:avLst/>
          </a:prstGeom>
          <a:solidFill>
            <a:srgbClr val="FFC000"/>
          </a:solidFill>
          <a:ln w="76200">
            <a:solidFill>
              <a:srgbClr val="C00000"/>
            </a:solidFill>
          </a:ln>
        </p:spPr>
        <p:txBody>
          <a:bodyPr wrap="square" rtlCol="0">
            <a:spAutoFit/>
          </a:bodyPr>
          <a:lstStyle/>
          <a:p>
            <a:pPr algn="ctr"/>
            <a:r>
              <a:rPr lang="en-US" sz="6000" smtClean="0">
                <a:solidFill>
                  <a:srgbClr val="002060"/>
                </a:solidFill>
                <a:latin typeface="NikoshBAN" pitchFamily="2" charset="0"/>
                <a:cs typeface="NikoshBAN" pitchFamily="2" charset="0"/>
              </a:rPr>
              <a:t>-</a:t>
            </a:r>
            <a:r>
              <a:rPr lang="en-US" sz="5400" smtClean="0">
                <a:solidFill>
                  <a:srgbClr val="002060"/>
                </a:solidFill>
                <a:latin typeface="NikoshBAN" pitchFamily="2" charset="0"/>
                <a:cs typeface="NikoshBAN" pitchFamily="2" charset="0"/>
              </a:rPr>
              <a:t>গতকাল ও আজকের আবহাওয়ার মধ্যে দুটি পার্থক্য বলো।</a:t>
            </a:r>
            <a:endParaRPr lang="en-US" sz="5400">
              <a:solidFill>
                <a:srgbClr val="002060"/>
              </a:solidFill>
              <a:latin typeface="NikoshBAN" pitchFamily="2" charset="0"/>
              <a:cs typeface="NikoshBAN" pitchFamily="2" charset="0"/>
            </a:endParaRPr>
          </a:p>
        </p:txBody>
      </p:sp>
    </p:spTree>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down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strips(down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strips(down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strips(downLeft)">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00004519 (1).jpeg"/>
          <p:cNvPicPr>
            <a:picLocks noChangeAspect="1"/>
          </p:cNvPicPr>
          <p:nvPr/>
        </p:nvPicPr>
        <p:blipFill>
          <a:blip r:embed="rId2">
            <a:lum bright="-10000"/>
          </a:blip>
          <a:stretch>
            <a:fillRect/>
          </a:stretch>
        </p:blipFill>
        <p:spPr>
          <a:xfrm>
            <a:off x="0" y="0"/>
            <a:ext cx="9144000" cy="6858000"/>
          </a:xfrm>
          <a:prstGeom prst="rect">
            <a:avLst/>
          </a:prstGeom>
          <a:ln w="88900" cap="sq" cmpd="thickThin">
            <a:solidFill>
              <a:srgbClr val="C00000"/>
            </a:solidFill>
            <a:prstDash val="solid"/>
            <a:miter lim="800000"/>
          </a:ln>
          <a:effectLst>
            <a:innerShdw blurRad="76200">
              <a:srgbClr val="000000"/>
            </a:innerShdw>
          </a:effectLst>
        </p:spPr>
      </p:pic>
      <p:sp>
        <p:nvSpPr>
          <p:cNvPr id="3" name="TextBox 2"/>
          <p:cNvSpPr txBox="1"/>
          <p:nvPr/>
        </p:nvSpPr>
        <p:spPr>
          <a:xfrm>
            <a:off x="533400" y="152400"/>
            <a:ext cx="8153400" cy="1323439"/>
          </a:xfrm>
          <a:prstGeom prst="rect">
            <a:avLst/>
          </a:prstGeom>
          <a:solidFill>
            <a:srgbClr val="0070C0"/>
          </a:solidFill>
          <a:ln w="76200">
            <a:solidFill>
              <a:srgbClr val="C00000"/>
            </a:solidFill>
            <a:prstDash val="dashDot"/>
          </a:ln>
        </p:spPr>
        <p:txBody>
          <a:bodyPr wrap="square" rtlCol="0">
            <a:spAutoFit/>
          </a:bodyPr>
          <a:lstStyle/>
          <a:p>
            <a:pPr algn="ctr"/>
            <a:r>
              <a:rPr lang="en-US" sz="8000" err="1" smtClean="0">
                <a:solidFill>
                  <a:srgbClr val="FFFF00"/>
                </a:solidFill>
                <a:latin typeface="NikoshBAN" pitchFamily="2" charset="0"/>
                <a:cs typeface="NikoshBAN" pitchFamily="2" charset="0"/>
              </a:rPr>
              <a:t>নিরাময়মূলক</a:t>
            </a:r>
            <a:r>
              <a:rPr lang="en-US" sz="8000" smtClean="0">
                <a:solidFill>
                  <a:srgbClr val="FFFF00"/>
                </a:solidFill>
                <a:latin typeface="NikoshBAN" pitchFamily="2" charset="0"/>
                <a:cs typeface="NikoshBAN" pitchFamily="2" charset="0"/>
              </a:rPr>
              <a:t> </a:t>
            </a:r>
            <a:r>
              <a:rPr lang="en-US" sz="8000" err="1" smtClean="0">
                <a:solidFill>
                  <a:srgbClr val="FFFF00"/>
                </a:solidFill>
                <a:latin typeface="NikoshBAN" pitchFamily="2" charset="0"/>
                <a:cs typeface="NikoshBAN" pitchFamily="2" charset="0"/>
              </a:rPr>
              <a:t>কার্যক্রম</a:t>
            </a:r>
            <a:r>
              <a:rPr lang="en-US" sz="8000" smtClean="0">
                <a:solidFill>
                  <a:srgbClr val="FFFF00"/>
                </a:solidFill>
                <a:latin typeface="NikoshBAN" pitchFamily="2" charset="0"/>
                <a:cs typeface="NikoshBAN" pitchFamily="2" charset="0"/>
              </a:rPr>
              <a:t> </a:t>
            </a:r>
            <a:endParaRPr lang="en-US" sz="8000">
              <a:solidFill>
                <a:srgbClr val="FFFF00"/>
              </a:solidFill>
              <a:latin typeface="NikoshBAN" pitchFamily="2" charset="0"/>
              <a:cs typeface="NikoshBAN" pitchFamily="2" charset="0"/>
            </a:endParaRPr>
          </a:p>
        </p:txBody>
      </p:sp>
      <p:pic>
        <p:nvPicPr>
          <p:cNvPr id="4" name="Picture 3" descr="1000042494.jpg"/>
          <p:cNvPicPr>
            <a:picLocks noChangeAspect="1"/>
          </p:cNvPicPr>
          <p:nvPr/>
        </p:nvPicPr>
        <p:blipFill>
          <a:blip r:embed="rId3">
            <a:lum bright="-10000"/>
          </a:blip>
          <a:stretch>
            <a:fillRect/>
          </a:stretch>
        </p:blipFill>
        <p:spPr>
          <a:xfrm>
            <a:off x="762000" y="1524000"/>
            <a:ext cx="7848600" cy="2514600"/>
          </a:xfrm>
          <a:prstGeom prst="ellipse">
            <a:avLst/>
          </a:prstGeom>
          <a:ln w="76200" cap="rnd">
            <a:solidFill>
              <a:srgbClr val="C000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TextBox 4"/>
          <p:cNvSpPr txBox="1"/>
          <p:nvPr/>
        </p:nvSpPr>
        <p:spPr>
          <a:xfrm>
            <a:off x="0" y="3962400"/>
            <a:ext cx="9144000" cy="3046988"/>
          </a:xfrm>
          <a:prstGeom prst="rect">
            <a:avLst/>
          </a:prstGeom>
          <a:solidFill>
            <a:srgbClr val="FFC000"/>
          </a:solidFill>
          <a:ln w="76200">
            <a:solidFill>
              <a:srgbClr val="C00000"/>
            </a:solidFill>
          </a:ln>
        </p:spPr>
        <p:txBody>
          <a:bodyPr wrap="square" rtlCol="0">
            <a:spAutoFit/>
          </a:bodyPr>
          <a:lstStyle/>
          <a:p>
            <a:pPr algn="ctr"/>
            <a:r>
              <a:rPr lang="en-US" sz="4800" err="1" smtClean="0">
                <a:solidFill>
                  <a:srgbClr val="002060"/>
                </a:solidFill>
                <a:latin typeface="NikoshBAN" pitchFamily="2" charset="0"/>
                <a:cs typeface="NikoshBAN" pitchFamily="2" charset="0"/>
              </a:rPr>
              <a:t>যেসব</a:t>
            </a:r>
            <a:r>
              <a:rPr lang="en-US" sz="4800" smtClean="0">
                <a:solidFill>
                  <a:srgbClr val="002060"/>
                </a:solidFill>
                <a:latin typeface="NikoshBAN" pitchFamily="2" charset="0"/>
                <a:cs typeface="NikoshBAN" pitchFamily="2" charset="0"/>
              </a:rPr>
              <a:t> </a:t>
            </a:r>
            <a:r>
              <a:rPr lang="en-US" sz="4800" err="1" smtClean="0">
                <a:solidFill>
                  <a:srgbClr val="002060"/>
                </a:solidFill>
                <a:latin typeface="NikoshBAN" pitchFamily="2" charset="0"/>
                <a:cs typeface="NikoshBAN" pitchFamily="2" charset="0"/>
              </a:rPr>
              <a:t>শিক্ষার্থী</a:t>
            </a:r>
            <a:r>
              <a:rPr lang="en-US" sz="4800" smtClean="0">
                <a:solidFill>
                  <a:srgbClr val="002060"/>
                </a:solidFill>
                <a:latin typeface="NikoshBAN" pitchFamily="2" charset="0"/>
                <a:cs typeface="NikoshBAN" pitchFamily="2" charset="0"/>
              </a:rPr>
              <a:t> জলবায়ুর উপাদানসমূহ চিহ্নিত করতে </a:t>
            </a:r>
            <a:r>
              <a:rPr lang="en-US" sz="4800" err="1" smtClean="0">
                <a:solidFill>
                  <a:srgbClr val="002060"/>
                </a:solidFill>
                <a:latin typeface="NikoshBAN" pitchFamily="2" charset="0"/>
                <a:cs typeface="NikoshBAN" pitchFamily="2" charset="0"/>
              </a:rPr>
              <a:t>পারেনি,তাদের</a:t>
            </a:r>
            <a:r>
              <a:rPr lang="en-US" sz="4800" smtClean="0">
                <a:solidFill>
                  <a:srgbClr val="002060"/>
                </a:solidFill>
                <a:latin typeface="NikoshBAN" pitchFamily="2" charset="0"/>
                <a:cs typeface="NikoshBAN" pitchFamily="2" charset="0"/>
              </a:rPr>
              <a:t> </a:t>
            </a:r>
            <a:r>
              <a:rPr lang="en-US" sz="4800" err="1" smtClean="0">
                <a:solidFill>
                  <a:srgbClr val="002060"/>
                </a:solidFill>
                <a:latin typeface="NikoshBAN" pitchFamily="2" charset="0"/>
                <a:cs typeface="NikoshBAN" pitchFamily="2" charset="0"/>
              </a:rPr>
              <a:t>ছবি</a:t>
            </a:r>
            <a:r>
              <a:rPr lang="en-US" sz="4800" smtClean="0">
                <a:solidFill>
                  <a:srgbClr val="002060"/>
                </a:solidFill>
                <a:latin typeface="NikoshBAN" pitchFamily="2" charset="0"/>
                <a:cs typeface="NikoshBAN" pitchFamily="2" charset="0"/>
              </a:rPr>
              <a:t> পর্যবেক্ষণ, আলোচনা </a:t>
            </a:r>
            <a:r>
              <a:rPr lang="en-US" sz="4800" err="1" smtClean="0">
                <a:solidFill>
                  <a:srgbClr val="002060"/>
                </a:solidFill>
                <a:latin typeface="NikoshBAN" pitchFamily="2" charset="0"/>
                <a:cs typeface="NikoshBAN" pitchFamily="2" charset="0"/>
              </a:rPr>
              <a:t>এবং</a:t>
            </a:r>
            <a:r>
              <a:rPr lang="en-US" sz="4800" smtClean="0">
                <a:solidFill>
                  <a:srgbClr val="002060"/>
                </a:solidFill>
                <a:latin typeface="NikoshBAN" pitchFamily="2" charset="0"/>
                <a:cs typeface="NikoshBAN" pitchFamily="2" charset="0"/>
              </a:rPr>
              <a:t> </a:t>
            </a:r>
            <a:r>
              <a:rPr lang="en-US" sz="4800" err="1" smtClean="0">
                <a:solidFill>
                  <a:srgbClr val="002060"/>
                </a:solidFill>
                <a:latin typeface="NikoshBAN" pitchFamily="2" charset="0"/>
                <a:cs typeface="NikoshBAN" pitchFamily="2" charset="0"/>
              </a:rPr>
              <a:t>অতিরিক্ত</a:t>
            </a:r>
            <a:r>
              <a:rPr lang="en-US" sz="4800" smtClean="0">
                <a:solidFill>
                  <a:srgbClr val="002060"/>
                </a:solidFill>
                <a:latin typeface="NikoshBAN" pitchFamily="2" charset="0"/>
                <a:cs typeface="NikoshBAN" pitchFamily="2" charset="0"/>
              </a:rPr>
              <a:t> </a:t>
            </a:r>
            <a:r>
              <a:rPr lang="en-US" sz="4800" err="1" smtClean="0">
                <a:solidFill>
                  <a:srgbClr val="002060"/>
                </a:solidFill>
                <a:latin typeface="NikoshBAN" pitchFamily="2" charset="0"/>
                <a:cs typeface="NikoshBAN" pitchFamily="2" charset="0"/>
              </a:rPr>
              <a:t>অনুশীলনের</a:t>
            </a:r>
            <a:r>
              <a:rPr lang="en-US" sz="4800" smtClean="0">
                <a:solidFill>
                  <a:srgbClr val="002060"/>
                </a:solidFill>
                <a:latin typeface="NikoshBAN" pitchFamily="2" charset="0"/>
                <a:cs typeface="NikoshBAN" pitchFamily="2" charset="0"/>
              </a:rPr>
              <a:t> </a:t>
            </a:r>
            <a:r>
              <a:rPr lang="en-US" sz="4800" err="1" smtClean="0">
                <a:solidFill>
                  <a:srgbClr val="002060"/>
                </a:solidFill>
                <a:latin typeface="NikoshBAN" pitchFamily="2" charset="0"/>
                <a:cs typeface="NikoshBAN" pitchFamily="2" charset="0"/>
              </a:rPr>
              <a:t>মাধ্যমে</a:t>
            </a:r>
            <a:r>
              <a:rPr lang="en-US" sz="4800" smtClean="0">
                <a:solidFill>
                  <a:srgbClr val="002060"/>
                </a:solidFill>
                <a:latin typeface="NikoshBAN" pitchFamily="2" charset="0"/>
                <a:cs typeface="NikoshBAN" pitchFamily="2" charset="0"/>
              </a:rPr>
              <a:t> </a:t>
            </a:r>
            <a:r>
              <a:rPr lang="en-US" sz="4800" err="1" smtClean="0">
                <a:solidFill>
                  <a:srgbClr val="002060"/>
                </a:solidFill>
                <a:latin typeface="NikoshBAN" pitchFamily="2" charset="0"/>
                <a:cs typeface="NikoshBAN" pitchFamily="2" charset="0"/>
              </a:rPr>
              <a:t>সহায়তা</a:t>
            </a:r>
            <a:r>
              <a:rPr lang="en-US" sz="4800" smtClean="0">
                <a:solidFill>
                  <a:srgbClr val="002060"/>
                </a:solidFill>
                <a:latin typeface="NikoshBAN" pitchFamily="2" charset="0"/>
                <a:cs typeface="NikoshBAN" pitchFamily="2" charset="0"/>
              </a:rPr>
              <a:t> </a:t>
            </a:r>
            <a:r>
              <a:rPr lang="en-US" sz="4800" err="1" smtClean="0">
                <a:solidFill>
                  <a:srgbClr val="002060"/>
                </a:solidFill>
                <a:latin typeface="NikoshBAN" pitchFamily="2" charset="0"/>
                <a:cs typeface="NikoshBAN" pitchFamily="2" charset="0"/>
              </a:rPr>
              <a:t>প্রদান</a:t>
            </a:r>
            <a:r>
              <a:rPr lang="en-US" sz="4800" smtClean="0">
                <a:solidFill>
                  <a:srgbClr val="002060"/>
                </a:solidFill>
                <a:latin typeface="NikoshBAN" pitchFamily="2" charset="0"/>
                <a:cs typeface="NikoshBAN" pitchFamily="2" charset="0"/>
              </a:rPr>
              <a:t>।</a:t>
            </a:r>
            <a:endParaRPr lang="en-US" sz="4800">
              <a:solidFill>
                <a:srgbClr val="002060"/>
              </a:solidFill>
              <a:latin typeface="NikoshBAN" pitchFamily="2" charset="0"/>
              <a:cs typeface="NikoshBAN" pitchFamily="2" charset="0"/>
            </a:endParaRPr>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strips(downLeft)">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00004519 (1).jpeg"/>
          <p:cNvPicPr>
            <a:picLocks noChangeAspect="1"/>
          </p:cNvPicPr>
          <p:nvPr/>
        </p:nvPicPr>
        <p:blipFill>
          <a:blip r:embed="rId2">
            <a:lum bright="-10000"/>
          </a:blip>
          <a:stretch>
            <a:fillRect/>
          </a:stretch>
        </p:blipFill>
        <p:spPr>
          <a:xfrm>
            <a:off x="0" y="0"/>
            <a:ext cx="9144000" cy="6858000"/>
          </a:xfrm>
          <a:prstGeom prst="rect">
            <a:avLst/>
          </a:prstGeom>
          <a:ln w="88900" cap="sq" cmpd="thickThin">
            <a:solidFill>
              <a:srgbClr val="C00000"/>
            </a:solidFill>
            <a:prstDash val="solid"/>
            <a:miter lim="800000"/>
          </a:ln>
          <a:effectLst>
            <a:innerShdw blurRad="76200">
              <a:srgbClr val="000000"/>
            </a:innerShdw>
          </a:effectLst>
        </p:spPr>
      </p:pic>
      <p:sp>
        <p:nvSpPr>
          <p:cNvPr id="3" name="TextBox 2"/>
          <p:cNvSpPr txBox="1"/>
          <p:nvPr/>
        </p:nvSpPr>
        <p:spPr>
          <a:xfrm>
            <a:off x="533400" y="0"/>
            <a:ext cx="8153400" cy="1323439"/>
          </a:xfrm>
          <a:prstGeom prst="rect">
            <a:avLst/>
          </a:prstGeom>
          <a:solidFill>
            <a:srgbClr val="002060"/>
          </a:solidFill>
          <a:ln w="76200">
            <a:solidFill>
              <a:srgbClr val="C00000"/>
            </a:solidFill>
            <a:prstDash val="dashDot"/>
          </a:ln>
        </p:spPr>
        <p:txBody>
          <a:bodyPr wrap="square" rtlCol="0">
            <a:spAutoFit/>
          </a:bodyPr>
          <a:lstStyle/>
          <a:p>
            <a:pPr algn="ctr"/>
            <a:r>
              <a:rPr lang="en-US" sz="8000" err="1" smtClean="0">
                <a:solidFill>
                  <a:srgbClr val="FFFF00"/>
                </a:solidFill>
                <a:latin typeface="NikoshBAN" pitchFamily="2" charset="0"/>
                <a:cs typeface="NikoshBAN" pitchFamily="2" charset="0"/>
              </a:rPr>
              <a:t>পাঠের</a:t>
            </a:r>
            <a:r>
              <a:rPr lang="en-US" sz="8000" smtClean="0">
                <a:solidFill>
                  <a:srgbClr val="FFFF00"/>
                </a:solidFill>
                <a:latin typeface="NikoshBAN" pitchFamily="2" charset="0"/>
                <a:cs typeface="NikoshBAN" pitchFamily="2" charset="0"/>
              </a:rPr>
              <a:t> </a:t>
            </a:r>
            <a:r>
              <a:rPr lang="en-US" sz="8000" err="1" smtClean="0">
                <a:solidFill>
                  <a:srgbClr val="FFFF00"/>
                </a:solidFill>
                <a:latin typeface="NikoshBAN" pitchFamily="2" charset="0"/>
                <a:cs typeface="NikoshBAN" pitchFamily="2" charset="0"/>
              </a:rPr>
              <a:t>সারসংক্ষেপ</a:t>
            </a:r>
            <a:endParaRPr lang="en-US" sz="8000">
              <a:solidFill>
                <a:srgbClr val="FFFF00"/>
              </a:solidFill>
              <a:latin typeface="NikoshBAN" pitchFamily="2" charset="0"/>
              <a:cs typeface="NikoshBAN" pitchFamily="2" charset="0"/>
            </a:endParaRPr>
          </a:p>
        </p:txBody>
      </p:sp>
      <p:sp>
        <p:nvSpPr>
          <p:cNvPr id="4" name="Vertical Scroll 3"/>
          <p:cNvSpPr/>
          <p:nvPr/>
        </p:nvSpPr>
        <p:spPr>
          <a:xfrm>
            <a:off x="0" y="1752600"/>
            <a:ext cx="9144000" cy="1219200"/>
          </a:xfrm>
          <a:prstGeom prst="verticalScroll">
            <a:avLst/>
          </a:prstGeom>
          <a:solidFill>
            <a:srgbClr val="FFFF00"/>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err="1" smtClean="0">
                <a:solidFill>
                  <a:srgbClr val="002060"/>
                </a:solidFill>
                <a:latin typeface="NikoshBAN" pitchFamily="2" charset="0"/>
                <a:cs typeface="NikoshBAN" pitchFamily="2" charset="0"/>
              </a:rPr>
              <a:t>আজকের</a:t>
            </a:r>
            <a:r>
              <a:rPr lang="en-US" sz="5400" smtClean="0">
                <a:solidFill>
                  <a:srgbClr val="002060"/>
                </a:solidFill>
                <a:latin typeface="NikoshBAN" pitchFamily="2" charset="0"/>
                <a:cs typeface="NikoshBAN" pitchFamily="2" charset="0"/>
              </a:rPr>
              <a:t> </a:t>
            </a:r>
            <a:r>
              <a:rPr lang="en-US" sz="5400" err="1" smtClean="0">
                <a:solidFill>
                  <a:srgbClr val="002060"/>
                </a:solidFill>
                <a:latin typeface="NikoshBAN" pitchFamily="2" charset="0"/>
                <a:cs typeface="NikoshBAN" pitchFamily="2" charset="0"/>
              </a:rPr>
              <a:t>পাঠ</a:t>
            </a:r>
            <a:r>
              <a:rPr lang="en-US" sz="5400" smtClean="0">
                <a:solidFill>
                  <a:srgbClr val="002060"/>
                </a:solidFill>
                <a:latin typeface="NikoshBAN" pitchFamily="2" charset="0"/>
                <a:cs typeface="NikoshBAN" pitchFamily="2" charset="0"/>
              </a:rPr>
              <a:t> </a:t>
            </a:r>
            <a:r>
              <a:rPr lang="en-US" sz="5400" err="1" smtClean="0">
                <a:solidFill>
                  <a:srgbClr val="002060"/>
                </a:solidFill>
                <a:latin typeface="NikoshBAN" pitchFamily="2" charset="0"/>
                <a:cs typeface="NikoshBAN" pitchFamily="2" charset="0"/>
              </a:rPr>
              <a:t>থেকে</a:t>
            </a:r>
            <a:r>
              <a:rPr lang="en-US" sz="5400" smtClean="0">
                <a:solidFill>
                  <a:srgbClr val="002060"/>
                </a:solidFill>
                <a:latin typeface="NikoshBAN" pitchFamily="2" charset="0"/>
                <a:cs typeface="NikoshBAN" pitchFamily="2" charset="0"/>
              </a:rPr>
              <a:t> </a:t>
            </a:r>
            <a:r>
              <a:rPr lang="en-US" sz="5400" err="1" smtClean="0">
                <a:solidFill>
                  <a:srgbClr val="002060"/>
                </a:solidFill>
                <a:latin typeface="NikoshBAN" pitchFamily="2" charset="0"/>
                <a:cs typeface="NikoshBAN" pitchFamily="2" charset="0"/>
              </a:rPr>
              <a:t>আমরা</a:t>
            </a:r>
            <a:r>
              <a:rPr lang="en-US" sz="5400" smtClean="0">
                <a:solidFill>
                  <a:srgbClr val="002060"/>
                </a:solidFill>
                <a:latin typeface="NikoshBAN" pitchFamily="2" charset="0"/>
                <a:cs typeface="NikoshBAN" pitchFamily="2" charset="0"/>
              </a:rPr>
              <a:t> কী </a:t>
            </a:r>
            <a:r>
              <a:rPr lang="en-US" sz="5400" err="1" smtClean="0">
                <a:solidFill>
                  <a:srgbClr val="002060"/>
                </a:solidFill>
                <a:latin typeface="NikoshBAN" pitchFamily="2" charset="0"/>
                <a:cs typeface="NikoshBAN" pitchFamily="2" charset="0"/>
              </a:rPr>
              <a:t>শিখলাম</a:t>
            </a:r>
            <a:r>
              <a:rPr lang="en-US" sz="5400" smtClean="0">
                <a:solidFill>
                  <a:srgbClr val="002060"/>
                </a:solidFill>
                <a:latin typeface="NikoshBAN" pitchFamily="2" charset="0"/>
                <a:cs typeface="NikoshBAN" pitchFamily="2" charset="0"/>
              </a:rPr>
              <a:t>?</a:t>
            </a:r>
            <a:endParaRPr lang="en-US" sz="5400">
              <a:solidFill>
                <a:srgbClr val="002060"/>
              </a:solidFill>
              <a:latin typeface="NikoshBAN" pitchFamily="2" charset="0"/>
              <a:cs typeface="NikoshBAN" pitchFamily="2" charset="0"/>
            </a:endParaRPr>
          </a:p>
        </p:txBody>
      </p:sp>
      <p:sp>
        <p:nvSpPr>
          <p:cNvPr id="5" name="Horizontal Scroll 4"/>
          <p:cNvSpPr/>
          <p:nvPr/>
        </p:nvSpPr>
        <p:spPr>
          <a:xfrm>
            <a:off x="0" y="3048000"/>
            <a:ext cx="9144000" cy="3505200"/>
          </a:xfrm>
          <a:prstGeom prst="horizontalScroll">
            <a:avLst/>
          </a:prstGeom>
          <a:solidFill>
            <a:schemeClr val="accent6">
              <a:lumMod val="60000"/>
              <a:lumOff val="40000"/>
            </a:schemeClr>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err="1" smtClean="0">
                <a:solidFill>
                  <a:srgbClr val="C00000"/>
                </a:solidFill>
                <a:latin typeface="NikoshBAN" pitchFamily="2" charset="0"/>
                <a:cs typeface="NikoshBAN" pitchFamily="2" charset="0"/>
              </a:rPr>
              <a:t>আজকের</a:t>
            </a:r>
            <a:r>
              <a:rPr lang="en-US" sz="5400" smtClean="0">
                <a:solidFill>
                  <a:srgbClr val="C00000"/>
                </a:solidFill>
                <a:latin typeface="NikoshBAN" pitchFamily="2" charset="0"/>
                <a:cs typeface="NikoshBAN" pitchFamily="2" charset="0"/>
              </a:rPr>
              <a:t> </a:t>
            </a:r>
            <a:r>
              <a:rPr lang="en-US" sz="5400" err="1" smtClean="0">
                <a:solidFill>
                  <a:srgbClr val="C00000"/>
                </a:solidFill>
                <a:latin typeface="NikoshBAN" pitchFamily="2" charset="0"/>
                <a:cs typeface="NikoshBAN" pitchFamily="2" charset="0"/>
              </a:rPr>
              <a:t>পাঠ</a:t>
            </a:r>
            <a:r>
              <a:rPr lang="en-US" sz="5400" smtClean="0">
                <a:solidFill>
                  <a:srgbClr val="C00000"/>
                </a:solidFill>
                <a:latin typeface="NikoshBAN" pitchFamily="2" charset="0"/>
                <a:cs typeface="NikoshBAN" pitchFamily="2" charset="0"/>
              </a:rPr>
              <a:t> </a:t>
            </a:r>
            <a:r>
              <a:rPr lang="en-US" sz="5400" err="1" smtClean="0">
                <a:solidFill>
                  <a:srgbClr val="C00000"/>
                </a:solidFill>
                <a:latin typeface="NikoshBAN" pitchFamily="2" charset="0"/>
                <a:cs typeface="NikoshBAN" pitchFamily="2" charset="0"/>
              </a:rPr>
              <a:t>থেকে</a:t>
            </a:r>
            <a:r>
              <a:rPr lang="en-US" sz="5400" smtClean="0">
                <a:solidFill>
                  <a:srgbClr val="C00000"/>
                </a:solidFill>
                <a:latin typeface="NikoshBAN" pitchFamily="2" charset="0"/>
                <a:cs typeface="NikoshBAN" pitchFamily="2" charset="0"/>
              </a:rPr>
              <a:t> আমরা আবহাওয়া,জলবায়ু ও জলবায়ুর উপাদানসমূহ সম্পর্কে শিখলাম।</a:t>
            </a:r>
            <a:endParaRPr lang="en-US" sz="5400">
              <a:solidFill>
                <a:srgbClr val="C00000"/>
              </a:solidFill>
              <a:latin typeface="NikoshBAN" pitchFamily="2" charset="0"/>
              <a:cs typeface="NikoshBAN" pitchFamily="2" charset="0"/>
            </a:endParaRP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800" decel="100000"/>
                                        <p:tgtEl>
                                          <p:spTgt spid="4"/>
                                        </p:tgtEl>
                                      </p:cBhvr>
                                    </p:animEffect>
                                    <p:anim calcmode="lin" valueType="num">
                                      <p:cBhvr>
                                        <p:cTn id="13" dur="800" decel="100000" fill="hold"/>
                                        <p:tgtEl>
                                          <p:spTgt spid="4"/>
                                        </p:tgtEl>
                                        <p:attrNameLst>
                                          <p:attrName>style.rotation</p:attrName>
                                        </p:attrNameLst>
                                      </p:cBhvr>
                                      <p:tavLst>
                                        <p:tav tm="0">
                                          <p:val>
                                            <p:fltVal val="-90"/>
                                          </p:val>
                                        </p:tav>
                                        <p:tav tm="100000">
                                          <p:val>
                                            <p:fltVal val="0"/>
                                          </p:val>
                                        </p:tav>
                                      </p:tavLst>
                                    </p:anim>
                                    <p:anim calcmode="lin" valueType="num">
                                      <p:cBhvr>
                                        <p:cTn id="14" dur="800" decel="100000" fill="hold"/>
                                        <p:tgtEl>
                                          <p:spTgt spid="4"/>
                                        </p:tgtEl>
                                        <p:attrNameLst>
                                          <p:attrName>ppt_x</p:attrName>
                                        </p:attrNameLst>
                                      </p:cBhvr>
                                      <p:tavLst>
                                        <p:tav tm="0">
                                          <p:val>
                                            <p:strVal val="#ppt_x+0.4"/>
                                          </p:val>
                                        </p:tav>
                                        <p:tav tm="100000">
                                          <p:val>
                                            <p:strVal val="#ppt_x-0.05"/>
                                          </p:val>
                                        </p:tav>
                                      </p:tavLst>
                                    </p:anim>
                                    <p:anim calcmode="lin" valueType="num">
                                      <p:cBhvr>
                                        <p:cTn id="15" dur="800" decel="100000" fill="hold"/>
                                        <p:tgtEl>
                                          <p:spTgt spid="4"/>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fltVal val="0"/>
                                          </p:val>
                                        </p:tav>
                                        <p:tav tm="100000">
                                          <p:val>
                                            <p:strVal val="#ppt_w"/>
                                          </p:val>
                                        </p:tav>
                                      </p:tavLst>
                                    </p:anim>
                                    <p:anim calcmode="lin" valueType="num">
                                      <p:cBhvr>
                                        <p:cTn id="23"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00004519 (1).jpeg"/>
          <p:cNvPicPr>
            <a:picLocks noChangeAspect="1"/>
          </p:cNvPicPr>
          <p:nvPr/>
        </p:nvPicPr>
        <p:blipFill>
          <a:blip r:embed="rId2">
            <a:lum bright="-10000"/>
          </a:blip>
          <a:stretch>
            <a:fillRect/>
          </a:stretch>
        </p:blipFill>
        <p:spPr>
          <a:xfrm>
            <a:off x="0" y="0"/>
            <a:ext cx="9144000" cy="6858000"/>
          </a:xfrm>
          <a:prstGeom prst="rect">
            <a:avLst/>
          </a:prstGeom>
          <a:ln w="88900" cap="sq" cmpd="thickThin">
            <a:solidFill>
              <a:srgbClr val="C00000"/>
            </a:solidFill>
            <a:prstDash val="solid"/>
            <a:miter lim="800000"/>
          </a:ln>
          <a:effectLst>
            <a:innerShdw blurRad="76200">
              <a:srgbClr val="000000"/>
            </a:innerShdw>
          </a:effectLst>
        </p:spPr>
      </p:pic>
      <p:pic>
        <p:nvPicPr>
          <p:cNvPr id="3" name="Picture 2" descr="1000045266.jpg"/>
          <p:cNvPicPr>
            <a:picLocks noChangeAspect="1"/>
          </p:cNvPicPr>
          <p:nvPr/>
        </p:nvPicPr>
        <p:blipFill>
          <a:blip r:embed="rId3">
            <a:lum bright="-10000"/>
          </a:blip>
          <a:stretch>
            <a:fillRect/>
          </a:stretch>
        </p:blipFill>
        <p:spPr>
          <a:xfrm>
            <a:off x="1261872" y="946404"/>
            <a:ext cx="6620256" cy="4965192"/>
          </a:xfrm>
          <a:prstGeom prst="snip2DiagRect">
            <a:avLst/>
          </a:prstGeom>
          <a:solidFill>
            <a:srgbClr val="FFFFFF">
              <a:shade val="85000"/>
            </a:srgbClr>
          </a:solidFill>
          <a:ln w="88900" cap="sq">
            <a:solidFill>
              <a:srgbClr val="C0000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style.rotation</p:attrName>
                                        </p:attrNameLst>
                                      </p:cBhvr>
                                      <p:tavLst>
                                        <p:tav tm="0">
                                          <p:val>
                                            <p:fltVal val="720"/>
                                          </p:val>
                                        </p:tav>
                                        <p:tav tm="100000">
                                          <p:val>
                                            <p:fltVal val="0"/>
                                          </p:val>
                                        </p:tav>
                                      </p:tavLst>
                                    </p:anim>
                                    <p:anim calcmode="lin" valueType="num">
                                      <p:cBhvr>
                                        <p:cTn id="9" dur="2000" fill="hold"/>
                                        <p:tgtEl>
                                          <p:spTgt spid="3"/>
                                        </p:tgtEl>
                                        <p:attrNameLst>
                                          <p:attrName>ppt_h</p:attrName>
                                        </p:attrNameLst>
                                      </p:cBhvr>
                                      <p:tavLst>
                                        <p:tav tm="0">
                                          <p:val>
                                            <p:fltVal val="0"/>
                                          </p:val>
                                        </p:tav>
                                        <p:tav tm="100000">
                                          <p:val>
                                            <p:strVal val="#ppt_h"/>
                                          </p:val>
                                        </p:tav>
                                      </p:tavLst>
                                    </p:anim>
                                    <p:anim calcmode="lin" valueType="num">
                                      <p:cBhvr>
                                        <p:cTn id="10" dur="2000" fill="hold"/>
                                        <p:tgtEl>
                                          <p:spTgt spid="3"/>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00004519 (1).jpeg"/>
          <p:cNvPicPr>
            <a:picLocks noChangeAspect="1"/>
          </p:cNvPicPr>
          <p:nvPr/>
        </p:nvPicPr>
        <p:blipFill>
          <a:blip r:embed="rId2">
            <a:lum bright="-10000"/>
          </a:blip>
          <a:stretch>
            <a:fillRect/>
          </a:stretch>
        </p:blipFill>
        <p:spPr>
          <a:xfrm>
            <a:off x="0" y="0"/>
            <a:ext cx="9144000" cy="6858000"/>
          </a:xfrm>
          <a:prstGeom prst="rect">
            <a:avLst/>
          </a:prstGeom>
          <a:ln w="88900" cap="sq" cmpd="thickThin">
            <a:solidFill>
              <a:srgbClr val="C00000"/>
            </a:solidFill>
            <a:prstDash val="solid"/>
            <a:miter lim="800000"/>
          </a:ln>
          <a:effectLst>
            <a:innerShdw blurRad="76200">
              <a:srgbClr val="000000"/>
            </a:innerShdw>
          </a:effectLst>
        </p:spPr>
      </p:pic>
      <p:sp>
        <p:nvSpPr>
          <p:cNvPr id="3" name="Rounded Rectangle 2"/>
          <p:cNvSpPr/>
          <p:nvPr/>
        </p:nvSpPr>
        <p:spPr>
          <a:xfrm>
            <a:off x="2286000" y="152400"/>
            <a:ext cx="5029200" cy="1600200"/>
          </a:xfrm>
          <a:prstGeom prst="roundRect">
            <a:avLst/>
          </a:prstGeom>
          <a:solidFill>
            <a:srgbClr val="002060"/>
          </a:solidFill>
          <a:ln w="76200">
            <a:solidFill>
              <a:srgbClr val="C0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8000" smtClean="0">
                <a:solidFill>
                  <a:srgbClr val="FFC000"/>
                </a:solidFill>
                <a:latin typeface="NikoshBAN" pitchFamily="2" charset="0"/>
                <a:cs typeface="NikoshBAN" pitchFamily="2" charset="0"/>
              </a:rPr>
              <a:t>পাঠ পরিচিতি</a:t>
            </a:r>
            <a:endParaRPr lang="en-US" sz="8000">
              <a:solidFill>
                <a:srgbClr val="FFC000"/>
              </a:solidFill>
              <a:latin typeface="NikoshBAN" pitchFamily="2" charset="0"/>
              <a:cs typeface="NikoshBAN" pitchFamily="2" charset="0"/>
            </a:endParaRPr>
          </a:p>
        </p:txBody>
      </p:sp>
      <p:sp>
        <p:nvSpPr>
          <p:cNvPr id="4" name="TextBox 3"/>
          <p:cNvSpPr txBox="1"/>
          <p:nvPr/>
        </p:nvSpPr>
        <p:spPr>
          <a:xfrm>
            <a:off x="0" y="2667000"/>
            <a:ext cx="3657600" cy="2862322"/>
          </a:xfrm>
          <a:prstGeom prst="rect">
            <a:avLst/>
          </a:prstGeom>
          <a:blipFill>
            <a:blip r:embed="rId3"/>
            <a:tile tx="0" ty="0" sx="100000" sy="100000" flip="none" algn="tl"/>
          </a:blipFill>
          <a:ln w="76200">
            <a:solidFill>
              <a:srgbClr val="C00000"/>
            </a:solidFill>
          </a:ln>
        </p:spPr>
        <p:txBody>
          <a:bodyPr wrap="square" rtlCol="0">
            <a:spAutoFit/>
          </a:bodyPr>
          <a:lstStyle/>
          <a:p>
            <a:r>
              <a:rPr lang="en-US" sz="6000" smtClean="0">
                <a:solidFill>
                  <a:srgbClr val="C00000"/>
                </a:solidFill>
                <a:latin typeface="NikoshBAN" pitchFamily="2" charset="0"/>
                <a:cs typeface="NikoshBAN" pitchFamily="2" charset="0"/>
              </a:rPr>
              <a:t>শ্রেণি-৫ম</a:t>
            </a:r>
          </a:p>
          <a:p>
            <a:r>
              <a:rPr lang="en-US" sz="6000" err="1" smtClean="0">
                <a:solidFill>
                  <a:srgbClr val="C00000"/>
                </a:solidFill>
                <a:latin typeface="NikoshBAN" pitchFamily="2" charset="0"/>
                <a:cs typeface="NikoshBAN" pitchFamily="2" charset="0"/>
              </a:rPr>
              <a:t>বিষয়-প্রাথমিক</a:t>
            </a:r>
            <a:r>
              <a:rPr lang="en-US" sz="6000" smtClean="0">
                <a:solidFill>
                  <a:srgbClr val="C00000"/>
                </a:solidFill>
                <a:latin typeface="NikoshBAN" pitchFamily="2" charset="0"/>
                <a:cs typeface="NikoshBAN" pitchFamily="2" charset="0"/>
              </a:rPr>
              <a:t> </a:t>
            </a:r>
            <a:r>
              <a:rPr lang="en-US" sz="6000" err="1" smtClean="0">
                <a:solidFill>
                  <a:srgbClr val="C00000"/>
                </a:solidFill>
                <a:latin typeface="NikoshBAN" pitchFamily="2" charset="0"/>
                <a:cs typeface="NikoshBAN" pitchFamily="2" charset="0"/>
              </a:rPr>
              <a:t>বিজ্ঞান</a:t>
            </a:r>
            <a:endParaRPr lang="en-US" sz="6000">
              <a:solidFill>
                <a:srgbClr val="C00000"/>
              </a:solidFill>
              <a:latin typeface="NikoshBAN" pitchFamily="2" charset="0"/>
              <a:cs typeface="NikoshBAN" pitchFamily="2" charset="0"/>
            </a:endParaRPr>
          </a:p>
        </p:txBody>
      </p:sp>
      <p:sp>
        <p:nvSpPr>
          <p:cNvPr id="6" name="TextBox 5"/>
          <p:cNvSpPr txBox="1"/>
          <p:nvPr/>
        </p:nvSpPr>
        <p:spPr>
          <a:xfrm>
            <a:off x="3962400" y="2590800"/>
            <a:ext cx="5181600" cy="2800767"/>
          </a:xfrm>
          <a:prstGeom prst="rect">
            <a:avLst/>
          </a:prstGeom>
          <a:solidFill>
            <a:srgbClr val="FFC000"/>
          </a:solidFill>
          <a:ln w="76200">
            <a:solidFill>
              <a:srgbClr val="C00000"/>
            </a:solidFill>
          </a:ln>
        </p:spPr>
        <p:txBody>
          <a:bodyPr wrap="square" rtlCol="0">
            <a:spAutoFit/>
          </a:bodyPr>
          <a:lstStyle/>
          <a:p>
            <a:pPr algn="ctr"/>
            <a:r>
              <a:rPr lang="en-US" sz="4400" smtClean="0">
                <a:solidFill>
                  <a:srgbClr val="002060"/>
                </a:solidFill>
                <a:latin typeface="NikoshBAN" pitchFamily="2" charset="0"/>
                <a:cs typeface="NikoshBAN" pitchFamily="2" charset="0"/>
              </a:rPr>
              <a:t>অধ্যায়-১১(জলবায়ু পরিবর্তন)</a:t>
            </a:r>
          </a:p>
          <a:p>
            <a:pPr algn="r"/>
            <a:r>
              <a:rPr lang="en-US" sz="4400" smtClean="0">
                <a:solidFill>
                  <a:srgbClr val="002060"/>
                </a:solidFill>
                <a:latin typeface="NikoshBAN" pitchFamily="2" charset="0"/>
                <a:cs typeface="NikoshBAN" pitchFamily="2" charset="0"/>
              </a:rPr>
              <a:t>পাঠ-৬৬(জলবায়ুর উপাদান)</a:t>
            </a:r>
          </a:p>
          <a:p>
            <a:pPr algn="ctr"/>
            <a:r>
              <a:rPr lang="en-US" sz="4400" err="1" smtClean="0">
                <a:solidFill>
                  <a:srgbClr val="002060"/>
                </a:solidFill>
                <a:latin typeface="NikoshBAN" pitchFamily="2" charset="0"/>
                <a:cs typeface="NikoshBAN" pitchFamily="2" charset="0"/>
              </a:rPr>
              <a:t>পাঠ্যপুস্তকের</a:t>
            </a:r>
            <a:r>
              <a:rPr lang="en-US" sz="4400" smtClean="0">
                <a:solidFill>
                  <a:srgbClr val="002060"/>
                </a:solidFill>
                <a:latin typeface="NikoshBAN" pitchFamily="2" charset="0"/>
                <a:cs typeface="NikoshBAN" pitchFamily="2" charset="0"/>
              </a:rPr>
              <a:t> </a:t>
            </a:r>
            <a:r>
              <a:rPr lang="en-US" sz="4400" err="1" smtClean="0">
                <a:solidFill>
                  <a:srgbClr val="002060"/>
                </a:solidFill>
                <a:latin typeface="NikoshBAN" pitchFamily="2" charset="0"/>
                <a:cs typeface="NikoshBAN" pitchFamily="2" charset="0"/>
              </a:rPr>
              <a:t>পৃষ্ঠা</a:t>
            </a:r>
            <a:r>
              <a:rPr lang="en-US" sz="4400" smtClean="0">
                <a:solidFill>
                  <a:srgbClr val="002060"/>
                </a:solidFill>
                <a:latin typeface="NikoshBAN" pitchFamily="2" charset="0"/>
                <a:cs typeface="NikoshBAN" pitchFamily="2" charset="0"/>
              </a:rPr>
              <a:t> নম্বরঃ১০২-১০৪</a:t>
            </a:r>
            <a:endParaRPr lang="en-US" sz="4400">
              <a:solidFill>
                <a:srgbClr val="002060"/>
              </a:solidFill>
              <a:latin typeface="NikoshBAN" pitchFamily="2" charset="0"/>
              <a:cs typeface="NikoshBAN" pitchFamily="2" charset="0"/>
            </a:endParaRPr>
          </a:p>
        </p:txBody>
      </p:sp>
      <p:pic>
        <p:nvPicPr>
          <p:cNvPr id="7" name="Picture 6" descr="images (11).jpg"/>
          <p:cNvPicPr>
            <a:picLocks noChangeAspect="1"/>
          </p:cNvPicPr>
          <p:nvPr/>
        </p:nvPicPr>
        <p:blipFill>
          <a:blip r:embed="rId4"/>
          <a:stretch>
            <a:fillRect/>
          </a:stretch>
        </p:blipFill>
        <p:spPr>
          <a:xfrm>
            <a:off x="3733800" y="1752600"/>
            <a:ext cx="228600" cy="3810000"/>
          </a:xfrm>
          <a:prstGeom prst="rect">
            <a:avLst/>
          </a:prstGeom>
          <a:ln w="76200">
            <a:solidFill>
              <a:srgbClr val="C00000"/>
            </a:solidFill>
          </a:ln>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Scale>
                                      <p:cBhvr>
                                        <p:cTn id="7" dur="10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gtEl>
                                        <p:attrNameLst>
                                          <p:attrName>ppt_x</p:attrName>
                                          <p:attrName>ppt_y</p:attrName>
                                        </p:attrNameLst>
                                      </p:cBhvr>
                                    </p:animMotion>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35"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2000"/>
                                        <p:tgtEl>
                                          <p:spTgt spid="4"/>
                                        </p:tgtEl>
                                      </p:cBhvr>
                                    </p:animEffect>
                                    <p:anim calcmode="lin" valueType="num">
                                      <p:cBhvr>
                                        <p:cTn id="15" dur="2000" fill="hold"/>
                                        <p:tgtEl>
                                          <p:spTgt spid="4"/>
                                        </p:tgtEl>
                                        <p:attrNameLst>
                                          <p:attrName>style.rotation</p:attrName>
                                        </p:attrNameLst>
                                      </p:cBhvr>
                                      <p:tavLst>
                                        <p:tav tm="0">
                                          <p:val>
                                            <p:fltVal val="720"/>
                                          </p:val>
                                        </p:tav>
                                        <p:tav tm="100000">
                                          <p:val>
                                            <p:fltVal val="0"/>
                                          </p:val>
                                        </p:tav>
                                      </p:tavLst>
                                    </p:anim>
                                    <p:anim calcmode="lin" valueType="num">
                                      <p:cBhvr>
                                        <p:cTn id="16" dur="2000" fill="hold"/>
                                        <p:tgtEl>
                                          <p:spTgt spid="4"/>
                                        </p:tgtEl>
                                        <p:attrNameLst>
                                          <p:attrName>ppt_h</p:attrName>
                                        </p:attrNameLst>
                                      </p:cBhvr>
                                      <p:tavLst>
                                        <p:tav tm="0">
                                          <p:val>
                                            <p:fltVal val="0"/>
                                          </p:val>
                                        </p:tav>
                                        <p:tav tm="100000">
                                          <p:val>
                                            <p:strVal val="#ppt_h"/>
                                          </p:val>
                                        </p:tav>
                                      </p:tavLst>
                                    </p:anim>
                                    <p:anim calcmode="lin" valueType="num">
                                      <p:cBhvr>
                                        <p:cTn id="17" dur="2000" fill="hold"/>
                                        <p:tgtEl>
                                          <p:spTgt spid="4"/>
                                        </p:tgtEl>
                                        <p:attrNameLst>
                                          <p:attrName>ppt_w</p:attrName>
                                        </p:attrNameLst>
                                      </p:cBhvr>
                                      <p:tavLst>
                                        <p:tav tm="0">
                                          <p:val>
                                            <p:fltVal val="0"/>
                                          </p:val>
                                        </p:tav>
                                        <p:tav tm="100000">
                                          <p:val>
                                            <p:strVal val="#ppt_w"/>
                                          </p:val>
                                        </p:tav>
                                      </p:tavLst>
                                    </p:anim>
                                  </p:childTnLst>
                                </p:cTn>
                              </p:par>
                            </p:childTnLst>
                          </p:cTn>
                        </p:par>
                      </p:childTnLst>
                    </p:cTn>
                  </p:par>
                  <p:par>
                    <p:cTn id="18" fill="hold">
                      <p:stCondLst>
                        <p:cond delay="indefinite"/>
                      </p:stCondLst>
                      <p:childTnLst>
                        <p:par>
                          <p:cTn id="19" fill="hold">
                            <p:stCondLst>
                              <p:cond delay="0"/>
                            </p:stCondLst>
                            <p:childTnLst>
                              <p:par>
                                <p:cTn id="20" presetID="37"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900" decel="100000" fill="hold"/>
                                        <p:tgtEl>
                                          <p:spTgt spid="6"/>
                                        </p:tgtEl>
                                        <p:attrNameLst>
                                          <p:attrName>ppt_y</p:attrName>
                                        </p:attrNameLst>
                                      </p:cBhvr>
                                      <p:tavLst>
                                        <p:tav tm="0">
                                          <p:val>
                                            <p:strVal val="#ppt_y+1"/>
                                          </p:val>
                                        </p:tav>
                                        <p:tav tm="100000">
                                          <p:val>
                                            <p:strVal val="#ppt_y-.03"/>
                                          </p:val>
                                        </p:tav>
                                      </p:tavLst>
                                    </p:anim>
                                    <p:anim calcmode="lin" valueType="num">
                                      <p:cBhvr>
                                        <p:cTn id="25"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00004519 (1).jpeg"/>
          <p:cNvPicPr>
            <a:picLocks noChangeAspect="1"/>
          </p:cNvPicPr>
          <p:nvPr/>
        </p:nvPicPr>
        <p:blipFill>
          <a:blip r:embed="rId2">
            <a:lum bright="-10000"/>
          </a:blip>
          <a:stretch>
            <a:fillRect/>
          </a:stretch>
        </p:blipFill>
        <p:spPr>
          <a:xfrm>
            <a:off x="0" y="0"/>
            <a:ext cx="9144000" cy="6858000"/>
          </a:xfrm>
          <a:prstGeom prst="rect">
            <a:avLst/>
          </a:prstGeom>
          <a:ln w="88900" cap="sq" cmpd="thickThin">
            <a:solidFill>
              <a:srgbClr val="C00000"/>
            </a:solidFill>
            <a:prstDash val="solid"/>
            <a:miter lim="800000"/>
          </a:ln>
          <a:effectLst>
            <a:innerShdw blurRad="76200">
              <a:srgbClr val="000000"/>
            </a:innerShdw>
          </a:effectLst>
        </p:spPr>
      </p:pic>
      <p:sp>
        <p:nvSpPr>
          <p:cNvPr id="3" name="TextBox 2"/>
          <p:cNvSpPr txBox="1"/>
          <p:nvPr/>
        </p:nvSpPr>
        <p:spPr>
          <a:xfrm>
            <a:off x="2819400" y="228600"/>
            <a:ext cx="4114800" cy="1107996"/>
          </a:xfrm>
          <a:prstGeom prst="rect">
            <a:avLst/>
          </a:prstGeom>
          <a:solidFill>
            <a:srgbClr val="0070C0"/>
          </a:solidFill>
          <a:ln w="76200">
            <a:solidFill>
              <a:srgbClr val="C00000"/>
            </a:solidFill>
            <a:prstDash val="dashDot"/>
          </a:ln>
        </p:spPr>
        <p:txBody>
          <a:bodyPr wrap="square" rtlCol="0">
            <a:spAutoFit/>
          </a:bodyPr>
          <a:lstStyle/>
          <a:p>
            <a:pPr algn="ctr"/>
            <a:r>
              <a:rPr lang="en-US" sz="6600" err="1" smtClean="0">
                <a:solidFill>
                  <a:srgbClr val="C00000"/>
                </a:solidFill>
                <a:latin typeface="NikoshBAN"/>
              </a:rPr>
              <a:t>শিখনফল</a:t>
            </a:r>
            <a:endParaRPr lang="en-US" sz="6600">
              <a:solidFill>
                <a:srgbClr val="C00000"/>
              </a:solidFill>
              <a:latin typeface="NikoshBAN"/>
            </a:endParaRPr>
          </a:p>
        </p:txBody>
      </p:sp>
      <p:sp>
        <p:nvSpPr>
          <p:cNvPr id="4" name="TextBox 3"/>
          <p:cNvSpPr txBox="1"/>
          <p:nvPr/>
        </p:nvSpPr>
        <p:spPr>
          <a:xfrm>
            <a:off x="838200" y="1905000"/>
            <a:ext cx="6934200" cy="1107996"/>
          </a:xfrm>
          <a:prstGeom prst="rect">
            <a:avLst/>
          </a:prstGeom>
          <a:blipFill>
            <a:blip r:embed="rId3"/>
            <a:tile tx="0" ty="0" sx="100000" sy="100000" flip="none" algn="tl"/>
          </a:blipFill>
          <a:ln w="76200">
            <a:solidFill>
              <a:srgbClr val="C00000"/>
            </a:solidFill>
          </a:ln>
        </p:spPr>
        <p:txBody>
          <a:bodyPr wrap="square" rtlCol="0">
            <a:spAutoFit/>
          </a:bodyPr>
          <a:lstStyle/>
          <a:p>
            <a:pPr algn="ctr"/>
            <a:r>
              <a:rPr lang="en-US" sz="6600" err="1" smtClean="0">
                <a:solidFill>
                  <a:srgbClr val="C00000"/>
                </a:solidFill>
                <a:latin typeface="NikoshBAN" pitchFamily="2" charset="0"/>
                <a:cs typeface="NikoshBAN" pitchFamily="2" charset="0"/>
              </a:rPr>
              <a:t>এই</a:t>
            </a:r>
            <a:r>
              <a:rPr lang="en-US" sz="6600" smtClean="0">
                <a:solidFill>
                  <a:srgbClr val="C00000"/>
                </a:solidFill>
                <a:latin typeface="NikoshBAN" pitchFamily="2" charset="0"/>
                <a:cs typeface="NikoshBAN" pitchFamily="2" charset="0"/>
              </a:rPr>
              <a:t> </a:t>
            </a:r>
            <a:r>
              <a:rPr lang="en-US" sz="6600" err="1" smtClean="0">
                <a:solidFill>
                  <a:srgbClr val="C00000"/>
                </a:solidFill>
                <a:latin typeface="NikoshBAN" pitchFamily="2" charset="0"/>
                <a:cs typeface="NikoshBAN" pitchFamily="2" charset="0"/>
              </a:rPr>
              <a:t>পাঠ</a:t>
            </a:r>
            <a:r>
              <a:rPr lang="en-US" sz="6600" smtClean="0">
                <a:solidFill>
                  <a:srgbClr val="C00000"/>
                </a:solidFill>
                <a:latin typeface="NikoshBAN" pitchFamily="2" charset="0"/>
                <a:cs typeface="NikoshBAN" pitchFamily="2" charset="0"/>
              </a:rPr>
              <a:t> </a:t>
            </a:r>
            <a:r>
              <a:rPr lang="en-US" sz="6600" err="1" smtClean="0">
                <a:solidFill>
                  <a:srgbClr val="C00000"/>
                </a:solidFill>
                <a:latin typeface="NikoshBAN" pitchFamily="2" charset="0"/>
                <a:cs typeface="NikoshBAN" pitchFamily="2" charset="0"/>
              </a:rPr>
              <a:t>শেষে</a:t>
            </a:r>
            <a:r>
              <a:rPr lang="en-US" sz="6600" smtClean="0">
                <a:solidFill>
                  <a:srgbClr val="C00000"/>
                </a:solidFill>
                <a:latin typeface="NikoshBAN" pitchFamily="2" charset="0"/>
                <a:cs typeface="NikoshBAN" pitchFamily="2" charset="0"/>
              </a:rPr>
              <a:t> </a:t>
            </a:r>
            <a:r>
              <a:rPr lang="en-US" sz="6600" err="1" smtClean="0">
                <a:solidFill>
                  <a:srgbClr val="C00000"/>
                </a:solidFill>
                <a:latin typeface="NikoshBAN" pitchFamily="2" charset="0"/>
                <a:cs typeface="NikoshBAN" pitchFamily="2" charset="0"/>
              </a:rPr>
              <a:t>শিক্ষার্থীরা</a:t>
            </a:r>
            <a:r>
              <a:rPr lang="en-US" sz="6600" smtClean="0">
                <a:solidFill>
                  <a:srgbClr val="C00000"/>
                </a:solidFill>
                <a:latin typeface="NikoshBAN" pitchFamily="2" charset="0"/>
                <a:cs typeface="NikoshBAN" pitchFamily="2" charset="0"/>
              </a:rPr>
              <a:t>- </a:t>
            </a:r>
            <a:endParaRPr lang="en-US" sz="6600">
              <a:solidFill>
                <a:srgbClr val="C00000"/>
              </a:solidFill>
              <a:latin typeface="NikoshBAN" pitchFamily="2" charset="0"/>
              <a:cs typeface="NikoshBAN" pitchFamily="2" charset="0"/>
            </a:endParaRPr>
          </a:p>
        </p:txBody>
      </p:sp>
      <p:sp>
        <p:nvSpPr>
          <p:cNvPr id="5" name="Horizontal Scroll 4"/>
          <p:cNvSpPr/>
          <p:nvPr/>
        </p:nvSpPr>
        <p:spPr>
          <a:xfrm>
            <a:off x="304800" y="3429000"/>
            <a:ext cx="8534400" cy="2895600"/>
          </a:xfrm>
          <a:prstGeom prst="horizontalScroll">
            <a:avLst/>
          </a:prstGeom>
          <a:solidFill>
            <a:srgbClr val="FFC000"/>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smtClean="0">
                <a:solidFill>
                  <a:srgbClr val="002060"/>
                </a:solidFill>
                <a:latin typeface="NikoshBAN" pitchFamily="2" charset="0"/>
                <a:cs typeface="NikoshBAN" pitchFamily="2" charset="0"/>
              </a:rPr>
              <a:t>৬.২.১ জলবায়ুর উপাদানসমূহ চিহ্নিত করতে পারবে।</a:t>
            </a:r>
            <a:endParaRPr lang="en-US" sz="6000">
              <a:solidFill>
                <a:srgbClr val="002060"/>
              </a:solidFill>
              <a:latin typeface="NikoshBAN" pitchFamily="2" charset="0"/>
              <a:cs typeface="NikoshBAN" pitchFamily="2" charset="0"/>
            </a:endParaRPr>
          </a:p>
        </p:txBody>
      </p:sp>
    </p:spTree>
  </p:cSld>
  <p:clrMapOvr>
    <a:masterClrMapping/>
  </p:clrMapOvr>
  <p:transition>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900" decel="100000" fill="hold"/>
                                        <p:tgtEl>
                                          <p:spTgt spid="4"/>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7"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900" decel="100000" fill="hold"/>
                                        <p:tgtEl>
                                          <p:spTgt spid="5"/>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00004519 (1).jpeg"/>
          <p:cNvPicPr>
            <a:picLocks noChangeAspect="1"/>
          </p:cNvPicPr>
          <p:nvPr/>
        </p:nvPicPr>
        <p:blipFill>
          <a:blip r:embed="rId2">
            <a:lum bright="-10000"/>
          </a:blip>
          <a:stretch>
            <a:fillRect/>
          </a:stretch>
        </p:blipFill>
        <p:spPr>
          <a:xfrm>
            <a:off x="0" y="0"/>
            <a:ext cx="9144000" cy="6858000"/>
          </a:xfrm>
          <a:prstGeom prst="rect">
            <a:avLst/>
          </a:prstGeom>
          <a:ln w="88900" cap="sq" cmpd="thickThin">
            <a:solidFill>
              <a:srgbClr val="C00000"/>
            </a:solidFill>
            <a:prstDash val="solid"/>
            <a:miter lim="800000"/>
          </a:ln>
          <a:effectLst>
            <a:innerShdw blurRad="76200">
              <a:srgbClr val="000000"/>
            </a:innerShdw>
          </a:effectLst>
        </p:spPr>
      </p:pic>
      <p:sp>
        <p:nvSpPr>
          <p:cNvPr id="3" name="TextBox 2"/>
          <p:cNvSpPr txBox="1"/>
          <p:nvPr/>
        </p:nvSpPr>
        <p:spPr>
          <a:xfrm>
            <a:off x="2286000" y="228600"/>
            <a:ext cx="4724400" cy="1323439"/>
          </a:xfrm>
          <a:prstGeom prst="rect">
            <a:avLst/>
          </a:prstGeom>
          <a:solidFill>
            <a:srgbClr val="FFFF00"/>
          </a:solidFill>
          <a:ln w="76200">
            <a:solidFill>
              <a:srgbClr val="C00000"/>
            </a:solidFill>
            <a:prstDash val="dash"/>
          </a:ln>
        </p:spPr>
        <p:txBody>
          <a:bodyPr wrap="square" rtlCol="0">
            <a:spAutoFit/>
          </a:bodyPr>
          <a:lstStyle/>
          <a:p>
            <a:pPr algn="ctr"/>
            <a:r>
              <a:rPr lang="en-US" sz="8000" err="1" smtClean="0">
                <a:solidFill>
                  <a:srgbClr val="002060"/>
                </a:solidFill>
                <a:latin typeface="NikoshBAN" pitchFamily="2" charset="0"/>
                <a:cs typeface="NikoshBAN" pitchFamily="2" charset="0"/>
              </a:rPr>
              <a:t>পূর্বজ্ঞান</a:t>
            </a:r>
            <a:r>
              <a:rPr lang="en-US" sz="8000" smtClean="0">
                <a:solidFill>
                  <a:srgbClr val="002060"/>
                </a:solidFill>
                <a:latin typeface="NikoshBAN" pitchFamily="2" charset="0"/>
                <a:cs typeface="NikoshBAN" pitchFamily="2" charset="0"/>
              </a:rPr>
              <a:t> </a:t>
            </a:r>
            <a:r>
              <a:rPr lang="en-US" sz="8000" err="1" smtClean="0">
                <a:solidFill>
                  <a:srgbClr val="002060"/>
                </a:solidFill>
                <a:latin typeface="NikoshBAN" pitchFamily="2" charset="0"/>
                <a:cs typeface="NikoshBAN" pitchFamily="2" charset="0"/>
              </a:rPr>
              <a:t>যাচাই</a:t>
            </a:r>
            <a:endParaRPr lang="en-US" sz="8000">
              <a:solidFill>
                <a:srgbClr val="002060"/>
              </a:solidFill>
              <a:latin typeface="NikoshBAN" pitchFamily="2" charset="0"/>
              <a:cs typeface="NikoshBAN" pitchFamily="2" charset="0"/>
            </a:endParaRPr>
          </a:p>
        </p:txBody>
      </p:sp>
      <p:sp>
        <p:nvSpPr>
          <p:cNvPr id="4" name="Horizontal Scroll 3"/>
          <p:cNvSpPr/>
          <p:nvPr/>
        </p:nvSpPr>
        <p:spPr>
          <a:xfrm>
            <a:off x="0" y="1066800"/>
            <a:ext cx="9144000" cy="6248400"/>
          </a:xfrm>
          <a:prstGeom prst="horizontalScroll">
            <a:avLst/>
          </a:prstGeom>
          <a:solidFill>
            <a:srgbClr val="00B0F0"/>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t> </a:t>
            </a:r>
            <a:endParaRPr lang="en-US"/>
          </a:p>
        </p:txBody>
      </p:sp>
      <p:sp>
        <p:nvSpPr>
          <p:cNvPr id="5" name="TextBox 4"/>
          <p:cNvSpPr txBox="1"/>
          <p:nvPr/>
        </p:nvSpPr>
        <p:spPr>
          <a:xfrm>
            <a:off x="990600" y="1981200"/>
            <a:ext cx="7848600" cy="1015663"/>
          </a:xfrm>
          <a:prstGeom prst="rect">
            <a:avLst/>
          </a:prstGeom>
          <a:blipFill>
            <a:blip r:embed="rId3"/>
            <a:tile tx="0" ty="0" sx="100000" sy="100000" flip="none" algn="tl"/>
          </a:blipFill>
          <a:ln w="76200">
            <a:solidFill>
              <a:srgbClr val="C00000"/>
            </a:solidFill>
          </a:ln>
        </p:spPr>
        <p:txBody>
          <a:bodyPr wrap="square" rtlCol="0">
            <a:spAutoFit/>
          </a:bodyPr>
          <a:lstStyle/>
          <a:p>
            <a:pPr algn="ctr"/>
            <a:r>
              <a:rPr lang="en-US" sz="6000" smtClean="0">
                <a:solidFill>
                  <a:srgbClr val="C00000"/>
                </a:solidFill>
                <a:latin typeface="NikoshBAN" pitchFamily="2" charset="0"/>
                <a:cs typeface="NikoshBAN" pitchFamily="2" charset="0"/>
              </a:rPr>
              <a:t>*আজকের আবহাওয়া কেমন ?</a:t>
            </a:r>
            <a:endParaRPr lang="en-US" sz="6000">
              <a:solidFill>
                <a:srgbClr val="C00000"/>
              </a:solidFill>
              <a:latin typeface="NikoshBAN" pitchFamily="2" charset="0"/>
              <a:cs typeface="NikoshBAN" pitchFamily="2" charset="0"/>
            </a:endParaRPr>
          </a:p>
        </p:txBody>
      </p:sp>
      <p:sp>
        <p:nvSpPr>
          <p:cNvPr id="6" name="TextBox 5"/>
          <p:cNvSpPr txBox="1"/>
          <p:nvPr/>
        </p:nvSpPr>
        <p:spPr>
          <a:xfrm>
            <a:off x="685800" y="3124200"/>
            <a:ext cx="8229600" cy="2123658"/>
          </a:xfrm>
          <a:prstGeom prst="rect">
            <a:avLst/>
          </a:prstGeom>
          <a:solidFill>
            <a:srgbClr val="002060"/>
          </a:solidFill>
          <a:ln w="76200">
            <a:solidFill>
              <a:srgbClr val="C00000"/>
            </a:solidFill>
          </a:ln>
        </p:spPr>
        <p:txBody>
          <a:bodyPr wrap="square" rtlCol="0">
            <a:spAutoFit/>
          </a:bodyPr>
          <a:lstStyle/>
          <a:p>
            <a:pPr algn="ctr"/>
            <a:r>
              <a:rPr lang="en-US" sz="6600" smtClean="0">
                <a:solidFill>
                  <a:srgbClr val="FFFF00"/>
                </a:solidFill>
                <a:latin typeface="NikoshBAN" pitchFamily="2" charset="0"/>
                <a:cs typeface="NikoshBAN" pitchFamily="2" charset="0"/>
              </a:rPr>
              <a:t>*প্রতিদিন কি একই রকম আবহাওয়া থাকে?</a:t>
            </a:r>
            <a:endParaRPr lang="en-US" sz="6600">
              <a:solidFill>
                <a:srgbClr val="FFFF00"/>
              </a:solidFill>
              <a:latin typeface="NikoshBAN" pitchFamily="2" charset="0"/>
              <a:cs typeface="NikoshBAN" pitchFamily="2" charset="0"/>
            </a:endParaRPr>
          </a:p>
        </p:txBody>
      </p:sp>
      <p:sp>
        <p:nvSpPr>
          <p:cNvPr id="7" name="TextBox 6"/>
          <p:cNvSpPr txBox="1"/>
          <p:nvPr/>
        </p:nvSpPr>
        <p:spPr>
          <a:xfrm>
            <a:off x="685800" y="5410200"/>
            <a:ext cx="8458200" cy="1015663"/>
          </a:xfrm>
          <a:prstGeom prst="rect">
            <a:avLst/>
          </a:prstGeom>
          <a:solidFill>
            <a:schemeClr val="accent6">
              <a:lumMod val="60000"/>
              <a:lumOff val="40000"/>
            </a:schemeClr>
          </a:solidFill>
          <a:ln w="76200">
            <a:solidFill>
              <a:srgbClr val="C00000"/>
            </a:solidFill>
          </a:ln>
        </p:spPr>
        <p:txBody>
          <a:bodyPr wrap="square" rtlCol="0">
            <a:spAutoFit/>
          </a:bodyPr>
          <a:lstStyle/>
          <a:p>
            <a:pPr algn="ctr"/>
            <a:r>
              <a:rPr lang="en-US" sz="6000" smtClean="0">
                <a:solidFill>
                  <a:srgbClr val="C00000"/>
                </a:solidFill>
                <a:latin typeface="NikoshBAN" pitchFamily="2" charset="0"/>
                <a:cs typeface="NikoshBAN" pitchFamily="2" charset="0"/>
              </a:rPr>
              <a:t>*আবহাওয়ার উপাদান কী কী?</a:t>
            </a:r>
            <a:endParaRPr lang="en-US" sz="6000">
              <a:solidFill>
                <a:srgbClr val="C00000"/>
              </a:solidFill>
              <a:latin typeface="NikoshBAN" pitchFamily="2" charset="0"/>
              <a:cs typeface="NikoshBAN" pitchFamily="2" charset="0"/>
            </a:endParaRP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7"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900" decel="100000" fill="hold"/>
                                        <p:tgtEl>
                                          <p:spTgt spid="5"/>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8" presetClass="entr" presetSubtype="12"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strips(down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12"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strips(downLeft)">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00004519 (1).jpeg"/>
          <p:cNvPicPr>
            <a:picLocks noChangeAspect="1"/>
          </p:cNvPicPr>
          <p:nvPr/>
        </p:nvPicPr>
        <p:blipFill>
          <a:blip r:embed="rId2">
            <a:lum bright="-10000"/>
          </a:blip>
          <a:stretch>
            <a:fillRect/>
          </a:stretch>
        </p:blipFill>
        <p:spPr>
          <a:xfrm>
            <a:off x="0" y="0"/>
            <a:ext cx="9144000" cy="6858000"/>
          </a:xfrm>
          <a:prstGeom prst="rect">
            <a:avLst/>
          </a:prstGeom>
          <a:ln w="88900" cap="sq" cmpd="thickThin">
            <a:solidFill>
              <a:srgbClr val="C00000"/>
            </a:solidFill>
            <a:prstDash val="solid"/>
            <a:miter lim="800000"/>
          </a:ln>
          <a:effectLst>
            <a:innerShdw blurRad="76200">
              <a:srgbClr val="000000"/>
            </a:innerShdw>
          </a:effectLst>
        </p:spPr>
      </p:pic>
      <p:sp>
        <p:nvSpPr>
          <p:cNvPr id="3" name="Horizontal Scroll 2"/>
          <p:cNvSpPr/>
          <p:nvPr/>
        </p:nvSpPr>
        <p:spPr>
          <a:xfrm>
            <a:off x="0" y="-533400"/>
            <a:ext cx="9144000" cy="3810000"/>
          </a:xfrm>
          <a:prstGeom prst="horizontalScroll">
            <a:avLst/>
          </a:prstGeom>
          <a:solidFill>
            <a:srgbClr val="FFC000"/>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smtClean="0">
                <a:solidFill>
                  <a:srgbClr val="002060"/>
                </a:solidFill>
                <a:latin typeface="NikoshBAN" pitchFamily="2" charset="0"/>
                <a:cs typeface="NikoshBAN" pitchFamily="2" charset="0"/>
              </a:rPr>
              <a:t>তাহলে কোনো একটি এলাকার দীর্ঘদিনের আবহাওয়ার গড় অবস্থা সম্পর্কে জানলে আজ কেমন হয়?</a:t>
            </a:r>
            <a:endParaRPr lang="en-US" sz="5400">
              <a:solidFill>
                <a:srgbClr val="002060"/>
              </a:solidFill>
              <a:latin typeface="NikoshBAN" pitchFamily="2" charset="0"/>
              <a:cs typeface="NikoshBAN" pitchFamily="2" charset="0"/>
            </a:endParaRPr>
          </a:p>
        </p:txBody>
      </p:sp>
      <p:sp>
        <p:nvSpPr>
          <p:cNvPr id="4" name="Horizontal Scroll 3"/>
          <p:cNvSpPr/>
          <p:nvPr/>
        </p:nvSpPr>
        <p:spPr>
          <a:xfrm>
            <a:off x="152400" y="2286000"/>
            <a:ext cx="8915400" cy="5029200"/>
          </a:xfrm>
          <a:prstGeom prst="horizontalScroll">
            <a:avLst/>
          </a:prstGeom>
          <a:solidFill>
            <a:srgbClr val="002060"/>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smtClean="0">
                <a:solidFill>
                  <a:srgbClr val="FFFF00"/>
                </a:solidFill>
                <a:latin typeface="NikoshBAN" pitchFamily="2" charset="0"/>
                <a:cs typeface="NikoshBAN" pitchFamily="2" charset="0"/>
              </a:rPr>
              <a:t>কোনো এলাকার দীর্ঘদিনের আবহাওয়ার গড় অবস্থাকেই জলবায়ু বলা হয়।আজ আমরা জানব জলবায়ুর বিভিন্ন উপাদান সম্পর্কে।</a:t>
            </a:r>
            <a:endParaRPr lang="en-US" sz="5400">
              <a:solidFill>
                <a:srgbClr val="FFFF00"/>
              </a:solidFill>
              <a:latin typeface="NikoshBAN" pitchFamily="2" charset="0"/>
              <a:cs typeface="NikoshBAN" pitchFamily="2" charset="0"/>
            </a:endParaRPr>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900" decel="100000" fill="hold"/>
                                        <p:tgtEl>
                                          <p:spTgt spid="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900" decel="100000" fill="hold"/>
                                        <p:tgtEl>
                                          <p:spTgt spid="4"/>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00004519 (1).jpeg"/>
          <p:cNvPicPr>
            <a:picLocks noChangeAspect="1"/>
          </p:cNvPicPr>
          <p:nvPr/>
        </p:nvPicPr>
        <p:blipFill>
          <a:blip r:embed="rId2">
            <a:lum bright="-10000"/>
          </a:blip>
          <a:stretch>
            <a:fillRect/>
          </a:stretch>
        </p:blipFill>
        <p:spPr>
          <a:xfrm>
            <a:off x="0" y="0"/>
            <a:ext cx="9144000" cy="6858000"/>
          </a:xfrm>
          <a:prstGeom prst="rect">
            <a:avLst/>
          </a:prstGeom>
          <a:ln w="88900" cap="sq" cmpd="thickThin">
            <a:solidFill>
              <a:srgbClr val="C00000"/>
            </a:solidFill>
            <a:prstDash val="solid"/>
            <a:miter lim="800000"/>
          </a:ln>
          <a:effectLst>
            <a:innerShdw blurRad="76200">
              <a:srgbClr val="000000"/>
            </a:innerShdw>
          </a:effectLst>
        </p:spPr>
      </p:pic>
      <p:sp>
        <p:nvSpPr>
          <p:cNvPr id="3" name="TextBox 2"/>
          <p:cNvSpPr txBox="1"/>
          <p:nvPr/>
        </p:nvSpPr>
        <p:spPr>
          <a:xfrm>
            <a:off x="2133600" y="0"/>
            <a:ext cx="4724400" cy="1323439"/>
          </a:xfrm>
          <a:prstGeom prst="rect">
            <a:avLst/>
          </a:prstGeom>
          <a:solidFill>
            <a:srgbClr val="FFC000"/>
          </a:solidFill>
          <a:ln w="76200">
            <a:solidFill>
              <a:srgbClr val="C00000"/>
            </a:solidFill>
            <a:prstDash val="dashDot"/>
          </a:ln>
        </p:spPr>
        <p:txBody>
          <a:bodyPr wrap="square" rtlCol="0">
            <a:spAutoFit/>
          </a:bodyPr>
          <a:lstStyle/>
          <a:p>
            <a:pPr algn="ctr"/>
            <a:r>
              <a:rPr lang="en-US" sz="8000" err="1" smtClean="0">
                <a:solidFill>
                  <a:srgbClr val="002060"/>
                </a:solidFill>
                <a:latin typeface="NikoshBAN" pitchFamily="2" charset="0"/>
                <a:cs typeface="NikoshBAN" pitchFamily="2" charset="0"/>
              </a:rPr>
              <a:t>আজকের</a:t>
            </a:r>
            <a:r>
              <a:rPr lang="en-US" sz="8000" smtClean="0">
                <a:solidFill>
                  <a:srgbClr val="002060"/>
                </a:solidFill>
                <a:latin typeface="NikoshBAN" pitchFamily="2" charset="0"/>
                <a:cs typeface="NikoshBAN" pitchFamily="2" charset="0"/>
              </a:rPr>
              <a:t> </a:t>
            </a:r>
            <a:r>
              <a:rPr lang="en-US" sz="8000" err="1" smtClean="0">
                <a:solidFill>
                  <a:srgbClr val="002060"/>
                </a:solidFill>
                <a:latin typeface="NikoshBAN" pitchFamily="2" charset="0"/>
                <a:cs typeface="NikoshBAN" pitchFamily="2" charset="0"/>
              </a:rPr>
              <a:t>পাঠ</a:t>
            </a:r>
            <a:endParaRPr lang="en-US" sz="8000">
              <a:solidFill>
                <a:srgbClr val="002060"/>
              </a:solidFill>
              <a:latin typeface="NikoshBAN" pitchFamily="2" charset="0"/>
              <a:cs typeface="NikoshBAN" pitchFamily="2" charset="0"/>
            </a:endParaRPr>
          </a:p>
        </p:txBody>
      </p:sp>
      <p:sp>
        <p:nvSpPr>
          <p:cNvPr id="4" name="Oval 3"/>
          <p:cNvSpPr/>
          <p:nvPr/>
        </p:nvSpPr>
        <p:spPr>
          <a:xfrm>
            <a:off x="457200" y="5257800"/>
            <a:ext cx="8229600" cy="1600200"/>
          </a:xfrm>
          <a:prstGeom prst="ellipse">
            <a:avLst/>
          </a:prstGeom>
          <a:solidFill>
            <a:srgbClr val="002060"/>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smtClean="0">
                <a:solidFill>
                  <a:srgbClr val="FFC000"/>
                </a:solidFill>
                <a:latin typeface="NikoshBAN" pitchFamily="2" charset="0"/>
                <a:cs typeface="NikoshBAN" pitchFamily="2" charset="0"/>
              </a:rPr>
              <a:t>“জলবায়ুর উপাদান”</a:t>
            </a:r>
            <a:endParaRPr lang="en-US" sz="6600">
              <a:solidFill>
                <a:srgbClr val="FFC000"/>
              </a:solidFill>
              <a:latin typeface="NikoshBAN" pitchFamily="2" charset="0"/>
              <a:cs typeface="NikoshBAN" pitchFamily="2" charset="0"/>
            </a:endParaRPr>
          </a:p>
        </p:txBody>
      </p:sp>
      <p:pic>
        <p:nvPicPr>
          <p:cNvPr id="5" name="Picture 4" descr="100004528 (1).jpeg"/>
          <p:cNvPicPr>
            <a:picLocks noChangeAspect="1"/>
          </p:cNvPicPr>
          <p:nvPr/>
        </p:nvPicPr>
        <p:blipFill>
          <a:blip r:embed="rId3">
            <a:lum bright="-20000"/>
          </a:blip>
          <a:stretch>
            <a:fillRect/>
          </a:stretch>
        </p:blipFill>
        <p:spPr>
          <a:xfrm>
            <a:off x="0" y="1676400"/>
            <a:ext cx="2133600" cy="3276600"/>
          </a:xfrm>
          <a:prstGeom prst="rect">
            <a:avLst/>
          </a:prstGeom>
          <a:ln w="76200">
            <a:solidFill>
              <a:srgbClr val="C00000"/>
            </a:solidFill>
          </a:ln>
        </p:spPr>
      </p:pic>
      <p:pic>
        <p:nvPicPr>
          <p:cNvPr id="6" name="Picture 5" descr="100004528 (2).jpeg"/>
          <p:cNvPicPr>
            <a:picLocks noChangeAspect="1"/>
          </p:cNvPicPr>
          <p:nvPr/>
        </p:nvPicPr>
        <p:blipFill>
          <a:blip r:embed="rId4" cstate="print">
            <a:lum bright="-20000"/>
          </a:blip>
          <a:stretch>
            <a:fillRect/>
          </a:stretch>
        </p:blipFill>
        <p:spPr>
          <a:xfrm>
            <a:off x="2057400" y="1676400"/>
            <a:ext cx="1905000" cy="3276600"/>
          </a:xfrm>
          <a:prstGeom prst="rect">
            <a:avLst/>
          </a:prstGeom>
          <a:ln w="76200">
            <a:solidFill>
              <a:srgbClr val="C00000"/>
            </a:solidFill>
          </a:ln>
        </p:spPr>
      </p:pic>
      <p:pic>
        <p:nvPicPr>
          <p:cNvPr id="7" name="Picture 6" descr="100004529.jpeg"/>
          <p:cNvPicPr>
            <a:picLocks noChangeAspect="1"/>
          </p:cNvPicPr>
          <p:nvPr/>
        </p:nvPicPr>
        <p:blipFill>
          <a:blip r:embed="rId5" cstate="print">
            <a:lum bright="-20000"/>
          </a:blip>
          <a:stretch>
            <a:fillRect/>
          </a:stretch>
        </p:blipFill>
        <p:spPr>
          <a:xfrm>
            <a:off x="3886200" y="1676400"/>
            <a:ext cx="1676400" cy="3276600"/>
          </a:xfrm>
          <a:prstGeom prst="rect">
            <a:avLst/>
          </a:prstGeom>
          <a:ln w="76200">
            <a:solidFill>
              <a:srgbClr val="C00000"/>
            </a:solidFill>
          </a:ln>
        </p:spPr>
      </p:pic>
      <p:pic>
        <p:nvPicPr>
          <p:cNvPr id="8" name="Picture 7" descr="100004528 (3).jpeg"/>
          <p:cNvPicPr>
            <a:picLocks noChangeAspect="1"/>
          </p:cNvPicPr>
          <p:nvPr/>
        </p:nvPicPr>
        <p:blipFill>
          <a:blip r:embed="rId6" cstate="print">
            <a:lum bright="-10000"/>
          </a:blip>
          <a:stretch>
            <a:fillRect/>
          </a:stretch>
        </p:blipFill>
        <p:spPr>
          <a:xfrm>
            <a:off x="5638800" y="1676400"/>
            <a:ext cx="1981200" cy="3276599"/>
          </a:xfrm>
          <a:prstGeom prst="rect">
            <a:avLst/>
          </a:prstGeom>
          <a:ln w="76200">
            <a:solidFill>
              <a:srgbClr val="C00000"/>
            </a:solidFill>
          </a:ln>
        </p:spPr>
      </p:pic>
      <p:pic>
        <p:nvPicPr>
          <p:cNvPr id="9" name="Picture 8" descr="100004528 (4).jpeg"/>
          <p:cNvPicPr>
            <a:picLocks noChangeAspect="1"/>
          </p:cNvPicPr>
          <p:nvPr/>
        </p:nvPicPr>
        <p:blipFill>
          <a:blip r:embed="rId7" cstate="print"/>
          <a:stretch>
            <a:fillRect/>
          </a:stretch>
        </p:blipFill>
        <p:spPr>
          <a:xfrm>
            <a:off x="7467600" y="1676400"/>
            <a:ext cx="1676400" cy="3276600"/>
          </a:xfrm>
          <a:prstGeom prst="rect">
            <a:avLst/>
          </a:prstGeom>
          <a:ln w="76200">
            <a:solidFill>
              <a:srgbClr val="C00000"/>
            </a:solidFill>
          </a:ln>
        </p:spPr>
      </p:pic>
    </p:spTree>
  </p:cSld>
  <p:clrMapOvr>
    <a:masterClrMapping/>
  </p:clrMapOvr>
  <p:transition>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52"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Scale>
                                      <p:cBhvr>
                                        <p:cTn id="13"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5"/>
                                        </p:tgtEl>
                                        <p:attrNameLst>
                                          <p:attrName>ppt_x</p:attrName>
                                          <p:attrName>ppt_y</p:attrName>
                                        </p:attrNameLst>
                                      </p:cBhvr>
                                    </p:animMotion>
                                    <p:animEffect transition="in" filter="fade">
                                      <p:cBhvr>
                                        <p:cTn id="15" dur="1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8" presetClass="entr" presetSubtype="12"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slide(fromBottom)">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52" presetClass="entr" presetSubtype="0"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Scale>
                                      <p:cBhvr>
                                        <p:cTn id="30" dur="1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1" dur="1000" decel="50000" fill="hold">
                                          <p:stCondLst>
                                            <p:cond delay="0"/>
                                          </p:stCondLst>
                                        </p:cTn>
                                        <p:tgtEl>
                                          <p:spTgt spid="8"/>
                                        </p:tgtEl>
                                        <p:attrNameLst>
                                          <p:attrName>ppt_x</p:attrName>
                                          <p:attrName>ppt_y</p:attrName>
                                        </p:attrNameLst>
                                      </p:cBhvr>
                                    </p:animMotion>
                                    <p:animEffect transition="in" filter="fade">
                                      <p:cBhvr>
                                        <p:cTn id="32" dur="1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800" decel="100000"/>
                                        <p:tgtEl>
                                          <p:spTgt spid="9"/>
                                        </p:tgtEl>
                                      </p:cBhvr>
                                    </p:animEffect>
                                    <p:anim calcmode="lin" valueType="num">
                                      <p:cBhvr>
                                        <p:cTn id="38" dur="800" decel="100000" fill="hold"/>
                                        <p:tgtEl>
                                          <p:spTgt spid="9"/>
                                        </p:tgtEl>
                                        <p:attrNameLst>
                                          <p:attrName>style.rotation</p:attrName>
                                        </p:attrNameLst>
                                      </p:cBhvr>
                                      <p:tavLst>
                                        <p:tav tm="0">
                                          <p:val>
                                            <p:fltVal val="-90"/>
                                          </p:val>
                                        </p:tav>
                                        <p:tav tm="100000">
                                          <p:val>
                                            <p:fltVal val="0"/>
                                          </p:val>
                                        </p:tav>
                                      </p:tavLst>
                                    </p:anim>
                                    <p:anim calcmode="lin" valueType="num">
                                      <p:cBhvr>
                                        <p:cTn id="39" dur="800" decel="100000" fill="hold"/>
                                        <p:tgtEl>
                                          <p:spTgt spid="9"/>
                                        </p:tgtEl>
                                        <p:attrNameLst>
                                          <p:attrName>ppt_x</p:attrName>
                                        </p:attrNameLst>
                                      </p:cBhvr>
                                      <p:tavLst>
                                        <p:tav tm="0">
                                          <p:val>
                                            <p:strVal val="#ppt_x+0.4"/>
                                          </p:val>
                                        </p:tav>
                                        <p:tav tm="100000">
                                          <p:val>
                                            <p:strVal val="#ppt_x-0.05"/>
                                          </p:val>
                                        </p:tav>
                                      </p:tavLst>
                                    </p:anim>
                                    <p:anim calcmode="lin" valueType="num">
                                      <p:cBhvr>
                                        <p:cTn id="40" dur="800" decel="100000" fill="hold"/>
                                        <p:tgtEl>
                                          <p:spTgt spid="9"/>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2" presetClass="entr" presetSubtype="4"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slide(fromBottom)">
                                      <p:cBhvr>
                                        <p:cTn id="4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00004519 (1).jpeg"/>
          <p:cNvPicPr>
            <a:picLocks noChangeAspect="1"/>
          </p:cNvPicPr>
          <p:nvPr/>
        </p:nvPicPr>
        <p:blipFill>
          <a:blip r:embed="rId2">
            <a:lum bright="-10000"/>
          </a:blip>
          <a:stretch>
            <a:fillRect/>
          </a:stretch>
        </p:blipFill>
        <p:spPr>
          <a:xfrm>
            <a:off x="0" y="0"/>
            <a:ext cx="9144000" cy="6858000"/>
          </a:xfrm>
          <a:prstGeom prst="rect">
            <a:avLst/>
          </a:prstGeom>
          <a:ln w="88900" cap="sq" cmpd="thickThin">
            <a:solidFill>
              <a:srgbClr val="C00000"/>
            </a:solidFill>
            <a:prstDash val="solid"/>
            <a:miter lim="800000"/>
          </a:ln>
          <a:effectLst>
            <a:innerShdw blurRad="76200">
              <a:srgbClr val="000000"/>
            </a:innerShdw>
          </a:effectLst>
        </p:spPr>
      </p:pic>
      <p:sp>
        <p:nvSpPr>
          <p:cNvPr id="3" name="Oval 2"/>
          <p:cNvSpPr/>
          <p:nvPr/>
        </p:nvSpPr>
        <p:spPr>
          <a:xfrm>
            <a:off x="0" y="228600"/>
            <a:ext cx="9448800" cy="2133600"/>
          </a:xfrm>
          <a:prstGeom prst="ellipse">
            <a:avLst/>
          </a:prstGeom>
          <a:solidFill>
            <a:srgbClr val="0070C0"/>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smtClean="0">
                <a:solidFill>
                  <a:srgbClr val="FFC000"/>
                </a:solidFill>
                <a:latin typeface="NikoshBAN" pitchFamily="2" charset="0"/>
                <a:cs typeface="NikoshBAN" pitchFamily="2" charset="0"/>
              </a:rPr>
              <a:t>‘জলবায়ুর উপাদান কী কী?’</a:t>
            </a:r>
            <a:endParaRPr lang="en-US" sz="6600">
              <a:solidFill>
                <a:srgbClr val="FFC000"/>
              </a:solidFill>
              <a:latin typeface="NikoshBAN" pitchFamily="2" charset="0"/>
              <a:cs typeface="NikoshBAN" pitchFamily="2" charset="0"/>
            </a:endParaRPr>
          </a:p>
        </p:txBody>
      </p:sp>
      <p:sp>
        <p:nvSpPr>
          <p:cNvPr id="4" name="Horizontal Scroll 3"/>
          <p:cNvSpPr/>
          <p:nvPr/>
        </p:nvSpPr>
        <p:spPr>
          <a:xfrm>
            <a:off x="152400" y="1676400"/>
            <a:ext cx="8915400" cy="5638800"/>
          </a:xfrm>
          <a:prstGeom prst="horizontalScroll">
            <a:avLst/>
          </a:prstGeom>
          <a:solidFill>
            <a:srgbClr val="00B050"/>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smtClean="0">
                <a:solidFill>
                  <a:srgbClr val="FFFF00"/>
                </a:solidFill>
                <a:latin typeface="NikoshBAN" pitchFamily="2" charset="0"/>
                <a:cs typeface="NikoshBAN" pitchFamily="2" charset="0"/>
              </a:rPr>
              <a:t>কোনো স্থানের দীর্ঘ সময়ের,সাধারণত ২৫-৩০ বছরের আবহাওয়ার গড় বা সামগ্রিক অবস্থার হিসাবকে জলবায়ু বলে।তাই আবহাওয়ার উপাদানই হলো জলবায়ুর উপাদান।</a:t>
            </a:r>
            <a:endParaRPr lang="en-US" sz="5400">
              <a:solidFill>
                <a:srgbClr val="FFFF00"/>
              </a:solidFill>
              <a:latin typeface="NikoshBAN" pitchFamily="2" charset="0"/>
              <a:cs typeface="NikoshBAN" pitchFamily="2"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Bottom)">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900" decel="100000" fill="hold"/>
                                        <p:tgtEl>
                                          <p:spTgt spid="4"/>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00004519 (1).jpeg"/>
          <p:cNvPicPr>
            <a:picLocks noChangeAspect="1"/>
          </p:cNvPicPr>
          <p:nvPr/>
        </p:nvPicPr>
        <p:blipFill>
          <a:blip r:embed="rId2">
            <a:lum bright="-10000"/>
          </a:blip>
          <a:stretch>
            <a:fillRect/>
          </a:stretch>
        </p:blipFill>
        <p:spPr>
          <a:xfrm>
            <a:off x="0" y="0"/>
            <a:ext cx="9144000" cy="6858000"/>
          </a:xfrm>
          <a:prstGeom prst="rect">
            <a:avLst/>
          </a:prstGeom>
          <a:ln w="88900" cap="sq" cmpd="thickThin">
            <a:solidFill>
              <a:srgbClr val="C00000"/>
            </a:solidFill>
            <a:prstDash val="solid"/>
            <a:miter lim="800000"/>
          </a:ln>
          <a:effectLst>
            <a:innerShdw blurRad="76200">
              <a:srgbClr val="000000"/>
            </a:innerShdw>
          </a:effectLst>
        </p:spPr>
      </p:pic>
      <p:sp>
        <p:nvSpPr>
          <p:cNvPr id="3" name="TextBox 2"/>
          <p:cNvSpPr txBox="1"/>
          <p:nvPr/>
        </p:nvSpPr>
        <p:spPr>
          <a:xfrm>
            <a:off x="2133600" y="0"/>
            <a:ext cx="5867400" cy="1323439"/>
          </a:xfrm>
          <a:prstGeom prst="rect">
            <a:avLst/>
          </a:prstGeom>
          <a:solidFill>
            <a:srgbClr val="FFFF00"/>
          </a:solidFill>
          <a:ln w="76200">
            <a:solidFill>
              <a:srgbClr val="C00000"/>
            </a:solidFill>
            <a:prstDash val="dashDot"/>
          </a:ln>
        </p:spPr>
        <p:txBody>
          <a:bodyPr wrap="square" rtlCol="0">
            <a:spAutoFit/>
          </a:bodyPr>
          <a:lstStyle/>
          <a:p>
            <a:pPr algn="ctr"/>
            <a:r>
              <a:rPr lang="en-US" sz="8000" smtClean="0">
                <a:solidFill>
                  <a:srgbClr val="002060"/>
                </a:solidFill>
                <a:latin typeface="NikoshBAN" pitchFamily="2" charset="0"/>
                <a:cs typeface="NikoshBAN" pitchFamily="2" charset="0"/>
              </a:rPr>
              <a:t>জলবায়ুর উপাদান</a:t>
            </a:r>
            <a:endParaRPr lang="en-US" sz="8000">
              <a:solidFill>
                <a:srgbClr val="002060"/>
              </a:solidFill>
              <a:latin typeface="NikoshBAN" pitchFamily="2" charset="0"/>
              <a:cs typeface="NikoshBAN" pitchFamily="2" charset="0"/>
            </a:endParaRPr>
          </a:p>
        </p:txBody>
      </p:sp>
      <p:sp>
        <p:nvSpPr>
          <p:cNvPr id="4" name="Horizontal Scroll 3"/>
          <p:cNvSpPr/>
          <p:nvPr/>
        </p:nvSpPr>
        <p:spPr>
          <a:xfrm>
            <a:off x="0" y="1143000"/>
            <a:ext cx="9144000" cy="5334000"/>
          </a:xfrm>
          <a:prstGeom prst="horizontalScroll">
            <a:avLst/>
          </a:prstGeom>
          <a:solidFill>
            <a:srgbClr val="FFC000"/>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smtClean="0">
                <a:solidFill>
                  <a:srgbClr val="002060"/>
                </a:solidFill>
                <a:latin typeface="NikoshBAN" pitchFamily="2" charset="0"/>
                <a:cs typeface="NikoshBAN" pitchFamily="2" charset="0"/>
              </a:rPr>
              <a:t>*বায়ুর তাপমাত্রা</a:t>
            </a:r>
          </a:p>
          <a:p>
            <a:pPr algn="ctr"/>
            <a:r>
              <a:rPr lang="en-US" sz="5400" smtClean="0">
                <a:solidFill>
                  <a:srgbClr val="002060"/>
                </a:solidFill>
                <a:latin typeface="NikoshBAN" pitchFamily="2" charset="0"/>
                <a:cs typeface="NikoshBAN" pitchFamily="2" charset="0"/>
              </a:rPr>
              <a:t>*বায়ু প্রবাহের দিক</a:t>
            </a:r>
          </a:p>
          <a:p>
            <a:pPr algn="ctr"/>
            <a:r>
              <a:rPr lang="en-US" sz="5400" smtClean="0">
                <a:solidFill>
                  <a:srgbClr val="002060"/>
                </a:solidFill>
                <a:latin typeface="NikoshBAN" pitchFamily="2" charset="0"/>
                <a:cs typeface="NikoshBAN" pitchFamily="2" charset="0"/>
              </a:rPr>
              <a:t>*বায়ু প্রবাহের তীব্রতা</a:t>
            </a:r>
          </a:p>
          <a:p>
            <a:pPr algn="ctr"/>
            <a:r>
              <a:rPr lang="en-US" sz="5400" smtClean="0">
                <a:solidFill>
                  <a:srgbClr val="002060"/>
                </a:solidFill>
                <a:latin typeface="NikoshBAN" pitchFamily="2" charset="0"/>
                <a:cs typeface="NikoshBAN" pitchFamily="2" charset="0"/>
              </a:rPr>
              <a:t>*বাতাসের আর্দ্রতা</a:t>
            </a:r>
          </a:p>
          <a:p>
            <a:pPr algn="ctr"/>
            <a:r>
              <a:rPr lang="en-US" sz="5400" smtClean="0">
                <a:solidFill>
                  <a:srgbClr val="002060"/>
                </a:solidFill>
                <a:latin typeface="NikoshBAN" pitchFamily="2" charset="0"/>
                <a:cs typeface="NikoshBAN" pitchFamily="2" charset="0"/>
              </a:rPr>
              <a:t>*বৃষ্টিপাতের পরিমাণ</a:t>
            </a:r>
            <a:endParaRPr lang="en-US" sz="5400">
              <a:solidFill>
                <a:srgbClr val="002060"/>
              </a:solidFill>
              <a:latin typeface="NikoshBAN" pitchFamily="2" charset="0"/>
              <a:cs typeface="NikoshBAN" pitchFamily="2" charset="0"/>
            </a:endParaRPr>
          </a:p>
        </p:txBody>
      </p:sp>
    </p:spTree>
  </p:cSld>
  <p:clrMapOvr>
    <a:masterClrMapping/>
  </p:clrMapOvr>
  <p:transition>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37"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900" decel="100000" fill="hold"/>
                                        <p:tgtEl>
                                          <p:spTgt spid="4"/>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426</TotalTime>
  <Words>556</Words>
  <Application>Microsoft Office PowerPoint</Application>
  <PresentationFormat>On-screen Show (4:3)</PresentationFormat>
  <Paragraphs>71</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MAKSUDA</dc:creator>
  <cp:lastModifiedBy>MAKSUDA</cp:lastModifiedBy>
  <cp:revision>292</cp:revision>
  <dcterms:created xsi:type="dcterms:W3CDTF">2026-08-11T13:09:44Z</dcterms:created>
  <dcterms:modified xsi:type="dcterms:W3CDTF">2026-08-22T13:49:56Z</dcterms:modified>
</cp:coreProperties>
</file>