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9" r:id="rId16"/>
    <p:sldId id="280" r:id="rId17"/>
    <p:sldId id="274" r:id="rId18"/>
    <p:sldId id="275" r:id="rId19"/>
    <p:sldId id="276" r:id="rId20"/>
    <p:sldId id="269" r:id="rId21"/>
    <p:sldId id="278" r:id="rId22"/>
    <p:sldId id="277" r:id="rId23"/>
    <p:sldId id="25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CC38D-A740-352E-E303-E6521E83D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8880EC-6D6B-A8D0-EFAE-08B82E5D05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553645-D7FA-C270-660D-CB346E474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E9A79-10E3-FDA2-FB2F-1D40E35C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AF8F8-734F-ED32-0D3F-048A50FE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9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04E4F-BFC3-CB7D-CF09-8828B3513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BBF09A-5D0F-B69E-D838-8DC7B55577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AD554-31DD-0586-A7FE-1552F39A5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85C89-A026-A253-C3D5-5AABA03E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2A930-9AFC-EBB7-C817-74E57BC3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28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208B09-10B6-AE7D-F1DA-D70E53EF0C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172E28-A342-5D02-2282-6CCD40EAF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A6E7-8216-F71F-30A7-04E9235C1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BB746-6844-758B-FC34-F4709C4A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DE354-D918-0DDD-6289-19B92887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3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01382-6B48-60DC-C95D-802CC782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4CA13-BA7A-E1C6-51D9-BD6D75098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C83FE-B0D3-19A5-7354-BA5D7AE24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E416D-4F55-973F-A5E0-5D0F87CC4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ED370-89C3-D781-6EBA-1DD6BA28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91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34E47-3475-57AD-EC20-11AD7FE8C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20C36-4DE1-1267-91BB-24FE51CD1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05238-0C42-2839-DFDF-21807CE76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6D8D2-1133-1AA4-73C4-5F674EA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C34518-5C72-6F05-106A-210C54F7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0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2E493-88EB-5A11-7C8E-047DBDE92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DDBDA-1B59-8EA4-2113-BED0E40D37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754592-3B75-48BE-48E8-B7162892F7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0352A-5465-4F7D-3C89-2255C397F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093319-F626-BAE6-F7A7-BF2513982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E8F41-46A1-7FA7-639F-BDF262CB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9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0268-B625-1784-FA7A-1FF26D487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2DD44-ECF2-A5C4-67D8-C6B47AD2F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6C92DB-5471-2FBC-D1E7-F4354C79F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D7111A-8077-3B89-6B9F-141D69D0F3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2CD560-0323-E84E-7C0E-5AB8007E98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E4A407-B3D2-FF7A-0096-70E4CC6F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B1BBE6-4070-B173-F2BA-D4EC73DF8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FD5373-EE93-230A-61BB-89EEE7900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57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8A120-B39B-32D6-61F5-3461C100D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6B43BC-E2C9-E2F7-22ED-9124F8E8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256326-2E64-C8C6-C59B-0C4023E13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954CA9-D208-C413-3426-AE50D43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76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1676B1-16B2-20CC-181A-5DBA09AED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D2376D-3C8F-612B-7CEE-846F15D4A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C0C60-F2BB-E79E-1B16-41F8D9BFD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67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586E4-5DF2-0C75-07A2-4E1A6149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14337-C37E-785B-5E3B-B661BC37A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D0BB3B-D7B1-F0FF-6A5C-284FDE6D8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A1B6BA-4873-C599-BAAE-BEE62FE2F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E30FA-0EEB-13B4-2B87-D43CEAAE4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36A7C5-7A78-7DFD-DD0C-78FC44054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AA8DC-D500-9FFB-88B6-F5A4F9C5D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C431CD-12A6-3638-01E3-9E83F39191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37CB5D-F801-5EB2-13D9-113284E106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799D5-095E-4A52-A974-AD0E3814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F5091-99BB-FE70-62A7-0B448E5A0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3EF952-8713-246F-AE94-D09628A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4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2AD571-6223-6CC4-4275-6A3A3E01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E3FFC-B724-17E0-FA09-4A78A22AE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3A7F6-A656-6F35-55D8-6D87B67D5A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6292F-F76D-496B-ACDA-0DD032DC0BE6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F512D-9C7A-E1D6-4B2D-45A17155E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2ACD-678E-39BC-3F0B-7C3E4FFA80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35ADF-26C7-4090-95FC-1598A8CCBF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21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D2E0111-8DFD-568A-DF23-B8C8F794B89A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C7EB2E-B710-AD95-45EC-5FEEAD591535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5A8D1B0-37C0-0825-A163-166128EFA05B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1EEB9D1-A10A-E871-4F70-1BA348421CDA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56EAD0F-BF4F-BBE1-AEE3-E6AF9B8E338D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323B4E-9CFB-C719-378A-D9F6BAD0F078}"/>
              </a:ext>
            </a:extLst>
          </p:cNvPr>
          <p:cNvGrpSpPr/>
          <p:nvPr/>
        </p:nvGrpSpPr>
        <p:grpSpPr>
          <a:xfrm>
            <a:off x="811490" y="0"/>
            <a:ext cx="10563068" cy="5713436"/>
            <a:chOff x="811490" y="0"/>
            <a:chExt cx="10563068" cy="571343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29F8D0B-8540-8461-08A3-868E82F59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490" y="1214201"/>
              <a:ext cx="10563068" cy="449923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4DA7831-C5CF-D282-3151-AB9F47F8F864}"/>
                </a:ext>
              </a:extLst>
            </p:cNvPr>
            <p:cNvSpPr txBox="1"/>
            <p:nvPr/>
          </p:nvSpPr>
          <p:spPr>
            <a:xfrm>
              <a:off x="3246121" y="0"/>
              <a:ext cx="6175088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b="1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88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8800" b="1" dirty="0" err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r>
                <a:rPr lang="en-US" sz="88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4F0B00A-48EF-0FE4-B453-BDFF7AFE0121}"/>
              </a:ext>
            </a:extLst>
          </p:cNvPr>
          <p:cNvSpPr txBox="1"/>
          <p:nvPr/>
        </p:nvSpPr>
        <p:spPr>
          <a:xfrm>
            <a:off x="3132945" y="2264291"/>
            <a:ext cx="7045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গুণাবলী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: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0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F1016-FD51-394C-6794-A1948800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D2FC1A4-E6BA-E88C-67BF-AE45EB1D0B56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8FDE53A-AB49-7D4B-C994-0A8D5ED2A927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A219673-0F20-064C-F8FC-4D0C22B7BD6F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E1C537F-B4FD-BEAE-FC5A-765A8E383A99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A55C8F-460F-9C35-836C-0F3B221E1D7F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AC2349-753C-A596-698E-913699971F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663208"/>
              </p:ext>
            </p:extLst>
          </p:nvPr>
        </p:nvGraphicFramePr>
        <p:xfrm>
          <a:off x="1261672" y="1858488"/>
          <a:ext cx="9668656" cy="40104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4328">
                  <a:extLst>
                    <a:ext uri="{9D8B030D-6E8A-4147-A177-3AD203B41FA5}">
                      <a16:colId xmlns:a16="http://schemas.microsoft.com/office/drawing/2014/main" val="3341130554"/>
                    </a:ext>
                  </a:extLst>
                </a:gridCol>
                <a:gridCol w="4834328">
                  <a:extLst>
                    <a:ext uri="{9D8B030D-6E8A-4147-A177-3AD203B41FA5}">
                      <a16:colId xmlns:a16="http://schemas.microsoft.com/office/drawing/2014/main" val="3210883921"/>
                    </a:ext>
                  </a:extLst>
                </a:gridCol>
              </a:tblGrid>
              <a:tr h="556091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উদ্যোগ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ব্যবসায়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উদ্যোগ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4238999"/>
                  </a:ext>
                </a:extLst>
              </a:tr>
              <a:tr h="78072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যেকোনো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কাজের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প্রচেষ্টা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ব্যবসায়িক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কাজের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প্রচেষ্টা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5577901"/>
                  </a:ext>
                </a:extLst>
              </a:tr>
              <a:tr h="111218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মুনাফা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অর্জন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আবশ্যক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নয়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সাধারণত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মুনাফা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অর্জনের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উদ্দেশ্য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থাকে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786440"/>
                  </a:ext>
                </a:extLst>
              </a:tr>
              <a:tr h="78072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ব্যক্তিগত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/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সামাজিক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হতে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পারে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ব্যবসা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পরিচালনার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সঙ্গে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সম্পর্কিত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560768"/>
                  </a:ext>
                </a:extLst>
              </a:tr>
              <a:tr h="78072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ঝুঁকি থাকা বাধ্যতামূলক নয়</a:t>
                      </a:r>
                      <a:endParaRPr lang="en-US" sz="1800" b="1" kern="10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ঝুঁকি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গ্রহণ</a:t>
                      </a:r>
                      <a:r>
                        <a:rPr lang="en-US" sz="3200" b="1" kern="100" dirty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kern="100" dirty="0" err="1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গুরুত্বপূর্ণ</a:t>
                      </a:r>
                      <a:endParaRPr lang="en-US" sz="1800" b="1" kern="100" dirty="0">
                        <a:effectLst/>
                        <a:latin typeface="NikoshBAN" panose="02000000000000000000" pitchFamily="2" charset="0"/>
                        <a:ea typeface="Calibri" panose="020F0502020204030204" pitchFamily="34" charset="0"/>
                        <a:cs typeface="NikoshBAN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701190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4A7A7A6-4C0A-22A2-D933-863F0B2C1FA3}"/>
              </a:ext>
            </a:extLst>
          </p:cNvPr>
          <p:cNvSpPr txBox="1"/>
          <p:nvPr/>
        </p:nvSpPr>
        <p:spPr>
          <a:xfrm>
            <a:off x="3943808" y="563746"/>
            <a:ext cx="4304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36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বনাম</a:t>
            </a:r>
            <a:r>
              <a:rPr lang="en-US" sz="36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6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endParaRPr lang="en-US" sz="3600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89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BF9A4-E14C-EFD0-6534-2D3CB3E0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380DBB2-07AC-9B8B-D520-4DA7D5FB6BD6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04C9737-3899-466D-B164-658A70C3D631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EE5D638-EFC9-2BE5-1539-D4F9DBC4D6C7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F04B4C-073E-A3B1-3470-931E3E69355F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B926A9-CE0A-783D-385D-2F5A96A5D895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7EB04DF-9DB4-34F0-7C1D-535D36CCCA0E}"/>
              </a:ext>
            </a:extLst>
          </p:cNvPr>
          <p:cNvSpPr txBox="1"/>
          <p:nvPr/>
        </p:nvSpPr>
        <p:spPr>
          <a:xfrm>
            <a:off x="4661941" y="287814"/>
            <a:ext cx="21226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</a:t>
            </a:r>
            <a:r>
              <a:rPr lang="en-US" sz="36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6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384366-1044-98F7-40C8-0B2120CF7C36}"/>
              </a:ext>
            </a:extLst>
          </p:cNvPr>
          <p:cNvSpPr txBox="1"/>
          <p:nvPr/>
        </p:nvSpPr>
        <p:spPr>
          <a:xfrm>
            <a:off x="1947617" y="1182154"/>
            <a:ext cx="32720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28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28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28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2800" b="1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5C3652-7C31-F5F4-17B6-2B0BEB61A66A}"/>
              </a:ext>
            </a:extLst>
          </p:cNvPr>
          <p:cNvSpPr txBox="1"/>
          <p:nvPr/>
        </p:nvSpPr>
        <p:spPr>
          <a:xfrm>
            <a:off x="3056734" y="1917833"/>
            <a:ext cx="2909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32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B4F69D-CF29-B7B3-1AB0-7AFE3276B774}"/>
              </a:ext>
            </a:extLst>
          </p:cNvPr>
          <p:cNvSpPr txBox="1"/>
          <p:nvPr/>
        </p:nvSpPr>
        <p:spPr>
          <a:xfrm>
            <a:off x="3612824" y="2702543"/>
            <a:ext cx="3389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235FF0-CBA7-A0C4-426B-C990A0CCB419}"/>
              </a:ext>
            </a:extLst>
          </p:cNvPr>
          <p:cNvSpPr txBox="1"/>
          <p:nvPr/>
        </p:nvSpPr>
        <p:spPr>
          <a:xfrm>
            <a:off x="4661941" y="3442516"/>
            <a:ext cx="2896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3200" b="1" dirty="0"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71F906-BD8B-3D5F-F9A2-32CCA38151C9}"/>
              </a:ext>
            </a:extLst>
          </p:cNvPr>
          <p:cNvSpPr txBox="1"/>
          <p:nvPr/>
        </p:nvSpPr>
        <p:spPr>
          <a:xfrm>
            <a:off x="6525927" y="4944200"/>
            <a:ext cx="2206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সিদ্ধান্ত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নেন</a:t>
            </a:r>
            <a:endParaRPr lang="en-US" sz="32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0A2A58-4679-7B47-A0A9-0A7EAC187DA6}"/>
              </a:ext>
            </a:extLst>
          </p:cNvPr>
          <p:cNvSpPr txBox="1"/>
          <p:nvPr/>
        </p:nvSpPr>
        <p:spPr>
          <a:xfrm>
            <a:off x="6936437" y="5728910"/>
            <a:ext cx="3879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32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পরিচালনা</a:t>
            </a:r>
            <a:r>
              <a:rPr lang="en-US" sz="32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26698A-6596-617F-1714-951AB169CD5F}"/>
              </a:ext>
            </a:extLst>
          </p:cNvPr>
          <p:cNvSpPr txBox="1"/>
          <p:nvPr/>
        </p:nvSpPr>
        <p:spPr>
          <a:xfrm>
            <a:off x="5858477" y="4227226"/>
            <a:ext cx="2406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28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নতুনত্ব</a:t>
            </a:r>
            <a:r>
              <a:rPr lang="en-US" sz="28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খোজেন</a:t>
            </a:r>
            <a:endParaRPr lang="en-US" sz="2800" b="1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0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F29CC-860D-68F1-3785-E91584BDC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9616B9D-D3CC-68BD-B61C-BFEA478300C9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F95883-CD6D-6C91-265F-444D6486D8AC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91FD93B-B440-9888-A85A-55F45DCBD88B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18697EE-B6C2-0EEB-02CF-02865AE154D0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C2C444A-CA3B-9DAE-85FF-94D1C1BD8DC2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3117204-CBDF-1DE5-3B1A-AE23BB46486E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54BB15D-9CDA-A8A7-B9A6-1316F56A0588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478F532-5D80-80BB-4224-F8EEE2E2FEA3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470E140-A0AD-5755-0255-0216859CB987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B768D2-ACF5-E6B7-E0AC-230FB06A78EC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E38164E-A0AC-4C70-822A-710B13D1F235}"/>
              </a:ext>
            </a:extLst>
          </p:cNvPr>
          <p:cNvSpPr txBox="1"/>
          <p:nvPr/>
        </p:nvSpPr>
        <p:spPr>
          <a:xfrm>
            <a:off x="4661941" y="287814"/>
            <a:ext cx="2759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গুণাবলী</a:t>
            </a:r>
            <a:endParaRPr lang="en-US" sz="3600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EC35B8-6659-74D1-1F50-7F0C4270B304}"/>
              </a:ext>
            </a:extLst>
          </p:cNvPr>
          <p:cNvSpPr txBox="1"/>
          <p:nvPr/>
        </p:nvSpPr>
        <p:spPr>
          <a:xfrm>
            <a:off x="1415563" y="1274965"/>
            <a:ext cx="3642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1. </a:t>
            </a:r>
            <a:r>
              <a:rPr lang="en-US" sz="32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2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গ্রহণের</a:t>
            </a:r>
            <a:r>
              <a:rPr lang="en-US" sz="32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ক্ষমতা</a:t>
            </a:r>
            <a:endParaRPr lang="en-US" sz="3200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649E5C-F164-3E17-274E-6ED965056921}"/>
              </a:ext>
            </a:extLst>
          </p:cNvPr>
          <p:cNvSpPr txBox="1"/>
          <p:nvPr/>
        </p:nvSpPr>
        <p:spPr>
          <a:xfrm>
            <a:off x="2700852" y="2014938"/>
            <a:ext cx="2710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2. </a:t>
            </a:r>
            <a:r>
              <a:rPr lang="en-US" sz="32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সৃজনশীলতা</a:t>
            </a:r>
            <a:endParaRPr lang="en-US" sz="3200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F47346-A756-2915-B813-15DABC536300}"/>
              </a:ext>
            </a:extLst>
          </p:cNvPr>
          <p:cNvSpPr txBox="1"/>
          <p:nvPr/>
        </p:nvSpPr>
        <p:spPr>
          <a:xfrm>
            <a:off x="3612824" y="2702543"/>
            <a:ext cx="2459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3.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দূরদর্শিতা</a:t>
            </a:r>
            <a:endParaRPr lang="en-US" sz="3200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A79346-B88C-4902-19A1-EB1854BEB29C}"/>
              </a:ext>
            </a:extLst>
          </p:cNvPr>
          <p:cNvSpPr txBox="1"/>
          <p:nvPr/>
        </p:nvSpPr>
        <p:spPr>
          <a:xfrm>
            <a:off x="4661941" y="3442516"/>
            <a:ext cx="2472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🔹4. </a:t>
            </a:r>
            <a:r>
              <a:rPr lang="en-US" sz="32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আত্মবিশ্বাস</a:t>
            </a:r>
            <a:endParaRPr lang="en-US" sz="3200" dirty="0"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509A53-9AB2-5D53-25DA-C881B791222E}"/>
              </a:ext>
            </a:extLst>
          </p:cNvPr>
          <p:cNvSpPr txBox="1"/>
          <p:nvPr/>
        </p:nvSpPr>
        <p:spPr>
          <a:xfrm>
            <a:off x="6096000" y="4926656"/>
            <a:ext cx="3469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6.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পরিশ্রমী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মনোভাব</a:t>
            </a:r>
            <a:endParaRPr lang="en-US" sz="3200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7EF665-6056-B020-9766-DB43027E4BDB}"/>
              </a:ext>
            </a:extLst>
          </p:cNvPr>
          <p:cNvSpPr txBox="1"/>
          <p:nvPr/>
        </p:nvSpPr>
        <p:spPr>
          <a:xfrm>
            <a:off x="7298238" y="5574059"/>
            <a:ext cx="28664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7. </a:t>
            </a:r>
            <a:r>
              <a:rPr lang="en-US" sz="32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দায়িত্বশীলতা</a:t>
            </a:r>
            <a:endParaRPr lang="en-US" sz="3200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0C9510-9AFC-78DA-45BC-906D8A955ED7}"/>
              </a:ext>
            </a:extLst>
          </p:cNvPr>
          <p:cNvSpPr txBox="1"/>
          <p:nvPr/>
        </p:nvSpPr>
        <p:spPr>
          <a:xfrm>
            <a:off x="5057907" y="4193358"/>
            <a:ext cx="3894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32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5. </a:t>
            </a:r>
            <a:r>
              <a:rPr lang="en-US" sz="3200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সিদ্ধান্ত</a:t>
            </a:r>
            <a:r>
              <a:rPr lang="en-US" sz="32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গ্রহণের</a:t>
            </a:r>
            <a:r>
              <a:rPr lang="en-US" sz="32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ক্ষমতা</a:t>
            </a:r>
            <a:endParaRPr lang="en-US" sz="3200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09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03F28-3F16-8482-22B8-9BE1FA0AE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A478CA2-B4F6-EC7E-0006-A2139504FA8C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B44183E-75C4-83E0-BAE2-6BF39E0E56B8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15F2E8B-D21C-3BB3-3E5F-7EF601CD044F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14B72CB-5857-5C53-DCEE-73AF85BE7E06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9D8ACD-4ACD-EF4B-71D7-3E85C6719B78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59406E4-5243-F0F6-01FE-DD9BB8AEF4E7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7A3C699-DCAC-C68F-8F06-8EBB39170E93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932D25F-2AE5-0516-95F8-486D420453BC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768DC69-F8F7-6165-E86D-F0A9A46037E1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F9F3F10-201F-A162-A576-43EA30B3EB67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7543FE9-D8CF-8C1D-B0E0-8B0F099D7CC3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60B4E9-5169-80AA-7304-C0621C7A34B9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4DE8531-A925-147F-4FDF-F00B0597D516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CAFD0FE-692E-7FB5-C4D1-6ECFBC375D9F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DF2FB8-3BD8-E3A8-A420-44D35CBED890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104EE46-22C9-AA97-02FD-759215E7C6F1}"/>
              </a:ext>
            </a:extLst>
          </p:cNvPr>
          <p:cNvSpPr txBox="1"/>
          <p:nvPr/>
        </p:nvSpPr>
        <p:spPr>
          <a:xfrm>
            <a:off x="4661941" y="287814"/>
            <a:ext cx="27590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গুণাবলী</a:t>
            </a:r>
            <a:endParaRPr lang="en-US" sz="3600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1CDB5B-B177-E376-CE6C-8AE2625C9B38}"/>
              </a:ext>
            </a:extLst>
          </p:cNvPr>
          <p:cNvSpPr txBox="1"/>
          <p:nvPr/>
        </p:nvSpPr>
        <p:spPr>
          <a:xfrm>
            <a:off x="1415563" y="1274965"/>
            <a:ext cx="1907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৮.নেতৃত্ব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056B17-1B14-93A1-FBF6-29DCE22D6772}"/>
              </a:ext>
            </a:extLst>
          </p:cNvPr>
          <p:cNvSpPr txBox="1"/>
          <p:nvPr/>
        </p:nvSpPr>
        <p:spPr>
          <a:xfrm>
            <a:off x="2700852" y="2014938"/>
            <a:ext cx="23278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৯.অধ্যবসায়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CFCE7B-164A-BAF3-A7AC-8091D051C402}"/>
              </a:ext>
            </a:extLst>
          </p:cNvPr>
          <p:cNvSpPr txBox="1"/>
          <p:nvPr/>
        </p:nvSpPr>
        <p:spPr>
          <a:xfrm>
            <a:off x="3612824" y="2702543"/>
            <a:ext cx="4945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10.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সদ্ব্যবহা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ক্ষমতা</a:t>
            </a:r>
            <a:endParaRPr lang="en-US" sz="32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250BC5-D5E6-2C16-AAEB-C5C59FEC8E06}"/>
              </a:ext>
            </a:extLst>
          </p:cNvPr>
          <p:cNvSpPr txBox="1"/>
          <p:nvPr/>
        </p:nvSpPr>
        <p:spPr>
          <a:xfrm>
            <a:off x="4661941" y="3442516"/>
            <a:ext cx="1947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🔹১১. </a:t>
            </a:r>
            <a:r>
              <a:rPr lang="en-US" sz="32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সাহস</a:t>
            </a:r>
            <a:endParaRPr lang="en-US" sz="3200" dirty="0"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6D9454-B90F-B44F-E94F-584EAC2B14EE}"/>
              </a:ext>
            </a:extLst>
          </p:cNvPr>
          <p:cNvSpPr txBox="1"/>
          <p:nvPr/>
        </p:nvSpPr>
        <p:spPr>
          <a:xfrm>
            <a:off x="6096000" y="4926656"/>
            <a:ext cx="3052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১৩.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উদ্ভাবনী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endParaRPr lang="en-US" sz="3200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B7533B-F448-7191-9497-9BCA84D36E91}"/>
              </a:ext>
            </a:extLst>
          </p:cNvPr>
          <p:cNvSpPr txBox="1"/>
          <p:nvPr/>
        </p:nvSpPr>
        <p:spPr>
          <a:xfrm>
            <a:off x="7298238" y="5574059"/>
            <a:ext cx="3740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১৪. </a:t>
            </a:r>
            <a:r>
              <a:rPr lang="en-US" sz="32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ব্যর্থতা</a:t>
            </a:r>
            <a:r>
              <a:rPr lang="en-US" sz="32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en-US" sz="3200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477C5F-0100-36A6-7E1A-088CE2811885}"/>
              </a:ext>
            </a:extLst>
          </p:cNvPr>
          <p:cNvSpPr txBox="1"/>
          <p:nvPr/>
        </p:nvSpPr>
        <p:spPr>
          <a:xfrm>
            <a:off x="5057907" y="4193358"/>
            <a:ext cx="2561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🔹 </a:t>
            </a:r>
            <a:r>
              <a:rPr lang="en-US" sz="3200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১২. </a:t>
            </a:r>
            <a:r>
              <a:rPr lang="en-US" sz="3200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নমনীয়তা</a:t>
            </a:r>
            <a:endParaRPr lang="en-US" sz="3200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68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29477-A3F0-28EE-5BBB-FE31F7132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C2EB083-B6C8-407D-C451-6A33C521093E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3FEBB91-FA6D-B3CD-C97D-8A4463782359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CC91245-A730-3306-15EE-651800BEA42E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49A4F66-8A9F-3322-1ABC-BC58B310EE3E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42F8744-063E-8C9E-0C55-EF9D77D9F9D8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66F4A0D-9165-C0D9-1A54-E0E6774D5B77}"/>
              </a:ext>
            </a:extLst>
          </p:cNvPr>
          <p:cNvSpPr txBox="1"/>
          <p:nvPr/>
        </p:nvSpPr>
        <p:spPr>
          <a:xfrm>
            <a:off x="1948721" y="1182154"/>
            <a:ext cx="718403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</a:t>
            </a:r>
            <a:r>
              <a:rPr lang="en-US" sz="32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b="1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বেকারত্ব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হ্রাস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উৎপাদন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সম্পদের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সুষ্ঠু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b="1" dirty="0"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শিল্পায়ন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ঘটায়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দারিদ্র্য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হ্রাসে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2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রাখে</a:t>
            </a:r>
            <a:endParaRPr lang="en-US" sz="3200" b="1" dirty="0">
              <a:highlight>
                <a:srgbClr val="FF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জীবনযাত্রার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97A9ED-C6EF-98A7-77E0-513F9A4956F8}"/>
              </a:ext>
            </a:extLst>
          </p:cNvPr>
          <p:cNvSpPr txBox="1"/>
          <p:nvPr/>
        </p:nvSpPr>
        <p:spPr>
          <a:xfrm>
            <a:off x="2417456" y="287814"/>
            <a:ext cx="67153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আর্থ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উন্নয়নে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endParaRPr lang="en-US" sz="3200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086682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ECDB7-7B01-EAAE-03C5-6BC6EC986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B4ABE92-4EFE-DE44-B64E-159D02739184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9611852-620B-53FD-3B29-31A384F6EFCC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0AFCF49-5F5C-1AB5-9D21-FFB9C7D3F651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2A848C-E192-4492-A2CC-B8811F914885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F6F2003-42BF-788C-D4CE-687FA704C0F7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6EB8A16-A7F3-74E4-61FE-91E5EEE2D0A0}"/>
              </a:ext>
            </a:extLst>
          </p:cNvPr>
          <p:cNvGrpSpPr/>
          <p:nvPr/>
        </p:nvGrpSpPr>
        <p:grpSpPr>
          <a:xfrm>
            <a:off x="861473" y="287814"/>
            <a:ext cx="10516061" cy="4820743"/>
            <a:chOff x="861473" y="287814"/>
            <a:chExt cx="10516061" cy="482074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A120B59-13D7-00FD-B1B9-AB3C86004A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5849" y="1182152"/>
              <a:ext cx="5051685" cy="386644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0947DE2-E39C-8D15-48FB-C35506F06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473" y="1152173"/>
              <a:ext cx="5234527" cy="379149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8AB31A-F483-AF7D-F726-E2970428A884}"/>
                </a:ext>
              </a:extLst>
            </p:cNvPr>
            <p:cNvSpPr txBox="1"/>
            <p:nvPr/>
          </p:nvSpPr>
          <p:spPr>
            <a:xfrm>
              <a:off x="4202693" y="287814"/>
              <a:ext cx="378661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নিচের</a:t>
              </a:r>
              <a:r>
                <a:rPr lang="en-US" sz="36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ছবি</a:t>
              </a:r>
              <a:r>
                <a:rPr lang="en-US" sz="36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দুটি</a:t>
              </a:r>
              <a:r>
                <a:rPr lang="en-US" sz="36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লক্ষ্য</a:t>
              </a:r>
              <a:r>
                <a:rPr lang="en-US" sz="36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কর</a:t>
              </a:r>
              <a:r>
                <a:rPr lang="en-US" sz="36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744D94-F824-B19B-CEF8-09EE68330D53}"/>
                </a:ext>
              </a:extLst>
            </p:cNvPr>
            <p:cNvSpPr txBox="1"/>
            <p:nvPr/>
          </p:nvSpPr>
          <p:spPr>
            <a:xfrm>
              <a:off x="1905269" y="4358894"/>
              <a:ext cx="2297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ড.মুহাম্মদ</a:t>
              </a:r>
              <a:r>
                <a:rPr lang="en-US" sz="3200" b="1" dirty="0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highlight>
                    <a:srgbClr val="00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ইউনুস</a:t>
              </a:r>
              <a:endPara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0EB8971-2F4D-79C5-A407-B33C2F29869A}"/>
                </a:ext>
              </a:extLst>
            </p:cNvPr>
            <p:cNvSpPr txBox="1"/>
            <p:nvPr/>
          </p:nvSpPr>
          <p:spPr>
            <a:xfrm>
              <a:off x="6996857" y="4585337"/>
              <a:ext cx="37096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>
                  <a:solidFill>
                    <a:schemeClr val="bg1"/>
                  </a:solidFill>
                  <a:highlight>
                    <a:srgbClr val="FF00FF"/>
                  </a:highlight>
                </a:rPr>
                <a:t>ফজলে</a:t>
              </a:r>
              <a:r>
                <a:rPr lang="en-US" sz="2800" b="1" dirty="0">
                  <a:solidFill>
                    <a:schemeClr val="bg1"/>
                  </a:solidFill>
                  <a:highlight>
                    <a:srgbClr val="FF00FF"/>
                  </a:highlight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highlight>
                    <a:srgbClr val="FF00FF"/>
                  </a:highlight>
                </a:rPr>
                <a:t>হাসান</a:t>
              </a:r>
              <a:r>
                <a:rPr lang="en-US" sz="2800" b="1" dirty="0">
                  <a:solidFill>
                    <a:schemeClr val="bg1"/>
                  </a:solidFill>
                  <a:highlight>
                    <a:srgbClr val="FF00FF"/>
                  </a:highlight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highlight>
                    <a:srgbClr val="FF00FF"/>
                  </a:highlight>
                </a:rPr>
                <a:t>আবেদ</a:t>
              </a:r>
              <a:endParaRPr lang="en-US" sz="2800" b="1" dirty="0">
                <a:solidFill>
                  <a:schemeClr val="bg1"/>
                </a:solidFill>
                <a:highlight>
                  <a:srgbClr val="FF00FF"/>
                </a:highligh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032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CE755-1181-272D-E636-D81533916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2D5D5CB-EFA8-5022-F5F8-41CBA92EB176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585492C-3798-52E2-DAB0-89D47DC3EE22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05A834C-FDEB-A8A8-493A-699D95CB09D9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B5DA1BE-9671-27C3-F910-3C7BF75FC4F8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ADCB347-98B2-AF87-33F0-5AAF7B2EBCA4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5AD955E-8A73-BCE8-60FF-E3D196162AB1}"/>
              </a:ext>
            </a:extLst>
          </p:cNvPr>
          <p:cNvSpPr txBox="1"/>
          <p:nvPr/>
        </p:nvSpPr>
        <p:spPr>
          <a:xfrm>
            <a:off x="814466" y="914401"/>
            <a:ext cx="1056306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ড. মুহাম্মদ ইউনূস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গ্রামীণ ব্যাংক প্রতিষ্ঠাতা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স্যার ফজলে হাসান আবেদ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BRAC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আর্থ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উন্নয়নে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অবদান</a:t>
            </a:r>
            <a:endParaRPr lang="en-US" sz="3600" b="1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 সৃষ্টি</a:t>
            </a:r>
            <a:endParaRPr lang="en-US" sz="36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দারিদ্র্য হ্রাস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নতুন পণ্য/সেবা ও উদ্ভাবন</a:t>
            </a:r>
            <a:endParaRPr lang="en-US" sz="36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স্থানীয় সম্পদের সুষ্ঠু ব্যবহার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6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নারীর ক্ষমতায়ন</a:t>
            </a:r>
            <a:endParaRPr lang="en-US" sz="3600" b="1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জীবনযাত্রার মান উন্নয়ন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71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C8A23-EF09-D957-7037-09B914DC6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A25061A-C430-D96E-E7C6-563F7587015E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04211DC-BE63-A1AA-E76F-2C0EEF309711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39FD08D-36C7-0345-2E88-022F8A9A8EA1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5252D88-DDC2-88BA-B3B1-5E8293559CCD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30FB0BD-6B77-083A-97B8-918DB699BCC9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55752FD-BBB4-E7C7-E5AE-DC6597B75BE5}"/>
              </a:ext>
            </a:extLst>
          </p:cNvPr>
          <p:cNvSpPr txBox="1"/>
          <p:nvPr/>
        </p:nvSpPr>
        <p:spPr>
          <a:xfrm>
            <a:off x="1229195" y="1340961"/>
            <a:ext cx="996845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–১ 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নতুন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তৈরির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চিন্তা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করেছে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–২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সম্ভাব্য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ক্ষতি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জেনেও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পরিকল্পিতভাবে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এগিয়েছে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–৩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ব্যর্থ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হওয়ার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আবার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চেষ্টা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করেছে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–৪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ভবিষ্যতে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কোন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বেশি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বিক্রি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হবে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আগে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চিন্তা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করেছে</a:t>
            </a:r>
            <a:r>
              <a:rPr lang="en-US" sz="32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>
              <a:buNone/>
            </a:pPr>
            <a:endParaRPr lang="en-US" sz="32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প্রতিটি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পরিস্থিতির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সঙ্গে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সংশ্লিষ্ট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উদ্যোক্তার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গুণটি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শনাক্ত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করবে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করবে</a:t>
            </a:r>
            <a:r>
              <a:rPr lang="en-US" sz="32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2B7FBB-616B-59C0-E9EF-DE0A91C43464}"/>
              </a:ext>
            </a:extLst>
          </p:cNvPr>
          <p:cNvSpPr txBox="1"/>
          <p:nvPr/>
        </p:nvSpPr>
        <p:spPr>
          <a:xfrm>
            <a:off x="4816386" y="313482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দলীয়</a:t>
            </a:r>
            <a:r>
              <a:rPr lang="en-US" sz="36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</a:t>
            </a:r>
            <a:endParaRPr lang="en-US" sz="3600" b="1" kern="100" dirty="0">
              <a:highlight>
                <a:srgbClr val="FFFF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A4342-F94D-9E59-8B48-8C41D6FA61B1}"/>
              </a:ext>
            </a:extLst>
          </p:cNvPr>
          <p:cNvSpPr txBox="1"/>
          <p:nvPr/>
        </p:nvSpPr>
        <p:spPr>
          <a:xfrm>
            <a:off x="7455180" y="313482"/>
            <a:ext cx="12827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৮মিনিট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2078785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A20E2-BA00-E481-0F12-7A40F6EB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0BAF57-1A72-17D3-10D7-BC8355F22F86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42F9097-5B0F-DA84-4911-08F0D3CD301E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B1EEAD3-E5AD-4B4A-3293-6FA0C950854C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C52C293-8AEC-A2C9-EAB2-C65E7F18833D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4638FBD-8377-049C-EFFD-4B4583D5FCE7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BE528A2-89FF-754E-0579-34164100D85F}"/>
              </a:ext>
            </a:extLst>
          </p:cNvPr>
          <p:cNvSpPr txBox="1"/>
          <p:nvPr/>
        </p:nvSpPr>
        <p:spPr>
          <a:xfrm>
            <a:off x="2098624" y="1543987"/>
            <a:ext cx="55573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–১ →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সৃজনশীলতা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–২ →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–৩ →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অধ্যবসায়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–৪ →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দূরদর্শিতা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1C2B60-1AE6-1FDB-2BC1-6C9D8E2C68B1}"/>
              </a:ext>
            </a:extLst>
          </p:cNvPr>
          <p:cNvSpPr txBox="1"/>
          <p:nvPr/>
        </p:nvSpPr>
        <p:spPr>
          <a:xfrm>
            <a:off x="4706911" y="629587"/>
            <a:ext cx="3130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40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40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8CFC29-F5BE-949A-E599-AE8417064A4D}"/>
              </a:ext>
            </a:extLst>
          </p:cNvPr>
          <p:cNvSpPr txBox="1"/>
          <p:nvPr/>
        </p:nvSpPr>
        <p:spPr>
          <a:xfrm>
            <a:off x="1051189" y="4305046"/>
            <a:ext cx="100896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🎤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পুনরায়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429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F5F5B7-4C3E-B3F2-D684-DDA7DE27E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C42BEDC-BDAE-414D-C654-3740AAF4F693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460A0B7-DC52-5CA2-2774-4F4B2E1A8B61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30075F6-0C5B-9AD7-335D-6F752D42AE41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CEDED3-C10A-428A-7245-83374A93A4B3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C5B14C-4FDF-4518-CD63-DB5BFC54AEFA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0A8C52B-A720-E023-9104-F444A219B5CB}"/>
              </a:ext>
            </a:extLst>
          </p:cNvPr>
          <p:cNvSpPr txBox="1"/>
          <p:nvPr/>
        </p:nvSpPr>
        <p:spPr>
          <a:xfrm>
            <a:off x="1034321" y="1566552"/>
            <a:ext cx="1023828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</a:p>
          <a:p>
            <a:pPr marL="0" marR="0">
              <a:buNone/>
            </a:pP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নিচের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পরিস্থিতিগুলো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পড়ে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গুণটি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লেখো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—</a:t>
            </a:r>
          </a:p>
          <a:p>
            <a:pPr marL="0" marR="0"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ক.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রনি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নতুন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ধরনের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তৈরি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করল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খ.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মিতা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ব্যর্থ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হয়েও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আবার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চেষ্টা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করল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গ.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সুমন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ভবিষ্যতে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কোন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পণ্যের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চাহিদা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বাড়বে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বিশ্লেষণ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করল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ঘ.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করিম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নিজের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সিদ্ধান্তের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দৃঢ়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বিশ্বাস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রাখে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ঙ. </a:t>
            </a:r>
            <a:r>
              <a:rPr lang="en-US" sz="32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আরওয়া</a:t>
            </a:r>
            <a:r>
              <a:rPr lang="en-US" sz="32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কর্মসংস্থান</a:t>
            </a:r>
            <a:r>
              <a:rPr lang="en-US" sz="32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32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ব্যবস্থা</a:t>
            </a:r>
            <a:r>
              <a:rPr lang="en-US" sz="32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করল</a:t>
            </a:r>
            <a:r>
              <a:rPr lang="en-US" sz="32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buNone/>
            </a:pP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চ.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আয়রা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জীবনযাত্রার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মান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উন্নয়নে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অবদান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রাখল</a:t>
            </a:r>
            <a:r>
              <a:rPr lang="en-US" sz="32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4C4C03-DB0B-38ED-39F1-B8078870B0FA}"/>
              </a:ext>
            </a:extLst>
          </p:cNvPr>
          <p:cNvSpPr txBox="1"/>
          <p:nvPr/>
        </p:nvSpPr>
        <p:spPr>
          <a:xfrm>
            <a:off x="3410084" y="535823"/>
            <a:ext cx="47884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একক</a:t>
            </a:r>
            <a:r>
              <a:rPr lang="en-US" sz="36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</a:t>
            </a:r>
            <a:r>
              <a:rPr lang="en-US" sz="3600" b="1" kern="100" dirty="0"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	</a:t>
            </a:r>
            <a:r>
              <a:rPr lang="en-US" sz="36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৫ </a:t>
            </a:r>
            <a:r>
              <a:rPr lang="en-US" sz="3600" b="1" kern="100" dirty="0" err="1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মিনিটের</a:t>
            </a:r>
            <a:r>
              <a:rPr lang="en-US" sz="3600" b="1" kern="100" dirty="0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চ্যালেঞ্জ</a:t>
            </a:r>
            <a:endParaRPr lang="en-US" sz="3600" b="1" kern="100" dirty="0">
              <a:highlight>
                <a:srgbClr val="00FF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186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4555EE-0170-C965-BAE4-4670E94D9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A478D71-2D7F-208D-7934-C5432EA794AB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0A53A3D-874E-D867-E4DA-1A1012C9ABB1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006DB2E-D14C-389E-B49A-28CC1D4587F6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8CBFD34-6D25-F833-E73D-C13433C44D2E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252EE6E-46F6-316E-7390-E0CCE29A410E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9E1EEAE-F572-7E3D-BD99-30C9715F2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51" y="792453"/>
            <a:ext cx="9968459" cy="504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521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ECFB3-339D-8501-40CC-1F9C5360C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79E6354D-D86B-05F5-DE59-73217F4F534A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AA07C3-384C-1919-DC0D-37359DD94AEF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1A5E78B-25DC-84B5-8B07-06BC995FF604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1E20FD-FA33-44BD-F755-90F4DA4F1497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1C5BEFE-5145-0F70-7DF8-3E61054D1EF0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B800BE2-7678-2F75-3A7A-52E58669FA92}"/>
              </a:ext>
            </a:extLst>
          </p:cNvPr>
          <p:cNvSpPr txBox="1"/>
          <p:nvPr/>
        </p:nvSpPr>
        <p:spPr>
          <a:xfrm>
            <a:off x="3987383" y="719528"/>
            <a:ext cx="3273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MCQ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46CF6F-AF06-E47A-FE02-5BAA57A2471A}"/>
              </a:ext>
            </a:extLst>
          </p:cNvPr>
          <p:cNvSpPr txBox="1"/>
          <p:nvPr/>
        </p:nvSpPr>
        <p:spPr>
          <a:xfrm>
            <a:off x="989351" y="1514007"/>
            <a:ext cx="458651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উদ্যোগের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গুরুত্বপূর্ণ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অলসতা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সিদ্ধান্তহীনতা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এড়িয়ে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CA6656-0E65-F1B2-3F1A-2AA3BF5128C2}"/>
              </a:ext>
            </a:extLst>
          </p:cNvPr>
          <p:cNvSpPr txBox="1"/>
          <p:nvPr/>
        </p:nvSpPr>
        <p:spPr>
          <a:xfrm>
            <a:off x="6239547" y="1514007"/>
            <a:ext cx="44743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ক্ষমতাকে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ক.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নেতৃত্ব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অধ্যবসায়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সৃজনশীলতা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ঘ.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দায়িত্বশীলতা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2EF699-2F15-17CB-BCAA-DCC0CE272191}"/>
              </a:ext>
            </a:extLst>
          </p:cNvPr>
          <p:cNvSpPr txBox="1"/>
          <p:nvPr/>
        </p:nvSpPr>
        <p:spPr>
          <a:xfrm>
            <a:off x="976859" y="3990790"/>
            <a:ext cx="10238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৩.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→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→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→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→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পরিচালনা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→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 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BF295F-6F5B-500C-311B-82990F7191EC}"/>
              </a:ext>
            </a:extLst>
          </p:cNvPr>
          <p:cNvSpPr txBox="1"/>
          <p:nvPr/>
        </p:nvSpPr>
        <p:spPr>
          <a:xfrm>
            <a:off x="1087211" y="4866939"/>
            <a:ext cx="93522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৪.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সৃজনশীলতা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আত্মবিশ্বাস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দূরদর্শিতা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অধ্যবসায়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+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নেতৃত্ব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=?</a:t>
            </a:r>
          </a:p>
          <a:p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B6567F-DBD1-EEBD-E073-17542C3BF993}"/>
              </a:ext>
            </a:extLst>
          </p:cNvPr>
          <p:cNvSpPr txBox="1"/>
          <p:nvPr/>
        </p:nvSpPr>
        <p:spPr>
          <a:xfrm>
            <a:off x="8078498" y="596418"/>
            <a:ext cx="1503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৫মিনিট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2153451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83FED-CBF0-5C75-24E4-BB05A8577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01B044B-E234-D69A-04F4-FCA9B944B312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B27C5E9-3EEC-D9C8-BAC1-B90AB9735A42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39899FA-6254-072C-1AD9-033F1515759E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0C03FD5-E55F-5559-75CB-3919A36BFBD2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7935A40-4855-5A3E-1B87-483DF5D3293D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642D757-6E14-81E6-024F-35C0D5A1153D}"/>
              </a:ext>
            </a:extLst>
          </p:cNvPr>
          <p:cNvSpPr txBox="1"/>
          <p:nvPr/>
        </p:nvSpPr>
        <p:spPr>
          <a:xfrm>
            <a:off x="3987383" y="719528"/>
            <a:ext cx="46185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MCQ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1CD216-6B30-27F5-BD49-19865F6435B9}"/>
              </a:ext>
            </a:extLst>
          </p:cNvPr>
          <p:cNvSpPr txBox="1"/>
          <p:nvPr/>
        </p:nvSpPr>
        <p:spPr>
          <a:xfrm>
            <a:off x="3730453" y="2075822"/>
            <a:ext cx="59202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১.খ.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২. গ.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সৃজনশীলতা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গুণাবলী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70276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A4F50-6527-5B20-2DC3-9B2B59394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C9CA3C9-8A21-D352-F5FC-6D902A4755D1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B8F526-7FB6-C572-78B5-2BAC148CEBF2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FDA246-5832-1834-3B8A-2CC767765453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FB4D10-407C-3E7A-4852-66A7BACE3D92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3DD112D-801D-62F9-0DD1-9E6DE7366C20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039BE11-3D64-8CCA-F0B9-A0BA7BEA5A5E}"/>
              </a:ext>
            </a:extLst>
          </p:cNvPr>
          <p:cNvSpPr txBox="1"/>
          <p:nvPr/>
        </p:nvSpPr>
        <p:spPr>
          <a:xfrm>
            <a:off x="4531052" y="329544"/>
            <a:ext cx="28200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🏠 </a:t>
            </a:r>
            <a:r>
              <a:rPr lang="en-US" sz="40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2588BB-11A0-B4B4-25A3-4B0B688BA50F}"/>
              </a:ext>
            </a:extLst>
          </p:cNvPr>
          <p:cNvGrpSpPr/>
          <p:nvPr/>
        </p:nvGrpSpPr>
        <p:grpSpPr>
          <a:xfrm>
            <a:off x="824548" y="1037430"/>
            <a:ext cx="10542904" cy="5653924"/>
            <a:chOff x="824548" y="1037430"/>
            <a:chExt cx="10542904" cy="56539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0D3F98-C9AD-6BA6-27F8-8BCBC78C2976}"/>
                </a:ext>
              </a:extLst>
            </p:cNvPr>
            <p:cNvSpPr txBox="1"/>
            <p:nvPr/>
          </p:nvSpPr>
          <p:spPr>
            <a:xfrm>
              <a:off x="824548" y="1182154"/>
              <a:ext cx="5366438" cy="5509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তোমাদের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এলাকার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একজন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সফল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উদ্যোক্তা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সম্পর্কে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তথ্য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সংগ্রহ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করো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নিচের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বিষয়গুলো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লিখবে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—</a:t>
              </a:r>
            </a:p>
            <a:p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1.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উদ্যোক্তার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নাম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2.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ধরনের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করেন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3.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কীভাবে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শুরু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করেছেন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4.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তার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প্রধান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৫টি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গুণ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5.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পরিচালনায়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চ্যালেঞ্জ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মোকাবিলা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করেছেন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6.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তার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কাছ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তুমি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শিখেছ</a:t>
              </a:r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4A3047A-7291-283F-20E5-8F9BB41CC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1013" y="1037430"/>
              <a:ext cx="5366439" cy="4638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28806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DC901-577D-FC45-611B-59E57CEEF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9A5666-3B8A-E549-C388-D8230783F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17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9AC1B9-B867-D937-18A3-D8BFA8859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F0E5689-3DAE-7A88-2D7E-4781133B1838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3765C44-AC2D-BB8C-F0D0-5E961D37A29A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1452708-5046-8921-83D6-44744CB22FB0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2E6BD61-DFFD-9F04-7BC1-ED1DECA435BF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C5E2F54-5B01-82BB-12E7-08D7DD673EDD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1BEE670-BB4C-483A-8192-180410C05388}"/>
              </a:ext>
            </a:extLst>
          </p:cNvPr>
          <p:cNvGrpSpPr/>
          <p:nvPr/>
        </p:nvGrpSpPr>
        <p:grpSpPr>
          <a:xfrm>
            <a:off x="1392246" y="307789"/>
            <a:ext cx="9982311" cy="5822068"/>
            <a:chOff x="1392246" y="307789"/>
            <a:chExt cx="9982311" cy="582206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E218C7F-9AE6-282C-FDDE-E8BB77D7E8BD}"/>
                </a:ext>
              </a:extLst>
            </p:cNvPr>
            <p:cNvSpPr txBox="1"/>
            <p:nvPr/>
          </p:nvSpPr>
          <p:spPr>
            <a:xfrm>
              <a:off x="1392246" y="1543986"/>
              <a:ext cx="9982311" cy="4585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36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b="1" dirty="0" err="1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তো</a:t>
              </a:r>
              <a:r>
                <a:rPr lang="en-US" sz="3600" b="1" dirty="0"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—❓</a:t>
              </a:r>
            </a:p>
            <a:p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১.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তোমাদের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পরিচিত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এমন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কোনো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ব্যক্তি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আছে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যিনি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নিজের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২.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কেউ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যদি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নিজের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উদ্যোগে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একটি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দোকান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খুলে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তাকে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বলা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৩.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চাকরি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না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নিজে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কিছু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করার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চেষ্টা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করাকে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বলা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যায়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৪.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একজন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ব্যবসায়ী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একজন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উদ্যোক্তার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মধ্যে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কোনো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পার্থক্য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আছে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pPr>
                <a:lnSpc>
                  <a:spcPct val="150000"/>
                </a:lnSpc>
              </a:pP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৫.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তোমার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কাছে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একজন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সফল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ব্যবসায়ীর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সবচেয়ে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গুরুত্বপূর্ণ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গুণ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কোনটি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  <a:p>
              <a:endParaRPr lang="en-US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A11ED47-4110-B816-84ED-C1593E79D515}"/>
                </a:ext>
              </a:extLst>
            </p:cNvPr>
            <p:cNvSpPr txBox="1"/>
            <p:nvPr/>
          </p:nvSpPr>
          <p:spPr>
            <a:xfrm>
              <a:off x="4260164" y="307789"/>
              <a:ext cx="3826689" cy="13849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6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পূর্বজ্ঞান</a:t>
              </a:r>
              <a:r>
                <a:rPr lang="en-US" sz="6600" b="1" dirty="0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6600" b="1" dirty="0" err="1">
                  <a:ln w="9525">
                    <a:solidFill>
                      <a:schemeClr val="bg1"/>
                    </a:solidFill>
                    <a:prstDash val="solid"/>
                  </a:ln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যাচাই</a:t>
              </a:r>
              <a:endParaRPr lang="en-US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91022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A661F-77D5-040F-3D2E-38AB87423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D760365-CD8B-0D13-99E8-90B0DA912A39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CAF5025-2BBA-FA8E-9F5C-AD348AC56382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95B7344-580A-764E-D72B-3E5205324D1D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A061F9C-CBD2-E5FB-FBCA-AC4C83D38601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8164AA-CA08-1D40-665F-46C0B72BE296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609C6C8-CE35-F27A-6EA4-51F6406DB9E1}"/>
              </a:ext>
            </a:extLst>
          </p:cNvPr>
          <p:cNvSpPr txBox="1"/>
          <p:nvPr/>
        </p:nvSpPr>
        <p:spPr>
          <a:xfrm>
            <a:off x="4017364" y="32228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493FC6-7745-8CCF-8DDD-7389712BA3BF}"/>
              </a:ext>
            </a:extLst>
          </p:cNvPr>
          <p:cNvSpPr txBox="1"/>
          <p:nvPr/>
        </p:nvSpPr>
        <p:spPr>
          <a:xfrm>
            <a:off x="1262865" y="287814"/>
            <a:ext cx="9821287" cy="650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স্কুলে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যাওয়ার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নাস্তা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দূরের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দোকানে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 &gt; “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স্কুলের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স্বাস্থ্যকর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নাস্তার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দোকান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।”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পর্যাপ্ত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সঙ্গে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—“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অল্প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পুঁজি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পছন্দ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অনুযায়ী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।”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—“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।”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— &gt; “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?”</a:t>
            </a:r>
          </a:p>
          <a:p>
            <a:pPr algn="just">
              <a:lnSpc>
                <a:spcPct val="150000"/>
              </a:lnSpc>
            </a:pP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090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6586A-3186-D909-7754-A0C1504E6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4D486C6-3722-4ECA-F3E0-D4D0A00B5C35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B2D9F6-DDB3-504E-39BA-09001CD6059F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B7FD85C-ABFA-8438-90A4-BCC1A1D43A87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951C4AC-9D54-BC20-9A9B-95DC976B5197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8D29C37-8CCD-8E1A-3EF7-12556F6947ED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9455724-F287-E6A1-BDAD-8EA344C20F0F}"/>
              </a:ext>
            </a:extLst>
          </p:cNvPr>
          <p:cNvSpPr txBox="1"/>
          <p:nvPr/>
        </p:nvSpPr>
        <p:spPr>
          <a:xfrm>
            <a:off x="1798820" y="1184223"/>
            <a:ext cx="91290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❓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আমিনের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চিন্তার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pPr algn="ctr"/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endParaRPr lang="en-US" sz="36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⬇️</a:t>
            </a:r>
          </a:p>
          <a:p>
            <a:pPr algn="ctr"/>
            <a:r>
              <a:rPr lang="en-US" sz="40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endParaRPr lang="en-US" sz="4000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⬇️</a:t>
            </a:r>
          </a:p>
          <a:p>
            <a:pPr algn="ctr"/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endParaRPr lang="en-US" sz="3600" b="1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⬇️</a:t>
            </a:r>
          </a:p>
          <a:p>
            <a:pPr algn="ctr"/>
            <a:r>
              <a:rPr lang="en-US" sz="40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40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পরিণত</a:t>
            </a:r>
            <a:r>
              <a:rPr lang="en-US" sz="40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000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endParaRPr lang="en-US" sz="4000" dirty="0"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041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6F713A-B17D-704B-9CE7-43F945315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8C72C797-212F-96F7-0633-CB0398409CBB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1CA34B-CBED-2B10-92C1-F2F67C12CDF9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C25E336-0FDB-E977-61CF-4719844273C4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CDE4397-BB03-6D72-6027-6A7E81AE4360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E6D163B-C5BD-9D26-0338-4E49DB70DA9A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992C358-0F85-1463-028D-6A23878E4031}"/>
              </a:ext>
            </a:extLst>
          </p:cNvPr>
          <p:cNvSpPr txBox="1"/>
          <p:nvPr/>
        </p:nvSpPr>
        <p:spPr>
          <a:xfrm>
            <a:off x="3246121" y="854440"/>
            <a:ext cx="59442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শিরোনাম</a:t>
            </a:r>
            <a:r>
              <a:rPr lang="en-US" sz="6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FBAA89-030B-1015-BEA0-1BEF826BD556}"/>
              </a:ext>
            </a:extLst>
          </p:cNvPr>
          <p:cNvSpPr txBox="1"/>
          <p:nvPr/>
        </p:nvSpPr>
        <p:spPr>
          <a:xfrm>
            <a:off x="1798990" y="2773179"/>
            <a:ext cx="859401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5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5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5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5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গুণাবলী</a:t>
            </a:r>
            <a:r>
              <a:rPr lang="en-US" sz="54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</a:p>
          <a:p>
            <a:endParaRPr lang="en-US" sz="7200" b="1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53237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F8C81-5179-8320-394D-B8C5DDA6F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392BB6C-D785-AA2D-F5B7-94E19EACA90D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3743668-D291-CE34-6EB2-14D588D8AD83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FB1931B-5280-9CF3-AB66-4FBADF052A55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F9EFD19-6CEF-008B-BDFF-D4C0F873B5C8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450BFD-5A07-C8EF-BEB4-1BE254CB5775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CFA470D-D32D-00C5-DDB4-EB09B141C0E1}"/>
              </a:ext>
            </a:extLst>
          </p:cNvPr>
          <p:cNvSpPr txBox="1"/>
          <p:nvPr/>
        </p:nvSpPr>
        <p:spPr>
          <a:xfrm>
            <a:off x="1476741" y="302158"/>
            <a:ext cx="722024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4000" b="1" dirty="0"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(Learning Outcomes)</a:t>
            </a:r>
          </a:p>
          <a:p>
            <a:endParaRPr lang="en-US" dirty="0">
              <a:highlight>
                <a:srgbClr val="00FFFF"/>
              </a:highlight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319BA-5D83-F221-5396-93FBA3F70049}"/>
              </a:ext>
            </a:extLst>
          </p:cNvPr>
          <p:cNvSpPr txBox="1"/>
          <p:nvPr/>
        </p:nvSpPr>
        <p:spPr>
          <a:xfrm>
            <a:off x="1447932" y="3312191"/>
            <a:ext cx="8122736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আর্থ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উন্নয়নে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অনুধাবন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38914C-055B-EFB8-0223-9B4E95E73E7D}"/>
              </a:ext>
            </a:extLst>
          </p:cNvPr>
          <p:cNvSpPr txBox="1"/>
          <p:nvPr/>
        </p:nvSpPr>
        <p:spPr>
          <a:xfrm>
            <a:off x="1447932" y="1618380"/>
            <a:ext cx="8284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CD7696-3623-7EBA-5C8C-63545941E35E}"/>
              </a:ext>
            </a:extLst>
          </p:cNvPr>
          <p:cNvSpPr txBox="1"/>
          <p:nvPr/>
        </p:nvSpPr>
        <p:spPr>
          <a:xfrm>
            <a:off x="1476741" y="2534492"/>
            <a:ext cx="7669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উদ্যোক্তার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গুণাবলী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05198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BA707C-BA76-D1FF-034D-95FA8E4B6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0CE85EC1-7EED-7794-A3F5-84E0CA80FBCD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7F8EF96-34D1-F2F6-5731-33BA7CFD4F0D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3537EA2-2EDD-F64B-D20A-DD9945E83091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122B6D1-5174-D9A3-A794-6AA50726EACE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4593CC-6F15-A3D5-CB28-B19DBA9AD632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CC8D2F6-C195-BE5D-86DC-5E174A45237A}"/>
              </a:ext>
            </a:extLst>
          </p:cNvPr>
          <p:cNvSpPr txBox="1"/>
          <p:nvPr/>
        </p:nvSpPr>
        <p:spPr>
          <a:xfrm>
            <a:off x="4871145" y="351157"/>
            <a:ext cx="24497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48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943506-8DB5-1B95-135F-AD22D891FEC8}"/>
              </a:ext>
            </a:extLst>
          </p:cNvPr>
          <p:cNvSpPr txBox="1"/>
          <p:nvPr/>
        </p:nvSpPr>
        <p:spPr>
          <a:xfrm>
            <a:off x="2984365" y="1329221"/>
            <a:ext cx="4653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কর্মপ্রচেষ্টাকে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F3E963-8239-C214-491A-74DF9D628AAC}"/>
              </a:ext>
            </a:extLst>
          </p:cNvPr>
          <p:cNvSpPr txBox="1"/>
          <p:nvPr/>
        </p:nvSpPr>
        <p:spPr>
          <a:xfrm>
            <a:off x="838345" y="2266349"/>
            <a:ext cx="105657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সম্পাদনের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পরিকল্পিতভাবে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গ্রহণের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প্রচেষ্টাকে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dirty="0">
              <a:highlight>
                <a:srgbClr val="FF00FF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208468-F25D-961E-77B6-9C6072D16A04}"/>
              </a:ext>
            </a:extLst>
          </p:cNvPr>
          <p:cNvSpPr txBox="1"/>
          <p:nvPr/>
        </p:nvSpPr>
        <p:spPr>
          <a:xfrm>
            <a:off x="1676689" y="3357797"/>
            <a:ext cx="956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6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+ </a:t>
            </a:r>
            <a:r>
              <a:rPr lang="en-US" sz="36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r>
              <a:rPr lang="en-US" sz="36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+ </a:t>
            </a:r>
            <a:r>
              <a:rPr lang="en-US" sz="36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প্রচেষ্টা</a:t>
            </a:r>
            <a:r>
              <a:rPr lang="en-US" sz="36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= </a:t>
            </a:r>
            <a:r>
              <a:rPr lang="en-US" sz="36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endParaRPr lang="en-US" sz="3600" dirty="0">
              <a:highlight>
                <a:srgbClr val="FF0000"/>
              </a:highligh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FCBFE4-F319-B49F-97F0-84044FE269DF}"/>
              </a:ext>
            </a:extLst>
          </p:cNvPr>
          <p:cNvSpPr txBox="1"/>
          <p:nvPr/>
        </p:nvSpPr>
        <p:spPr>
          <a:xfrm>
            <a:off x="3039256" y="3225596"/>
            <a:ext cx="61084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32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0341DF-83F3-B592-34DE-E3A1C7E40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31F338D0-CAB9-9DD3-D64F-9F0274F1B69F}"/>
              </a:ext>
            </a:extLst>
          </p:cNvPr>
          <p:cNvGrpSpPr/>
          <p:nvPr/>
        </p:nvGrpSpPr>
        <p:grpSpPr>
          <a:xfrm>
            <a:off x="0" y="-450617"/>
            <a:ext cx="12192000" cy="8021688"/>
            <a:chOff x="0" y="-450617"/>
            <a:chExt cx="12192000" cy="802168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5DCC34E-F796-C229-EEB4-836729676ED6}"/>
                </a:ext>
              </a:extLst>
            </p:cNvPr>
            <p:cNvSpPr/>
            <p:nvPr/>
          </p:nvSpPr>
          <p:spPr>
            <a:xfrm rot="7514750">
              <a:off x="99913" y="-216917"/>
              <a:ext cx="1476864" cy="1009463"/>
            </a:xfrm>
            <a:custGeom>
              <a:avLst/>
              <a:gdLst>
                <a:gd name="csX0" fmla="*/ 654955 w 1220237"/>
                <a:gd name="csY0" fmla="*/ 1079292 h 1079292"/>
                <a:gd name="csX1" fmla="*/ 0 w 1220237"/>
                <a:gd name="csY1" fmla="*/ 0 h 1079292"/>
                <a:gd name="csX2" fmla="*/ 1220237 w 1220237"/>
                <a:gd name="csY2" fmla="*/ 0 h 1079292"/>
                <a:gd name="csX3" fmla="*/ 1220237 w 1220237"/>
                <a:gd name="csY3" fmla="*/ 1079292 h 10792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1220237" h="1079292">
                  <a:moveTo>
                    <a:pt x="654955" y="1079292"/>
                  </a:moveTo>
                  <a:lnTo>
                    <a:pt x="0" y="0"/>
                  </a:lnTo>
                  <a:lnTo>
                    <a:pt x="1220237" y="0"/>
                  </a:lnTo>
                  <a:lnTo>
                    <a:pt x="1220237" y="1079292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010B782-4F64-E217-89B6-12C895AA25BC}"/>
                </a:ext>
              </a:extLst>
            </p:cNvPr>
            <p:cNvSpPr/>
            <p:nvPr/>
          </p:nvSpPr>
          <p:spPr>
            <a:xfrm rot="3219103">
              <a:off x="10292987" y="5906663"/>
              <a:ext cx="1411153" cy="1917663"/>
            </a:xfrm>
            <a:custGeom>
              <a:avLst/>
              <a:gdLst>
                <a:gd name="csX0" fmla="*/ 0 w 1411153"/>
                <a:gd name="csY0" fmla="*/ 0 h 1917663"/>
                <a:gd name="csX1" fmla="*/ 1411153 w 1411153"/>
                <a:gd name="csY1" fmla="*/ 0 h 1917663"/>
                <a:gd name="csX2" fmla="*/ 0 w 1411153"/>
                <a:gd name="csY2" fmla="*/ 1917663 h 19176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</a:cxnLst>
              <a:rect l="l" t="t" r="r" b="b"/>
              <a:pathLst>
                <a:path w="1411153" h="1917663">
                  <a:moveTo>
                    <a:pt x="0" y="0"/>
                  </a:moveTo>
                  <a:lnTo>
                    <a:pt x="1411153" y="0"/>
                  </a:lnTo>
                  <a:lnTo>
                    <a:pt x="0" y="191766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2B4ABF-21DF-594D-6265-46993B0C6F2C}"/>
                </a:ext>
              </a:extLst>
            </p:cNvPr>
            <p:cNvSpPr/>
            <p:nvPr/>
          </p:nvSpPr>
          <p:spPr>
            <a:xfrm>
              <a:off x="11377534" y="0"/>
              <a:ext cx="814466" cy="6858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281A2CC-53F6-6E34-C3DC-9D748ACB3674}"/>
                </a:ext>
              </a:extLst>
            </p:cNvPr>
            <p:cNvSpPr/>
            <p:nvPr/>
          </p:nvSpPr>
          <p:spPr>
            <a:xfrm>
              <a:off x="0" y="0"/>
              <a:ext cx="814466" cy="6858000"/>
            </a:xfrm>
            <a:prstGeom prst="rect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DBECA0C-4C00-F749-D8B0-672898B6E184}"/>
              </a:ext>
            </a:extLst>
          </p:cNvPr>
          <p:cNvSpPr txBox="1"/>
          <p:nvPr/>
        </p:nvSpPr>
        <p:spPr>
          <a:xfrm>
            <a:off x="4996885" y="6300755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b="1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পরিচালনা</a:t>
            </a:r>
            <a:endParaRPr lang="en-US" sz="3200" b="1" dirty="0">
              <a:highlight>
                <a:srgbClr val="00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866E63-8A2C-C84A-D53E-9F3858096B29}"/>
              </a:ext>
            </a:extLst>
          </p:cNvPr>
          <p:cNvSpPr txBox="1"/>
          <p:nvPr/>
        </p:nvSpPr>
        <p:spPr>
          <a:xfrm>
            <a:off x="4996885" y="284387"/>
            <a:ext cx="3052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DEF8C5-A0B8-E018-7179-ED861588402F}"/>
              </a:ext>
            </a:extLst>
          </p:cNvPr>
          <p:cNvSpPr txBox="1"/>
          <p:nvPr/>
        </p:nvSpPr>
        <p:spPr>
          <a:xfrm>
            <a:off x="2132726" y="1018883"/>
            <a:ext cx="85811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মুনাফা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অর্জনের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উদ্দেশ্যে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ব্যবসায়িক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</a:p>
          <a:p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পরিচালনার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প্রচেষ্টাকে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উদ্যোগ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highlight>
                  <a:srgbClr val="00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highlight>
                <a:srgbClr val="00FF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28E6ED-89AB-8D68-535B-3EF814CD1BCC}"/>
              </a:ext>
            </a:extLst>
          </p:cNvPr>
          <p:cNvSpPr txBox="1"/>
          <p:nvPr/>
        </p:nvSpPr>
        <p:spPr>
          <a:xfrm>
            <a:off x="4463915" y="2254719"/>
            <a:ext cx="34996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ব্যবসার</a:t>
            </a:r>
            <a:r>
              <a:rPr lang="en-US" sz="32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2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শনাক্তকরণ</a:t>
            </a:r>
            <a:endParaRPr lang="en-US" sz="3200" b="1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5E5CA0-5FB9-1FC2-830F-BE3674B7CAA3}"/>
              </a:ext>
            </a:extLst>
          </p:cNvPr>
          <p:cNvSpPr txBox="1"/>
          <p:nvPr/>
        </p:nvSpPr>
        <p:spPr>
          <a:xfrm>
            <a:off x="5844902" y="2773099"/>
            <a:ext cx="737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⬇️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B1F4C7-85E9-AC75-73D7-2F190CB4C02F}"/>
              </a:ext>
            </a:extLst>
          </p:cNvPr>
          <p:cNvSpPr txBox="1"/>
          <p:nvPr/>
        </p:nvSpPr>
        <p:spPr>
          <a:xfrm>
            <a:off x="5475407" y="3253474"/>
            <a:ext cx="1406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endParaRPr lang="en-US" sz="3200" b="1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1A4B59-F3FB-FDF5-5CE1-3638A8F5053E}"/>
              </a:ext>
            </a:extLst>
          </p:cNvPr>
          <p:cNvSpPr txBox="1"/>
          <p:nvPr/>
        </p:nvSpPr>
        <p:spPr>
          <a:xfrm>
            <a:off x="5809633" y="3812547"/>
            <a:ext cx="737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⬇️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733A09-96AE-62DB-2A6F-F0F3DBB614B4}"/>
              </a:ext>
            </a:extLst>
          </p:cNvPr>
          <p:cNvSpPr txBox="1"/>
          <p:nvPr/>
        </p:nvSpPr>
        <p:spPr>
          <a:xfrm>
            <a:off x="5214451" y="4333219"/>
            <a:ext cx="1786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endParaRPr lang="en-US" sz="3200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99728F-8406-3514-DDE6-78D4B03349DD}"/>
              </a:ext>
            </a:extLst>
          </p:cNvPr>
          <p:cNvSpPr txBox="1"/>
          <p:nvPr/>
        </p:nvSpPr>
        <p:spPr>
          <a:xfrm>
            <a:off x="5860372" y="4838315"/>
            <a:ext cx="737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⬇️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F54D13-F38F-AE47-30BA-E7D875DAE807}"/>
              </a:ext>
            </a:extLst>
          </p:cNvPr>
          <p:cNvSpPr txBox="1"/>
          <p:nvPr/>
        </p:nvSpPr>
        <p:spPr>
          <a:xfrm>
            <a:off x="5565270" y="5333285"/>
            <a:ext cx="1404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ঝুঁকি</a:t>
            </a:r>
            <a:r>
              <a:rPr lang="en-US" sz="3200" b="1" dirty="0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C0C0C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endParaRPr lang="en-US" sz="3200" b="1" dirty="0">
              <a:highlight>
                <a:srgbClr val="C0C0C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E2B0C8-31AF-58A8-A473-CBCB348874C5}"/>
              </a:ext>
            </a:extLst>
          </p:cNvPr>
          <p:cNvSpPr txBox="1"/>
          <p:nvPr/>
        </p:nvSpPr>
        <p:spPr>
          <a:xfrm>
            <a:off x="5844902" y="5864083"/>
            <a:ext cx="7377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⬇️</a:t>
            </a:r>
          </a:p>
        </p:txBody>
      </p:sp>
    </p:spTree>
    <p:extLst>
      <p:ext uri="{BB962C8B-B14F-4D97-AF65-F5344CB8AC3E}">
        <p14:creationId xmlns:p14="http://schemas.microsoft.com/office/powerpoint/2010/main" val="117655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9" grpId="0"/>
      <p:bldP spid="10" grpId="0"/>
      <p:bldP spid="11" grpId="0"/>
      <p:bldP spid="12" grpId="0"/>
      <p:bldP spid="14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924</Words>
  <Application>Microsoft Office PowerPoint</Application>
  <PresentationFormat>Widescreen</PresentationFormat>
  <Paragraphs>157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IBRAHIM</dc:creator>
  <cp:lastModifiedBy>M IBRAHIM</cp:lastModifiedBy>
  <cp:revision>17</cp:revision>
  <dcterms:created xsi:type="dcterms:W3CDTF">2026-08-22T05:17:20Z</dcterms:created>
  <dcterms:modified xsi:type="dcterms:W3CDTF">2026-08-22T12:15:08Z</dcterms:modified>
</cp:coreProperties>
</file>