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71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8" r:id="rId13"/>
  </p:sldIdLst>
  <p:sldSz cx="9144000" cy="5143500" type="screen16x9"/>
  <p:notesSz cx="6858000" cy="9144000"/>
  <p:embeddedFontLst>
    <p:embeddedFont>
      <p:font typeface="Caveat" panose="020B0604020202020204" charset="0"/>
      <p:regular r:id="rId15"/>
      <p:bold r:id="rId16"/>
    </p:embeddedFont>
    <p:embeddedFont>
      <p:font typeface="Open Sans" panose="020B060402020202020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-16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slide_xoszpofiboboknpcwdsa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slide_xoszpofiboboknpcwdsa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0903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slide_ghmiwjiaqwxcseopfno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slide_ghmiwjiaqwxcseopfno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 from: https://www.shutterstock.com/image-photo/man-laughing-joyfully-indoors-art-gallery-2669096793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slide_uaahhehtricoscvvvbnm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slide_uaahhehtricoscvvvbnm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 from: https://www.dreamstime.com/photos-images/cleaning-prayer-hands.html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slide_snnnerswwgavsfrnsriz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slide_snnnerswwgavsfrnsriz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 from: https://www.pinterest.com/pin/be-thankful-quotes-and-messages-to-express-gratitude--356699232996251129/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slide_xoszpofiboboknpcwdsa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slide_xoszpofiboboknpcwdsa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slide_euujkbiwmijpaizdaydm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slide_euujkbiwmijpaizdaydm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 from: https://www.muslimpro.com/what-to-do-before-you-pray-wudu-cleanliness-facing-qibla/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slide_ncczkutsnsjtvoigoqav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slide_ncczkutsnsjtvoigoqav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 from: https://muslimheritage.com/water-management/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slide_emouqbeutbznpjkmayce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slide_emouqbeutbznpjkmayce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slide_quqwceegiixoxosmwise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slide_quqwceegiixoxosmwise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 from: https://www.amazon.com/Essential-Islamic-Knowledge-Budda-Minhu/dp/1872531342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slide_lfrizxkjeaqpitxstzde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slide_lfrizxkjeaqpitxstzde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 from: https://clhgroup.co.uk/learning-centre/guides/clean-toilets-how-important-are-they?srsltid=AfmBOop46OReAsxhPfVnWuOgY_Atw691GEq38kW6Ik7MKPvEsgPOfE4Y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slide_kuuwbagiyxrubluktzwf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slide_kuuwbagiyxrubluktzwf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slide_dzsrmxkfocowegxvjvwt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slide_dzsrmxkfocowegxvjvwt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4.jp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5.jfif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jf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4.jp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jfif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jf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14EFE2D2-4226-4C96-BDF7-46217C91AABB}"/>
              </a:ext>
            </a:extLst>
          </p:cNvPr>
          <p:cNvSpPr/>
          <p:nvPr/>
        </p:nvSpPr>
        <p:spPr>
          <a:xfrm>
            <a:off x="2736196" y="69831"/>
            <a:ext cx="3695423" cy="1016476"/>
          </a:xfrm>
          <a:prstGeom prst="fram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IN" sz="4800" b="1" dirty="0">
                <a:solidFill>
                  <a:srgbClr val="C0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800" b="1" dirty="0">
              <a:solidFill>
                <a:srgbClr val="C0000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480D26-7291-4442-9785-55753E1C553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295400"/>
            <a:ext cx="3937000" cy="377826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4" name="Rounded Rectangle 9">
            <a:extLst>
              <a:ext uri="{FF2B5EF4-FFF2-40B4-BE49-F238E27FC236}">
                <a16:creationId xmlns:a16="http://schemas.microsoft.com/office/drawing/2014/main" id="{3FF31A16-4E54-4440-A701-545BBC0A7BF1}"/>
              </a:ext>
            </a:extLst>
          </p:cNvPr>
          <p:cNvSpPr/>
          <p:nvPr/>
        </p:nvSpPr>
        <p:spPr>
          <a:xfrm>
            <a:off x="-9435" y="1295400"/>
            <a:ext cx="5000536" cy="3778269"/>
          </a:xfrm>
          <a:prstGeom prst="roundRect">
            <a:avLst/>
          </a:prstGeom>
          <a:solidFill>
            <a:schemeClr val="tx2">
              <a:lumMod val="90000"/>
            </a:schemeClr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শিবলুল</a:t>
            </a:r>
            <a:r>
              <a:rPr lang="en-US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আহমেদ</a:t>
            </a:r>
            <a:endParaRPr lang="en-US" sz="32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বি.এ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অনার্স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), </a:t>
            </a:r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এম.এ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মাস্টার্স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pPr algn="ctr"/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আরবি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ভাষা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সাহিত্য</a:t>
            </a:r>
            <a:endParaRPr lang="en-US" sz="2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ইসলামী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বিশ্ববিদ্যালয়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কুষ্টিয়া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প্রভাষক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আরবি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pPr algn="ctr"/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জুম্মাহাট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দারুল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উলুম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ফাযিল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মাদরাসা</a:t>
            </a:r>
            <a:endParaRPr lang="en-US" sz="2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উলিপুর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কুড়িগ্রাম</a:t>
            </a:r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ই-</a:t>
            </a:r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মেইলঃ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shibly.iu@gmail.com</a:t>
            </a:r>
          </a:p>
          <a:p>
            <a:pPr algn="ctr"/>
            <a:r>
              <a:rPr lang="en-US" sz="24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মোবাইলঃ</a:t>
            </a:r>
            <a:r>
              <a:rPr lang="en-US" sz="24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০১৭২৩-৬৬৪৫৫৭</a:t>
            </a:r>
            <a:endParaRPr lang="bn-IN" sz="24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44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2"/>
          <p:cNvSpPr txBox="1"/>
          <p:nvPr/>
        </p:nvSpPr>
        <p:spPr>
          <a:xfrm>
            <a:off x="1214160" y="376519"/>
            <a:ext cx="4433607" cy="753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solidFill>
                  <a:srgbClr val="FFE0A8"/>
                </a:solidFill>
                <a:latin typeface="Caveat"/>
                <a:ea typeface="Caveat"/>
                <a:cs typeface="Caveat"/>
                <a:sym typeface="Caveat"/>
              </a:rPr>
              <a:t>হাসি ও অন্যান্য</a:t>
            </a:r>
            <a:endParaRPr sz="4000" b="1" dirty="0">
              <a:solidFill>
                <a:srgbClr val="FFE0A8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112" name="Google Shape;112;p22"/>
          <p:cNvSpPr txBox="1"/>
          <p:nvPr/>
        </p:nvSpPr>
        <p:spPr>
          <a:xfrm>
            <a:off x="109068" y="1394009"/>
            <a:ext cx="4064100" cy="3077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300"/>
              <a:buFont typeface="Open Sans"/>
              <a:buChar char="●"/>
            </a:pPr>
            <a:r>
              <a:rPr lang="en" sz="1800" b="1" dirty="0">
                <a:solidFill>
                  <a:srgbClr val="F3F3F3"/>
                </a:solidFill>
                <a:latin typeface="Open Sans"/>
                <a:ea typeface="Open Sans"/>
                <a:cs typeface="Open Sans"/>
                <a:sym typeface="Open Sans"/>
              </a:rPr>
              <a:t>নামাজের মধ্যে জোরে হাসলে অযু ভাঙে</a:t>
            </a:r>
            <a:endParaRPr sz="1800" b="1" dirty="0">
              <a:solidFill>
                <a:srgbClr val="F3F3F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300"/>
              <a:buFont typeface="Open Sans"/>
              <a:buChar char="●"/>
            </a:pPr>
            <a:r>
              <a:rPr lang="en" sz="1800" b="1" dirty="0">
                <a:solidFill>
                  <a:srgbClr val="F3F3F3"/>
                </a:solidFill>
                <a:latin typeface="Open Sans"/>
                <a:ea typeface="Open Sans"/>
                <a:cs typeface="Open Sans"/>
                <a:sym typeface="Open Sans"/>
              </a:rPr>
              <a:t>মুখ দিয়ে উচ্চস্বরে হাসি দিলে অযু নষ্ট হয়</a:t>
            </a:r>
            <a:endParaRPr lang="as-IN" sz="1800" b="1" dirty="0">
              <a:solidFill>
                <a:srgbClr val="F3F3F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300"/>
              <a:buFont typeface="Open Sans"/>
              <a:buChar char="●"/>
            </a:pPr>
            <a:r>
              <a:rPr lang="as-IN" sz="1800" b="1" dirty="0">
                <a:solidFill>
                  <a:srgbClr val="F3F3F3"/>
                </a:solidFill>
                <a:latin typeface="Open Sans"/>
                <a:ea typeface="Open Sans"/>
                <a:cs typeface="Open Sans"/>
                <a:sym typeface="Open Sans"/>
              </a:rPr>
              <a:t>সাধারণ হাসিতে অযু ভাঙে না</a:t>
            </a:r>
          </a:p>
        </p:txBody>
      </p:sp>
      <p:pic>
        <p:nvPicPr>
          <p:cNvPr id="3" name="Graphic 2" descr="Tongue face with no fill">
            <a:extLst>
              <a:ext uri="{FF2B5EF4-FFF2-40B4-BE49-F238E27FC236}">
                <a16:creationId xmlns:a16="http://schemas.microsoft.com/office/drawing/2014/main" id="{8154558C-F8EF-4D41-9217-5AAB15E6F1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1303" y="437035"/>
            <a:ext cx="746312" cy="746312"/>
          </a:xfrm>
          <a:prstGeom prst="rect">
            <a:avLst/>
          </a:prstGeom>
        </p:spPr>
      </p:pic>
      <p:pic>
        <p:nvPicPr>
          <p:cNvPr id="7" name="Graphic 6" descr="Tongue face with no fill">
            <a:extLst>
              <a:ext uri="{FF2B5EF4-FFF2-40B4-BE49-F238E27FC236}">
                <a16:creationId xmlns:a16="http://schemas.microsoft.com/office/drawing/2014/main" id="{E49BAD10-412B-4DA8-A63C-EB829FBF20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3757" y="416862"/>
            <a:ext cx="746312" cy="7463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80435DA-613E-4ED0-B419-6EE6C69F3D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2930" y="1401318"/>
            <a:ext cx="4291584" cy="3204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Graphic 7" descr="Circle with right arrow">
            <a:extLst>
              <a:ext uri="{FF2B5EF4-FFF2-40B4-BE49-F238E27FC236}">
                <a16:creationId xmlns:a16="http://schemas.microsoft.com/office/drawing/2014/main" id="{EC0DA9A0-4C8D-4F0D-8B9A-C7AAD7BA27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78528" y="1832160"/>
            <a:ext cx="1540907" cy="1079127"/>
          </a:xfrm>
          <a:prstGeom prst="rect">
            <a:avLst/>
          </a:prstGeom>
        </p:spPr>
      </p:pic>
      <p:pic>
        <p:nvPicPr>
          <p:cNvPr id="12" name="Graphic 11" descr="Circle with right arrow">
            <a:extLst>
              <a:ext uri="{FF2B5EF4-FFF2-40B4-BE49-F238E27FC236}">
                <a16:creationId xmlns:a16="http://schemas.microsoft.com/office/drawing/2014/main" id="{4771625C-A103-4A48-AD65-421FE97388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2985253" y="2911287"/>
            <a:ext cx="1540907" cy="10791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1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/>
          <p:nvPr/>
        </p:nvSpPr>
        <p:spPr>
          <a:xfrm>
            <a:off x="1190065" y="342900"/>
            <a:ext cx="729671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solidFill>
                  <a:srgbClr val="FFE0A8"/>
                </a:solidFill>
                <a:latin typeface="Caveat"/>
                <a:ea typeface="Caveat"/>
                <a:cs typeface="Caveat"/>
                <a:sym typeface="Caveat"/>
              </a:rPr>
              <a:t>অযু ভাঙার পর করণীয়</a:t>
            </a:r>
            <a:endParaRPr sz="2500" b="1" dirty="0">
              <a:solidFill>
                <a:srgbClr val="FFE0A8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119" name="Google Shape;119;p23"/>
          <p:cNvSpPr txBox="1"/>
          <p:nvPr/>
        </p:nvSpPr>
        <p:spPr>
          <a:xfrm>
            <a:off x="4826000" y="1333500"/>
            <a:ext cx="40641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300"/>
              <a:buFont typeface="Open Sans"/>
              <a:buChar char="●"/>
            </a:pPr>
            <a:r>
              <a:rPr lang="en" sz="1600" b="1" dirty="0">
                <a:solidFill>
                  <a:srgbClr val="F3F3F3"/>
                </a:solidFill>
                <a:latin typeface="Open Sans"/>
                <a:ea typeface="Open Sans"/>
                <a:cs typeface="Open Sans"/>
                <a:sym typeface="Open Sans"/>
              </a:rPr>
              <a:t>অযু ভাঙলে অবিলম্বে নতুন অযু করুন</a:t>
            </a:r>
            <a:endParaRPr sz="1600" b="1" dirty="0">
              <a:solidFill>
                <a:srgbClr val="F3F3F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300"/>
              <a:buFont typeface="Open Sans"/>
              <a:buChar char="●"/>
            </a:pPr>
            <a:r>
              <a:rPr lang="en" sz="1600" b="1" dirty="0">
                <a:solidFill>
                  <a:srgbClr val="F3F3F3"/>
                </a:solidFill>
                <a:latin typeface="Open Sans"/>
                <a:ea typeface="Open Sans"/>
                <a:cs typeface="Open Sans"/>
                <a:sym typeface="Open Sans"/>
              </a:rPr>
              <a:t>পবিত্রতা বজায় রাখার চেষ্টা করুন</a:t>
            </a:r>
            <a:endParaRPr sz="1600" b="1" dirty="0">
              <a:solidFill>
                <a:srgbClr val="F3F3F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300"/>
              <a:buFont typeface="Open Sans"/>
              <a:buChar char="●"/>
            </a:pPr>
            <a:r>
              <a:rPr lang="en" sz="1600" b="1" dirty="0">
                <a:solidFill>
                  <a:srgbClr val="F3F3F3"/>
                </a:solidFill>
                <a:latin typeface="Open Sans"/>
                <a:ea typeface="Open Sans"/>
                <a:cs typeface="Open Sans"/>
                <a:sym typeface="Open Sans"/>
              </a:rPr>
              <a:t>নামাজের সময় হলে অযু করে নিন</a:t>
            </a:r>
            <a:endParaRPr sz="1600" b="1" dirty="0">
              <a:solidFill>
                <a:srgbClr val="F3F3F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300"/>
              <a:buFont typeface="Open Sans"/>
              <a:buChar char="●"/>
            </a:pPr>
            <a:r>
              <a:rPr lang="en" sz="1600" b="1" dirty="0">
                <a:solidFill>
                  <a:srgbClr val="F3F3F3"/>
                </a:solidFill>
                <a:latin typeface="Open Sans"/>
                <a:ea typeface="Open Sans"/>
                <a:cs typeface="Open Sans"/>
                <a:sym typeface="Open Sans"/>
              </a:rPr>
              <a:t>সর্বদা পরিচ্ছন্ন থাকার অভ্যাস গড়ুন</a:t>
            </a:r>
            <a:endParaRPr sz="1600" b="1" dirty="0">
              <a:solidFill>
                <a:srgbClr val="F3F3F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0" name="Google Shape;120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6486" y="1385857"/>
            <a:ext cx="3657600" cy="25466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5"/>
          <p:cNvSpPr txBox="1"/>
          <p:nvPr/>
        </p:nvSpPr>
        <p:spPr>
          <a:xfrm>
            <a:off x="904875" y="342900"/>
            <a:ext cx="3771900" cy="8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 dirty="0">
                <a:solidFill>
                  <a:srgbClr val="FFE0A8"/>
                </a:solidFill>
                <a:latin typeface="Caveat"/>
                <a:ea typeface="Caveat"/>
                <a:cs typeface="Caveat"/>
                <a:sym typeface="Caveat"/>
              </a:rPr>
              <a:t>ধন্যবাদ</a:t>
            </a:r>
            <a:endParaRPr sz="5400" b="1" dirty="0">
              <a:solidFill>
                <a:srgbClr val="FFE0A8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132" name="Google Shape;132;p25"/>
          <p:cNvSpPr txBox="1"/>
          <p:nvPr/>
        </p:nvSpPr>
        <p:spPr>
          <a:xfrm>
            <a:off x="317500" y="1333500"/>
            <a:ext cx="40641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F3F3F3"/>
                </a:solidFill>
                <a:latin typeface="Open Sans"/>
                <a:ea typeface="Open Sans"/>
                <a:cs typeface="Open Sans"/>
                <a:sym typeface="Open Sans"/>
              </a:rPr>
              <a:t>আজকের উপস্থাপনায় অংশগ্রহণের জন্য ধন্যবাদ</a:t>
            </a:r>
            <a:endParaRPr sz="1300">
              <a:solidFill>
                <a:srgbClr val="F3F3F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F3F3F3"/>
                </a:solidFill>
                <a:latin typeface="Open Sans"/>
                <a:ea typeface="Open Sans"/>
                <a:cs typeface="Open Sans"/>
                <a:sym typeface="Open Sans"/>
              </a:rPr>
              <a:t>পবিত্রতা ও অযু ভঙ্গের কারণগুলো মনে রাখুন</a:t>
            </a:r>
            <a:endParaRPr sz="1300">
              <a:solidFill>
                <a:srgbClr val="F3F3F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F3F3F3"/>
                </a:solidFill>
                <a:latin typeface="Open Sans"/>
                <a:ea typeface="Open Sans"/>
                <a:cs typeface="Open Sans"/>
                <a:sym typeface="Open Sans"/>
              </a:rPr>
              <a:t>কোনো প্রশ্ন থাকলে জিজ্ঞাসা করুন</a:t>
            </a:r>
            <a:endParaRPr sz="1300">
              <a:solidFill>
                <a:srgbClr val="F3F3F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rgbClr val="F3F3F3"/>
                </a:solidFill>
                <a:latin typeface="Open Sans"/>
                <a:ea typeface="Open Sans"/>
                <a:cs typeface="Open Sans"/>
                <a:sym typeface="Open Sans"/>
              </a:rPr>
              <a:t>আল্লাহ আপনাদের সবাইকে পবিত্র ও পরিচ্ছন্ন রাখুন</a:t>
            </a:r>
            <a:endParaRPr sz="1300">
              <a:solidFill>
                <a:srgbClr val="F3F3F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3" name="Google Shape;133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06761" y="342900"/>
            <a:ext cx="3502478" cy="3771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raphic 2" descr="Grain">
            <a:extLst>
              <a:ext uri="{FF2B5EF4-FFF2-40B4-BE49-F238E27FC236}">
                <a16:creationId xmlns:a16="http://schemas.microsoft.com/office/drawing/2014/main" id="{3D900ECA-F149-4731-95A2-BB71BFD69D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66134" y="2285677"/>
            <a:ext cx="2145452" cy="2145452"/>
          </a:xfrm>
          <a:prstGeom prst="rect">
            <a:avLst/>
          </a:prstGeom>
        </p:spPr>
      </p:pic>
      <p:pic>
        <p:nvPicPr>
          <p:cNvPr id="7" name="Graphic 6" descr="Grain">
            <a:extLst>
              <a:ext uri="{FF2B5EF4-FFF2-40B4-BE49-F238E27FC236}">
                <a16:creationId xmlns:a16="http://schemas.microsoft.com/office/drawing/2014/main" id="{7F91A1A7-1A9C-4522-8305-8DD8A62F11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2911" y="2228849"/>
            <a:ext cx="2145452" cy="21454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168242D-50DC-420A-9481-8EF5E4538FE2}"/>
              </a:ext>
            </a:extLst>
          </p:cNvPr>
          <p:cNvSpPr/>
          <p:nvPr/>
        </p:nvSpPr>
        <p:spPr>
          <a:xfrm>
            <a:off x="672353" y="1788461"/>
            <a:ext cx="7826188" cy="988359"/>
          </a:xfrm>
          <a:prstGeom prst="round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Google Shape;54;p13"/>
          <p:cNvSpPr txBox="1"/>
          <p:nvPr/>
        </p:nvSpPr>
        <p:spPr>
          <a:xfrm>
            <a:off x="672353" y="1788461"/>
            <a:ext cx="7826188" cy="1015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 b="1" dirty="0">
                <a:solidFill>
                  <a:srgbClr val="FFE0A8"/>
                </a:solidFill>
                <a:latin typeface="Caveat"/>
                <a:ea typeface="Caveat"/>
                <a:cs typeface="Caveat"/>
                <a:sym typeface="Caveat"/>
              </a:rPr>
              <a:t>পবিত্রতা: অযু ভঙ্গের কারণ</a:t>
            </a:r>
            <a:endParaRPr sz="4600" b="1" dirty="0">
              <a:solidFill>
                <a:srgbClr val="FFE0A8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llout: Down Arrow 1">
            <a:extLst>
              <a:ext uri="{FF2B5EF4-FFF2-40B4-BE49-F238E27FC236}">
                <a16:creationId xmlns:a16="http://schemas.microsoft.com/office/drawing/2014/main" id="{9C8EF202-02F2-4E59-94DD-04EF2E102F54}"/>
              </a:ext>
            </a:extLst>
          </p:cNvPr>
          <p:cNvSpPr/>
          <p:nvPr/>
        </p:nvSpPr>
        <p:spPr>
          <a:xfrm>
            <a:off x="665622" y="611852"/>
            <a:ext cx="7799295" cy="1284194"/>
          </a:xfrm>
          <a:prstGeom prst="downArrowCallout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146050" lvl="0" algn="ctr">
              <a:lnSpc>
                <a:spcPct val="125000"/>
              </a:lnSpc>
              <a:buClr>
                <a:srgbClr val="F3F3F3"/>
              </a:buClr>
              <a:buSzPts val="1300"/>
            </a:pPr>
            <a:r>
              <a:rPr lang="as-IN" sz="2400" b="1" dirty="0">
                <a:solidFill>
                  <a:srgbClr val="FFFF00"/>
                </a:solidFill>
                <a:latin typeface="Open Sans"/>
                <a:ea typeface="Open Sans"/>
                <a:cs typeface="Open Sans"/>
                <a:sym typeface="Open Sans"/>
              </a:rPr>
              <a:t>আজকের বিষয়: পবিত্রতা এবং অযু ভঙ্গের কারণসমূহ</a:t>
            </a:r>
          </a:p>
        </p:txBody>
      </p:sp>
      <p:sp>
        <p:nvSpPr>
          <p:cNvPr id="60" name="Google Shape;60;p14"/>
          <p:cNvSpPr txBox="1"/>
          <p:nvPr/>
        </p:nvSpPr>
        <p:spPr>
          <a:xfrm>
            <a:off x="458692" y="1783976"/>
            <a:ext cx="4064100" cy="1934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300"/>
              <a:buFont typeface="Wingdings" panose="05000000000000000000" pitchFamily="2" charset="2"/>
              <a:buChar char="q"/>
            </a:pPr>
            <a:r>
              <a:rPr lang="en" sz="1600" b="1" dirty="0">
                <a:solidFill>
                  <a:schemeClr val="accent4">
                    <a:lumMod val="7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আপনারা ইসলামিক শিক্ষার একটি গুরুত্বপূর্ণ বিষয় সম্পর্কে জানবেন</a:t>
            </a:r>
          </a:p>
          <a:p>
            <a:pPr marL="14605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300"/>
            </a:pPr>
            <a:endParaRPr sz="1600" b="1" dirty="0">
              <a:solidFill>
                <a:schemeClr val="accent4">
                  <a:lumMod val="75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300"/>
              <a:buFont typeface="Wingdings" panose="05000000000000000000" pitchFamily="2" charset="2"/>
              <a:buChar char="q"/>
            </a:pPr>
            <a:r>
              <a:rPr lang="en" sz="1600" b="1" dirty="0">
                <a:solidFill>
                  <a:schemeClr val="accent4">
                    <a:lumMod val="7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এই উপস্থাপনায় মনোযোগ দিন এবং প্রশ্ন করতে দ্বিধা করবেন না</a:t>
            </a:r>
            <a:endParaRPr sz="1600" b="1" dirty="0">
              <a:solidFill>
                <a:schemeClr val="accent4">
                  <a:lumMod val="75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9200" y="1553136"/>
            <a:ext cx="3919818" cy="33415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Left-Right 3">
            <a:extLst>
              <a:ext uri="{FF2B5EF4-FFF2-40B4-BE49-F238E27FC236}">
                <a16:creationId xmlns:a16="http://schemas.microsoft.com/office/drawing/2014/main" id="{B6DE3F63-6EDB-4CCB-A0C6-6C4FAC267D17}"/>
              </a:ext>
            </a:extLst>
          </p:cNvPr>
          <p:cNvSpPr/>
          <p:nvPr/>
        </p:nvSpPr>
        <p:spPr>
          <a:xfrm>
            <a:off x="4034118" y="67245"/>
            <a:ext cx="4975411" cy="1290918"/>
          </a:xfrm>
          <a:prstGeom prst="leftRightArrow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Google Shape;66;p15"/>
          <p:cNvSpPr txBox="1"/>
          <p:nvPr/>
        </p:nvSpPr>
        <p:spPr>
          <a:xfrm>
            <a:off x="4701427" y="410139"/>
            <a:ext cx="37719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rgbClr val="FFE0A8"/>
                </a:solidFill>
                <a:latin typeface="Caveat"/>
                <a:ea typeface="Caveat"/>
                <a:cs typeface="Caveat"/>
                <a:sym typeface="Caveat"/>
              </a:rPr>
              <a:t>পবিত্রতার গুরুত্ব</a:t>
            </a:r>
            <a:endParaRPr sz="3200" b="1" dirty="0">
              <a:solidFill>
                <a:srgbClr val="FFE0A8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67" name="Google Shape;67;p15"/>
          <p:cNvSpPr txBox="1"/>
          <p:nvPr/>
        </p:nvSpPr>
        <p:spPr>
          <a:xfrm>
            <a:off x="4235825" y="1360396"/>
            <a:ext cx="460561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300"/>
              <a:buFont typeface="Open Sans"/>
              <a:buChar char="●"/>
            </a:pPr>
            <a:r>
              <a:rPr lang="en" sz="16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পবিত্রতা ইসলামের অন্যতম মৌলিক বিষয়</a:t>
            </a:r>
            <a:endParaRPr sz="1600" b="1" dirty="0">
              <a:solidFill>
                <a:schemeClr val="accent4">
                  <a:lumMod val="60000"/>
                  <a:lumOff val="40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300"/>
              <a:buFont typeface="Open Sans"/>
              <a:buChar char="●"/>
            </a:pPr>
            <a:r>
              <a:rPr lang="en" sz="16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নামাজের জন্য পবিত্রতা অপরিহার্য শর্ত</a:t>
            </a:r>
            <a:endParaRPr sz="1600" b="1" dirty="0">
              <a:solidFill>
                <a:schemeClr val="accent4">
                  <a:lumMod val="60000"/>
                  <a:lumOff val="40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300"/>
              <a:buFont typeface="Open Sans"/>
              <a:buChar char="●"/>
            </a:pPr>
            <a:r>
              <a:rPr lang="en" sz="16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শারীরিক ও আত্মিক পরিচ্ছন্নতা উভয়ই জরুরি</a:t>
            </a:r>
            <a:endParaRPr sz="1600" b="1" dirty="0">
              <a:solidFill>
                <a:schemeClr val="accent4">
                  <a:lumMod val="60000"/>
                  <a:lumOff val="40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300"/>
              <a:buFont typeface="Open Sans"/>
              <a:buChar char="●"/>
            </a:pPr>
            <a:r>
              <a:rPr lang="en" sz="16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আল্লাহ পবিত্র ও পরিচ্ছন্ন বান্দাদের ভালোবাসেন</a:t>
            </a:r>
            <a:endParaRPr sz="1600" b="1" dirty="0">
              <a:solidFill>
                <a:schemeClr val="accent4">
                  <a:lumMod val="60000"/>
                  <a:lumOff val="40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8" name="Google Shape;6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1190" y="1230413"/>
            <a:ext cx="3960151" cy="30928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Graphic 2" descr="Flower without stem">
            <a:extLst>
              <a:ext uri="{FF2B5EF4-FFF2-40B4-BE49-F238E27FC236}">
                <a16:creationId xmlns:a16="http://schemas.microsoft.com/office/drawing/2014/main" id="{96973863-6C5B-4882-AFFB-DAB1A8A738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65225" y="366442"/>
            <a:ext cx="692524" cy="692524"/>
          </a:xfrm>
          <a:prstGeom prst="rect">
            <a:avLst/>
          </a:prstGeom>
        </p:spPr>
      </p:pic>
      <p:pic>
        <p:nvPicPr>
          <p:cNvPr id="8" name="Graphic 7" descr="Flower without stem">
            <a:extLst>
              <a:ext uri="{FF2B5EF4-FFF2-40B4-BE49-F238E27FC236}">
                <a16:creationId xmlns:a16="http://schemas.microsoft.com/office/drawing/2014/main" id="{089A2670-7F07-4ED8-B165-39304EA9C3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19501" y="346270"/>
            <a:ext cx="692524" cy="692524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unched Tape 1">
            <a:extLst>
              <a:ext uri="{FF2B5EF4-FFF2-40B4-BE49-F238E27FC236}">
                <a16:creationId xmlns:a16="http://schemas.microsoft.com/office/drawing/2014/main" id="{F9B53EB6-FDA2-4172-91AF-DBFBB37D4442}"/>
              </a:ext>
            </a:extLst>
          </p:cNvPr>
          <p:cNvSpPr/>
          <p:nvPr/>
        </p:nvSpPr>
        <p:spPr>
          <a:xfrm>
            <a:off x="954733" y="235326"/>
            <a:ext cx="6810936" cy="1279712"/>
          </a:xfrm>
          <a:prstGeom prst="flowChartPunchedTap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Google Shape;73;p16"/>
          <p:cNvSpPr txBox="1"/>
          <p:nvPr/>
        </p:nvSpPr>
        <p:spPr>
          <a:xfrm>
            <a:off x="954733" y="513974"/>
            <a:ext cx="6810936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rgbClr val="FFE0A8"/>
                </a:solidFill>
                <a:effectLst>
                  <a:reflection blurRad="6350" stA="55000" endA="50" endPos="85000" dir="5400000" sy="-100000" algn="bl" rotWithShape="0"/>
                </a:effectLst>
                <a:latin typeface="Caveat"/>
                <a:ea typeface="Caveat"/>
                <a:cs typeface="Caveat"/>
                <a:sym typeface="Caveat"/>
              </a:rPr>
              <a:t>অযু কী এবং কেন প্রয়োজন</a:t>
            </a:r>
            <a:endParaRPr sz="3600" b="1" dirty="0">
              <a:solidFill>
                <a:srgbClr val="FFE0A8"/>
              </a:solidFill>
              <a:effectLst>
                <a:reflection blurRad="6350" stA="55000" endA="50" endPos="85000" dir="5400000" sy="-100000" algn="bl" rotWithShape="0"/>
              </a:effectLst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74" name="Google Shape;74;p16"/>
          <p:cNvSpPr txBox="1"/>
          <p:nvPr/>
        </p:nvSpPr>
        <p:spPr>
          <a:xfrm>
            <a:off x="942235" y="1797432"/>
            <a:ext cx="71247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Open Sans"/>
              <a:buChar char="●"/>
            </a:pPr>
            <a:r>
              <a:rPr lang="en" sz="2000" b="1" dirty="0">
                <a:solidFill>
                  <a:schemeClr val="accent4">
                    <a:lumMod val="7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অযু হলো নির্দিষ্ট পদ্ধতিতে শরীরের কিছু অঙ্গ ধোয়া</a:t>
            </a:r>
            <a:endParaRPr sz="2000" b="1" dirty="0">
              <a:solidFill>
                <a:schemeClr val="accent4">
                  <a:lumMod val="75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Open Sans"/>
              <a:buChar char="●"/>
            </a:pPr>
            <a:r>
              <a:rPr lang="en" sz="2000" b="1" dirty="0">
                <a:solidFill>
                  <a:schemeClr val="accent4">
                    <a:lumMod val="7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নামাজের পূর্বশর্ত হিসেবে অযু আবশ্যক</a:t>
            </a:r>
            <a:endParaRPr sz="2000" b="1" dirty="0">
              <a:solidFill>
                <a:schemeClr val="accent4">
                  <a:lumMod val="75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Open Sans"/>
              <a:buChar char="●"/>
            </a:pPr>
            <a:r>
              <a:rPr lang="en" sz="2000" b="1" dirty="0">
                <a:solidFill>
                  <a:schemeClr val="accent4">
                    <a:lumMod val="7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কুরআন স্পর্শ করার জন্যও অযু প্রয়োজন</a:t>
            </a:r>
            <a:endParaRPr sz="2000" b="1" dirty="0">
              <a:solidFill>
                <a:schemeClr val="accent4">
                  <a:lumMod val="75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Open Sans"/>
              <a:buChar char="●"/>
            </a:pPr>
            <a:r>
              <a:rPr lang="en" sz="2000" b="1" dirty="0">
                <a:solidFill>
                  <a:schemeClr val="accent4">
                    <a:lumMod val="75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অযু আমাদের শারীরিক ও আধ্যাত্মিক পরিচ্ছন্নতা দান করে</a:t>
            </a:r>
            <a:endParaRPr sz="2000" b="1" dirty="0">
              <a:solidFill>
                <a:schemeClr val="accent4">
                  <a:lumMod val="75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/>
        </p:nvSpPr>
        <p:spPr>
          <a:xfrm>
            <a:off x="716608" y="309281"/>
            <a:ext cx="6968386" cy="705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solidFill>
                  <a:srgbClr val="FFE0A8"/>
                </a:solidFill>
                <a:latin typeface="Caveat"/>
                <a:ea typeface="Caveat"/>
                <a:cs typeface="Caveat"/>
                <a:sym typeface="Caveat"/>
              </a:rPr>
              <a:t>অযু ভঙ্গ বলতে কী বোঝায়</a:t>
            </a:r>
            <a:endParaRPr sz="4000" b="1" dirty="0">
              <a:solidFill>
                <a:srgbClr val="FFE0A8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80" name="Google Shape;80;p17"/>
          <p:cNvSpPr txBox="1"/>
          <p:nvPr/>
        </p:nvSpPr>
        <p:spPr>
          <a:xfrm>
            <a:off x="317499" y="1333500"/>
            <a:ext cx="4530767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300"/>
              <a:buFont typeface="Open Sans"/>
              <a:buChar char="●"/>
            </a:pPr>
            <a:r>
              <a:rPr lang="en" sz="1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অযু ভঙ্গ মানে অযুর অবস্থা নষ্ট হওয়া</a:t>
            </a:r>
            <a:endParaRPr sz="1600" b="1" dirty="0">
              <a:solidFill>
                <a:schemeClr val="accent3">
                  <a:lumMod val="20000"/>
                  <a:lumOff val="80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300"/>
              <a:buFont typeface="Open Sans"/>
              <a:buChar char="●"/>
            </a:pPr>
            <a:r>
              <a:rPr lang="en" sz="1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নির্দিষ্ট কিছু কারণে অযু ভেঙে যায়</a:t>
            </a:r>
            <a:endParaRPr sz="1600" b="1" dirty="0">
              <a:solidFill>
                <a:schemeClr val="accent3">
                  <a:lumMod val="20000"/>
                  <a:lumOff val="80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300"/>
              <a:buFont typeface="Open Sans"/>
              <a:buChar char="●"/>
            </a:pPr>
            <a:r>
              <a:rPr lang="en" sz="1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অযু ভাঙলে পুনরায় অযু করা আবশ্যক</a:t>
            </a:r>
            <a:endParaRPr sz="1600" b="1" dirty="0">
              <a:solidFill>
                <a:schemeClr val="accent3">
                  <a:lumMod val="20000"/>
                  <a:lumOff val="80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300"/>
              <a:buFont typeface="Open Sans"/>
              <a:buChar char="●"/>
            </a:pPr>
            <a:r>
              <a:rPr lang="en" sz="1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আপনার পাশের সহপাঠীর সাথে আলোচনা করুন: অযু ভাঙলে কী করতে হয়?</a:t>
            </a:r>
            <a:endParaRPr sz="1600" b="1" dirty="0">
              <a:solidFill>
                <a:schemeClr val="accent3">
                  <a:lumMod val="20000"/>
                  <a:lumOff val="80000"/>
                </a:schemeClr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340A5F-A68A-4026-9D38-0808651A3E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2213" y="1190065"/>
            <a:ext cx="4291584" cy="32272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Graphic 4" descr="Arrow Rotate right">
            <a:extLst>
              <a:ext uri="{FF2B5EF4-FFF2-40B4-BE49-F238E27FC236}">
                <a16:creationId xmlns:a16="http://schemas.microsoft.com/office/drawing/2014/main" id="{7852F019-ACC8-4F32-B346-638AC1F99D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11789" y="309281"/>
            <a:ext cx="1243852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/>
          <p:nvPr/>
        </p:nvSpPr>
        <p:spPr>
          <a:xfrm>
            <a:off x="3556745" y="257733"/>
            <a:ext cx="4814049" cy="712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solidFill>
                  <a:srgbClr val="FFE0A8"/>
                </a:solidFill>
                <a:latin typeface="Caveat"/>
                <a:ea typeface="Caveat"/>
                <a:cs typeface="Caveat"/>
                <a:sym typeface="Caveat"/>
              </a:rPr>
              <a:t>প্রাকৃতিক প্রয়োজন</a:t>
            </a:r>
            <a:endParaRPr sz="4000" b="1" dirty="0">
              <a:solidFill>
                <a:srgbClr val="FFE0A8"/>
              </a:solidFill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87" name="Google Shape;87;p18"/>
          <p:cNvSpPr txBox="1"/>
          <p:nvPr/>
        </p:nvSpPr>
        <p:spPr>
          <a:xfrm>
            <a:off x="4941797" y="1118345"/>
            <a:ext cx="4055882" cy="2840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300"/>
              <a:buFont typeface="Open Sans"/>
              <a:buChar char="●"/>
            </a:pPr>
            <a:r>
              <a:rPr lang="en" sz="16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FFC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Open Sans"/>
                <a:ea typeface="Open Sans"/>
                <a:cs typeface="Open Sans"/>
                <a:sym typeface="Open Sans"/>
              </a:rPr>
              <a:t>প্রস্রাব বা পায়খানা করলে অযু ভেঙে যায়</a:t>
            </a:r>
            <a:endParaRPr sz="16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FFC00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300"/>
              <a:buFont typeface="Open Sans"/>
              <a:buChar char="●"/>
            </a:pPr>
            <a:r>
              <a:rPr lang="en" sz="16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FFC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Open Sans"/>
                <a:ea typeface="Open Sans"/>
                <a:cs typeface="Open Sans"/>
                <a:sym typeface="Open Sans"/>
              </a:rPr>
              <a:t>শরীর থেকে যেকোনো অপবিত্র বস্তু বের হলে অযু নষ্ট হয়</a:t>
            </a:r>
            <a:endParaRPr sz="16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FFC00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300"/>
              <a:buFont typeface="Open Sans"/>
              <a:buChar char="●"/>
            </a:pPr>
            <a:r>
              <a:rPr lang="en" sz="16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FFC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Open Sans"/>
                <a:ea typeface="Open Sans"/>
                <a:cs typeface="Open Sans"/>
                <a:sym typeface="Open Sans"/>
              </a:rPr>
              <a:t>এটি সবচেয়ে সাধারণ অযু ভঙ্গের কারণ</a:t>
            </a:r>
            <a:endParaRPr sz="16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FFC00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300"/>
              <a:buFont typeface="Open Sans"/>
              <a:buChar char="●"/>
            </a:pPr>
            <a:r>
              <a:rPr lang="en" sz="16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rgbClr val="FFC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Open Sans"/>
                <a:ea typeface="Open Sans"/>
                <a:cs typeface="Open Sans"/>
                <a:sym typeface="Open Sans"/>
              </a:rPr>
              <a:t>পুনরায় অযু করে নিতে হবে</a:t>
            </a:r>
            <a:endParaRPr sz="1600" b="1" dirty="0"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rgbClr val="FFC00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8" name="Google Shape;8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644" y="1164294"/>
            <a:ext cx="3657600" cy="2895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Arrow: Notched Right 1">
            <a:extLst>
              <a:ext uri="{FF2B5EF4-FFF2-40B4-BE49-F238E27FC236}">
                <a16:creationId xmlns:a16="http://schemas.microsoft.com/office/drawing/2014/main" id="{A074F8C1-9D29-4817-8514-B4A8B8BCBF53}"/>
              </a:ext>
            </a:extLst>
          </p:cNvPr>
          <p:cNvSpPr/>
          <p:nvPr/>
        </p:nvSpPr>
        <p:spPr>
          <a:xfrm rot="10800000">
            <a:off x="4161862" y="2017056"/>
            <a:ext cx="1143000" cy="1035424"/>
          </a:xfrm>
          <a:prstGeom prst="notchedRight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" grpId="0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redefined Process 1">
            <a:extLst>
              <a:ext uri="{FF2B5EF4-FFF2-40B4-BE49-F238E27FC236}">
                <a16:creationId xmlns:a16="http://schemas.microsoft.com/office/drawing/2014/main" id="{538F4BE3-A0A5-4080-B05D-3B741D93FADA}"/>
              </a:ext>
            </a:extLst>
          </p:cNvPr>
          <p:cNvSpPr/>
          <p:nvPr/>
        </p:nvSpPr>
        <p:spPr>
          <a:xfrm>
            <a:off x="1102655" y="463923"/>
            <a:ext cx="6589059" cy="721659"/>
          </a:xfrm>
          <a:prstGeom prst="flowChartPredefined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Google Shape;93;p19"/>
          <p:cNvSpPr txBox="1"/>
          <p:nvPr/>
        </p:nvSpPr>
        <p:spPr>
          <a:xfrm>
            <a:off x="1102655" y="413123"/>
            <a:ext cx="658906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solidFill>
                  <a:srgbClr val="FFE0A8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veat"/>
                <a:ea typeface="Caveat"/>
                <a:cs typeface="Caveat"/>
                <a:sym typeface="Caveat"/>
              </a:rPr>
              <a:t>ঘুম ও অচেতনতা</a:t>
            </a:r>
            <a:endParaRPr sz="4000" b="1" dirty="0">
              <a:solidFill>
                <a:srgbClr val="FFE0A8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94" name="Google Shape;94;p19"/>
          <p:cNvSpPr txBox="1"/>
          <p:nvPr/>
        </p:nvSpPr>
        <p:spPr>
          <a:xfrm>
            <a:off x="115231" y="1985690"/>
            <a:ext cx="5088778" cy="3070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Open Sans"/>
              <a:buChar char="●"/>
            </a:pPr>
            <a:r>
              <a:rPr lang="en" sz="2000" b="1" dirty="0">
                <a:ln>
                  <a:solidFill>
                    <a:srgbClr val="0070C0"/>
                  </a:solidFill>
                </a:ln>
                <a:solidFill>
                  <a:srgbClr val="FFC000"/>
                </a:solidFill>
                <a:latin typeface="Open Sans"/>
                <a:ea typeface="Open Sans"/>
                <a:cs typeface="Open Sans"/>
                <a:sym typeface="Open Sans"/>
              </a:rPr>
              <a:t>গভীর ঘুম গেলে অযু ভেঙে যায়</a:t>
            </a:r>
            <a:endParaRPr sz="2000" b="1" dirty="0">
              <a:ln>
                <a:solidFill>
                  <a:srgbClr val="0070C0"/>
                </a:solidFill>
              </a:ln>
              <a:solidFill>
                <a:srgbClr val="FFC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Open Sans"/>
              <a:buChar char="●"/>
            </a:pPr>
            <a:r>
              <a:rPr lang="en" sz="2000" b="1" dirty="0">
                <a:ln>
                  <a:solidFill>
                    <a:srgbClr val="0070C0"/>
                  </a:solidFill>
                </a:ln>
                <a:solidFill>
                  <a:srgbClr val="FFC000"/>
                </a:solidFill>
                <a:latin typeface="Open Sans"/>
                <a:ea typeface="Open Sans"/>
                <a:cs typeface="Open Sans"/>
                <a:sym typeface="Open Sans"/>
              </a:rPr>
              <a:t>অজ্ঞান হলে বা মূর্ছা গেলে অযু নষ্ট হয়</a:t>
            </a:r>
            <a:endParaRPr sz="2000" b="1" dirty="0">
              <a:ln>
                <a:solidFill>
                  <a:srgbClr val="0070C0"/>
                </a:solidFill>
              </a:ln>
              <a:solidFill>
                <a:srgbClr val="FFC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Open Sans"/>
              <a:buChar char="●"/>
            </a:pPr>
            <a:r>
              <a:rPr lang="en" sz="2000" b="1" dirty="0">
                <a:ln>
                  <a:solidFill>
                    <a:srgbClr val="0070C0"/>
                  </a:solidFill>
                </a:ln>
                <a:solidFill>
                  <a:srgbClr val="FFC000"/>
                </a:solidFill>
                <a:latin typeface="Open Sans"/>
                <a:ea typeface="Open Sans"/>
                <a:cs typeface="Open Sans"/>
                <a:sym typeface="Open Sans"/>
              </a:rPr>
              <a:t>হালকা তন্দ্রায় অযু ভাঙে না</a:t>
            </a:r>
            <a:endParaRPr sz="2000" b="1" dirty="0">
              <a:ln>
                <a:solidFill>
                  <a:srgbClr val="0070C0"/>
                </a:solidFill>
              </a:ln>
              <a:solidFill>
                <a:srgbClr val="FFC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Open Sans"/>
              <a:buChar char="●"/>
            </a:pPr>
            <a:r>
              <a:rPr lang="en" sz="2000" b="1" dirty="0">
                <a:ln>
                  <a:solidFill>
                    <a:srgbClr val="0070C0"/>
                  </a:solidFill>
                </a:ln>
                <a:solidFill>
                  <a:srgbClr val="FFC000"/>
                </a:solidFill>
                <a:latin typeface="Open Sans"/>
                <a:ea typeface="Open Sans"/>
                <a:cs typeface="Open Sans"/>
                <a:sym typeface="Open Sans"/>
              </a:rPr>
              <a:t>সম্পূর্ণ সচেতনতা হারালে অযু পুনরায় করতে হয়</a:t>
            </a:r>
            <a:endParaRPr sz="2000" b="1" dirty="0">
              <a:ln>
                <a:solidFill>
                  <a:srgbClr val="0070C0"/>
                </a:solidFill>
              </a:ln>
              <a:solidFill>
                <a:srgbClr val="FFC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D2B7E9-6FF5-418D-BF1F-91141C6737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4525" y="1313907"/>
            <a:ext cx="3825688" cy="31908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Graphic 5" descr="Paperclip">
            <a:extLst>
              <a:ext uri="{FF2B5EF4-FFF2-40B4-BE49-F238E27FC236}">
                <a16:creationId xmlns:a16="http://schemas.microsoft.com/office/drawing/2014/main" id="{606F017A-749B-42EA-9285-CD83ACBE31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02654" y="463922"/>
            <a:ext cx="826999" cy="721660"/>
          </a:xfrm>
          <a:prstGeom prst="rect">
            <a:avLst/>
          </a:prstGeom>
        </p:spPr>
      </p:pic>
      <p:pic>
        <p:nvPicPr>
          <p:cNvPr id="9" name="Graphic 8" descr="Paperclip">
            <a:extLst>
              <a:ext uri="{FF2B5EF4-FFF2-40B4-BE49-F238E27FC236}">
                <a16:creationId xmlns:a16="http://schemas.microsoft.com/office/drawing/2014/main" id="{991F9A23-7AD8-4CA2-B2FF-421F99F922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64715" y="463922"/>
            <a:ext cx="826999" cy="721660"/>
          </a:xfrm>
          <a:prstGeom prst="rect">
            <a:avLst/>
          </a:prstGeom>
        </p:spPr>
      </p:pic>
      <p:pic>
        <p:nvPicPr>
          <p:cNvPr id="8" name="Graphic 7" descr="Line arrow Clockwise curve">
            <a:extLst>
              <a:ext uri="{FF2B5EF4-FFF2-40B4-BE49-F238E27FC236}">
                <a16:creationId xmlns:a16="http://schemas.microsoft.com/office/drawing/2014/main" id="{B30106F8-B10D-4EAF-B477-0DF0C410BE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3051603">
            <a:off x="2656916" y="1201449"/>
            <a:ext cx="1059656" cy="1059656"/>
          </a:xfrm>
          <a:prstGeom prst="rect">
            <a:avLst/>
          </a:prstGeom>
        </p:spPr>
      </p:pic>
      <p:pic>
        <p:nvPicPr>
          <p:cNvPr id="11" name="Graphic 10" descr="Line arrow Counter clockwise curve">
            <a:extLst>
              <a:ext uri="{FF2B5EF4-FFF2-40B4-BE49-F238E27FC236}">
                <a16:creationId xmlns:a16="http://schemas.microsoft.com/office/drawing/2014/main" id="{BA52005A-BB1F-4A2E-A3E7-DA90CBAF5B4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9977726">
            <a:off x="4393814" y="1093413"/>
            <a:ext cx="1107672" cy="11695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 txBox="1"/>
          <p:nvPr/>
        </p:nvSpPr>
        <p:spPr>
          <a:xfrm>
            <a:off x="900952" y="406400"/>
            <a:ext cx="7200901" cy="682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rgbClr val="FFE0A8"/>
                </a:solidFill>
                <a:effectLst>
                  <a:outerShdw blurRad="60007" dir="1500000" sy="-30000" kx="800400" algn="bl" rotWithShape="0">
                    <a:prstClr val="black">
                      <a:alpha val="20000"/>
                    </a:prstClr>
                  </a:outerShdw>
                </a:effectLst>
                <a:latin typeface="Caveat"/>
                <a:ea typeface="Caveat"/>
                <a:cs typeface="Caveat"/>
                <a:sym typeface="Caveat"/>
              </a:rPr>
              <a:t>রক্তপাত ও শারীরিক নিঃসরণ</a:t>
            </a:r>
            <a:endParaRPr sz="3600" b="1" dirty="0">
              <a:solidFill>
                <a:srgbClr val="FFE0A8"/>
              </a:solidFill>
              <a:effectLst>
                <a:outerShdw blurRad="60007" dir="1500000" sy="-30000" kx="800400" algn="bl" rotWithShape="0">
                  <a:prstClr val="black">
                    <a:alpha val="20000"/>
                  </a:prstClr>
                </a:outerShdw>
              </a:effectLst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100" name="Google Shape;100;p20"/>
          <p:cNvSpPr txBox="1"/>
          <p:nvPr/>
        </p:nvSpPr>
        <p:spPr>
          <a:xfrm>
            <a:off x="-146990" y="1420917"/>
            <a:ext cx="4120590" cy="23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000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Wingdings" panose="05000000000000000000" pitchFamily="2" charset="2"/>
              <a:buChar char="Ø"/>
            </a:pPr>
            <a:r>
              <a:rPr lang="en" sz="1800" b="1" dirty="0">
                <a:solidFill>
                  <a:srgbClr val="002060"/>
                </a:solidFill>
                <a:latin typeface="Open Sans"/>
                <a:ea typeface="Open Sans"/>
                <a:cs typeface="Open Sans"/>
                <a:sym typeface="Open Sans"/>
              </a:rPr>
              <a:t>শরীর থেকে রক্ত, পুঁজ বা পানি বের হলে অযু ভাঙে</a:t>
            </a:r>
            <a:endParaRPr sz="1800" b="1" dirty="0">
              <a:solidFill>
                <a:srgbClr val="00206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000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800"/>
              <a:buFont typeface="Wingdings" panose="05000000000000000000" pitchFamily="2" charset="2"/>
              <a:buChar char="Ø"/>
            </a:pPr>
            <a:r>
              <a:rPr lang="en" sz="1800" b="1" dirty="0">
                <a:solidFill>
                  <a:srgbClr val="002060"/>
                </a:solidFill>
                <a:latin typeface="Open Sans"/>
                <a:ea typeface="Open Sans"/>
                <a:cs typeface="Open Sans"/>
                <a:sym typeface="Open Sans"/>
              </a:rPr>
              <a:t>নাক দিয়ে রক্ত পড়লে অযু ভেঙে যায়</a:t>
            </a:r>
            <a:endParaRPr sz="1800" b="1" dirty="0">
              <a:solidFill>
                <a:srgbClr val="00206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5DA788-7CD8-468F-B632-84AA10DAB3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1524" y="1401317"/>
            <a:ext cx="4794861" cy="3009318"/>
          </a:xfrm>
          <a:prstGeom prst="rect">
            <a:avLst/>
          </a:prstGeom>
        </p:spPr>
      </p:pic>
      <p:pic>
        <p:nvPicPr>
          <p:cNvPr id="13" name="Graphic 12" descr="Transfer">
            <a:extLst>
              <a:ext uri="{FF2B5EF4-FFF2-40B4-BE49-F238E27FC236}">
                <a16:creationId xmlns:a16="http://schemas.microsoft.com/office/drawing/2014/main" id="{3440D646-54AB-4580-878E-26F94943A4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15449" y="1724584"/>
            <a:ext cx="1589835" cy="847166"/>
          </a:xfrm>
          <a:prstGeom prst="rect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434</Words>
  <Application>Microsoft Office PowerPoint</Application>
  <PresentationFormat>On-screen Show (16:9)</PresentationFormat>
  <Paragraphs>64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Wingdings</vt:lpstr>
      <vt:lpstr>Arial</vt:lpstr>
      <vt:lpstr>Caveat</vt:lpstr>
      <vt:lpstr>Open Sans</vt:lpstr>
      <vt:lpstr>NikoshBAN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Trainee</cp:lastModifiedBy>
  <cp:revision>43</cp:revision>
  <dcterms:modified xsi:type="dcterms:W3CDTF">2026-08-22T10:03:39Z</dcterms:modified>
</cp:coreProperties>
</file>