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3" r:id="rId8"/>
    <p:sldId id="261" r:id="rId9"/>
    <p:sldId id="262" r:id="rId10"/>
    <p:sldId id="264" r:id="rId11"/>
    <p:sldId id="265" r:id="rId12"/>
    <p:sldId id="266" r:id="rId13"/>
    <p:sldId id="270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22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55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909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85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48843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669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857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188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47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093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76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034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1398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953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8216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08598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64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03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12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969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9B0E9-6AE5-0208-4A6B-7BEF65686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27C845-972E-0846-F780-6729B0512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AAA63-36AC-FC16-B5AE-3C7F6D647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10384-B656-CE4D-0F4C-931E7FBC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90FF1-DC26-3282-A87D-B39029A82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0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70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2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2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26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360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773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35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91E723F1-7417-4E9C-A1FD-08D3DBE8E9D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F557953D-F020-4358-8A45-C16D9C0C7F2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504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3BE6-771D-DE6B-8F27-4D281038B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138" y="-114013"/>
            <a:ext cx="9144000" cy="1276063"/>
          </a:xfrm>
        </p:spPr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001073-51DC-9B84-132B-3754BF672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10" y="1162050"/>
            <a:ext cx="7330190" cy="55913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3264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737FC-C96C-4658-2D2F-CB4D4B9AD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FB535-67A9-4781-1B7C-4E387E40E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830" y="965932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166DA8-B9BE-166F-2821-12D162786BE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6012"/>
            <a:ext cx="6204106" cy="5117882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সিস্টেমিক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সিস্টেমিক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(Systemic Circulation):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শক্তিশালী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A06056-116B-6981-B654-94EA3BBC1B5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32" y="1606012"/>
            <a:ext cx="4590038" cy="525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6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53346-60C5-889F-39B7-8C412FD1B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5B2B9-7126-0F2F-DBDE-66EDB8D7C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869" y="796168"/>
            <a:ext cx="6728635" cy="64008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(Pulmonary Circulation):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D29E5B-C9A0-755A-D4B2-C5486F5603C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73967"/>
            <a:ext cx="6728635" cy="3177915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ছেড়ে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9CC7D06-4973-596F-A151-19B5828E23FD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072" y="1738859"/>
            <a:ext cx="4395725" cy="498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0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A691C-670F-029C-729A-CA963056F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749CB-57AA-DC98-368F-11C633B91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965932"/>
            <a:ext cx="5166360" cy="640080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যকৃত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পোর্টাল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D2851B-6BC9-D7E6-34D5-AC0EF27ACB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0991" y="1392405"/>
            <a:ext cx="5979888" cy="2175254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পোর্টাল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পরিবর্তে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প্লীহা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অগ্ন্যাশয়ের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পোর্টাল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যকৃতে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পরিশোধিত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06F71-AE97-3C84-1A81-013DB8EFE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091" y="3741724"/>
            <a:ext cx="6437687" cy="29821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(Coronary Circulation)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পুষ্টিসমৃদ্ধ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অপসারিত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সিস্টেমিক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অবিরাম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সচল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উপাদানসমূহ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মহাধমনির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গোড়া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হৃদপেশিতে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5BAFCF3-83DD-3726-F34D-B6FE3FBE465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95666" y="1166085"/>
            <a:ext cx="5610131" cy="2175254"/>
          </a:xfrm>
        </p:spPr>
        <p:txBody>
          <a:bodyPr/>
          <a:lstStyle/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হৃদপেশি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অক্সাইডযুক্ত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একত্রিত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(Right Atrium)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8E140C-A8CB-B298-D135-44364CC68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094" y="3036381"/>
            <a:ext cx="3642611" cy="375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9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5FB9D-8A49-F4D9-B631-C0192352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97626"/>
            <a:ext cx="11402568" cy="731520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ABD6656-D6D2-582B-BB57-CDDC5AA0BF3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8985676"/>
              </p:ext>
            </p:extLst>
          </p:nvPr>
        </p:nvGraphicFramePr>
        <p:xfrm>
          <a:off x="479685" y="1678898"/>
          <a:ext cx="11224952" cy="4706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2944">
                  <a:extLst>
                    <a:ext uri="{9D8B030D-6E8A-4147-A177-3AD203B41FA5}">
                      <a16:colId xmlns:a16="http://schemas.microsoft.com/office/drawing/2014/main" val="3629013101"/>
                    </a:ext>
                  </a:extLst>
                </a:gridCol>
                <a:gridCol w="3801004">
                  <a:extLst>
                    <a:ext uri="{9D8B030D-6E8A-4147-A177-3AD203B41FA5}">
                      <a16:colId xmlns:a16="http://schemas.microsoft.com/office/drawing/2014/main" val="731498319"/>
                    </a:ext>
                  </a:extLst>
                </a:gridCol>
                <a:gridCol w="3801004">
                  <a:extLst>
                    <a:ext uri="{9D8B030D-6E8A-4147-A177-3AD203B41FA5}">
                      <a16:colId xmlns:a16="http://schemas.microsoft.com/office/drawing/2014/main" val="2685423835"/>
                    </a:ext>
                  </a:extLst>
                </a:gridCol>
              </a:tblGrid>
              <a:tr h="65409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বিষয়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পালমোনারি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ধমনি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পালমোনারি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শিরা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981736"/>
                  </a:ext>
                </a:extLst>
              </a:tr>
              <a:tr h="807999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১।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উৎপত্তি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হৃৎপিণ্ডের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ডান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নিলয়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থেকে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সৃষ্টি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হয়ে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ফুসফুসে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পৌছায়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ফুসফুস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থেকে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সৃষ্টি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হয়ে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বাম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অলিন্দে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পৌছায়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870192"/>
                  </a:ext>
                </a:extLst>
              </a:tr>
              <a:tr h="468126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২।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প্রাচীর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পুরু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স্থিতিস্থাপক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পাতলা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ও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অস্থিতিস্থাপক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86902"/>
                  </a:ext>
                </a:extLst>
              </a:tr>
              <a:tr h="1154284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৩।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কপাটিকা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হৃৎপিণ্ডের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সংযোগ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স্থলে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কপাটিকা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থাকে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হৃৎপিণ্ডের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সংযোগ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স্থলে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কপাটিকা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থাকে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না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। 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016831"/>
                  </a:ext>
                </a:extLst>
              </a:tr>
              <a:tr h="468126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৪।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রক্তচাপ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রক্তচাপ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বেশি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রক্তচাপ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কম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844485"/>
                  </a:ext>
                </a:extLst>
              </a:tr>
              <a:tr h="1154284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৫।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কাজ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সারাদেহ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থেকে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সংগৃহিত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কার্বন-ডাই-অক্সাইড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সমৃদ্ধ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রক্ত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অক্সিজেনময়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করার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জন্য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ফুসফুসে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বহন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করে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ফুসফুস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থেকে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অক্সিজেন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সমৃদ্ধ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রক্ত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সারাদেহে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সরবরাহের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জন্য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হৃৎপিণ্ডে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বহন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করে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164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89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8AD8D-79DC-8136-958B-10179691B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57200"/>
            <a:ext cx="11402568" cy="996602"/>
          </a:xfrm>
        </p:spPr>
        <p:txBody>
          <a:bodyPr/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3099C-658D-2236-312E-9320DEE3E0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23869"/>
            <a:ext cx="11402568" cy="4676931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27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7E355-00C0-45D9-6BA4-62D826B06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7596"/>
            <a:ext cx="11402568" cy="1071675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7A8916-FE90-0EAD-B0D5-FA855023499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173" y="1633928"/>
            <a:ext cx="6625653" cy="51864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6582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9ED40-EA17-5F7B-27A7-B7F03CA27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75031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1954F-4A77-8B6A-C530-BB0973FA3A5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1573967"/>
            <a:ext cx="6099175" cy="514162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Girls’ School &amp; College</a:t>
            </a: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E5AE4-BF2F-609B-2D3C-9BB184EE5C9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573966"/>
            <a:ext cx="5181907" cy="5141625"/>
          </a:xfrm>
        </p:spPr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04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Chapter-04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Topic: Human Heart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1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5297-1260-E013-6544-B8EE338DA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72387"/>
            <a:ext cx="11402568" cy="996602"/>
          </a:xfrm>
        </p:spPr>
        <p:txBody>
          <a:bodyPr>
            <a:no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357B4-4F80-9D02-92BA-855D0093BE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469036"/>
            <a:ext cx="11402568" cy="4931764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87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13464-DBD1-F985-A67A-F042DDB1A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1379F-2DEB-43AF-A463-6E33FC3C4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60" y="818096"/>
            <a:ext cx="5794248" cy="64008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হার্টবিট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(Cardiac Cycle)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8B29A-F908-E484-03BD-E787B898BF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88956"/>
            <a:ext cx="6419215" cy="5134938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সিস্টোল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শিথিলতার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ডায়াস্টোল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ধারাবাহিক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স্থায়ী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মিনিটে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গড়ে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৭২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০.৮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লাগে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চক্রের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পর্যায়সমূহ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সিস্টোল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(Atrial Systole):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সময়কাল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০.১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নিলয়ের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সিস্টোল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(Ventricular Systole):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সময়কাল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০.৩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ডায়াস্টোল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যৌথ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(Joint Diastole):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সময়কাল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০.৪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০.৭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০.৫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শিথিলকাল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326A15-F664-C1F1-1B1C-E57AEA2F5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713" y="1071812"/>
            <a:ext cx="5166360" cy="2502051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চক্রের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০.৮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সিস্টোল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পর্যায়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০.৪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ডায়াস্টোল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পর্যায়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০.৪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শব্দ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কপাটিকাগুলোর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লাব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(Lub) ও '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ডাব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(Dub)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শব্দের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F1883DB-BD49-501B-D326-6EA5DCCB5EB4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214" y="3297836"/>
            <a:ext cx="5278878" cy="342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6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0DF9-2CED-3BE0-BB3C-026ED6C0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A3C99-E1E7-7740-FEFF-B4FD9025B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830" y="957879"/>
            <a:ext cx="6743626" cy="640080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হার্টবিটের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EB0270-B281-D615-84AB-38C03168CD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97958"/>
            <a:ext cx="6623831" cy="5125935"/>
          </a:xfrm>
        </p:spPr>
        <p:txBody>
          <a:bodyPr>
            <a:normAutofit fontScale="925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ছাড়াই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স্বয়ংক্রিয়ভাবে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স্তন্যপায়ীর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বিচ্ছিন্ন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দ্রবণে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৩৭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ডিগ্রী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তাপমাত্রায়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ছাড়াই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হার্টবিট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সম্মিলিত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মায়োজেনিক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নিয়ন্ত্রণ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(Myogenic Control)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সংজ্ঞা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নিজস্ব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উদ্দ্যোগে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ঘটানোর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ক্ষমতা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(Sino-Atrial Node=SAN):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এসএ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নোড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(SAN)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স্বয়ংক্রিয়ভাবে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বৈদ্যুতিক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হার্টবিট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পেসমেকার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স্বায়ত্তশাসন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বিচ্ছিন্ন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দিলেও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কিছুক্ষণ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101D8F-CFBC-AC09-E8B4-40EB54B24FD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51" y="2323475"/>
            <a:ext cx="5036821" cy="404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4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D9B0D-DE64-BD2B-C9C1-10080C03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11281-6E9D-B717-E7FE-F23D77B6D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89" y="965932"/>
            <a:ext cx="6594485" cy="640080"/>
          </a:xfrm>
        </p:spPr>
        <p:txBody>
          <a:bodyPr/>
          <a:lstStyle/>
          <a:p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হার্টবিটের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মায়োজেনিক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91978-BE5C-E758-CFB5-7FBDF07387D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6012"/>
            <a:ext cx="6593849" cy="5117882"/>
          </a:xfrm>
        </p:spPr>
        <p:txBody>
          <a:bodyPr/>
          <a:lstStyle/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পরিবহনের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পথ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(Conduction Pathway)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এসএ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নোড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(Sino-Atrial Node):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বৈদ্যুতিক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অ্যাট্রিয়াম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(Atria):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এভি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নোড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(Atrial-Ventricular Node):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এভি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নোডে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সামান্য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বিলম্বিত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হিজের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বান্ডেল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(Bundle of His):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এভি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নোড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বান্ডেল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নিলয়দ্বয়ের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মধ্যবর্তী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সেপ্টুমে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পারকিনজি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তন্তু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(Purkinje Fibers):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জোরালোভাবে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F243D4B-B7D6-F773-1A86-A8D4F1EC1A6B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75" y="2998098"/>
            <a:ext cx="5296526" cy="372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2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59BB-7B7C-660A-D488-E26AD0786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414B1-01F7-CAA6-A053-09BDFDCF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965932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(Blood Pressure)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B6E91-CA98-CF13-D009-8FB74D69E6D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6012"/>
            <a:ext cx="6174126" cy="5117882"/>
          </a:xfrm>
        </p:spPr>
        <p:txBody>
          <a:bodyPr/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ব্লাড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প্রেসার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প্রাচীরগাত্রে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পার্শ্বচাপ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মাপা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সিস্টোলিক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ডায়াস্টোলিক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১২০/৮০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মিলিমিটার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(mmHg)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আদর্শ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১৩০/৮০ mmHg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উচ্চ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মাপার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যন্ত্রের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স্ফিগমোম্যানোমিটার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রক্তচাপের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মাত্রা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১২০/৮০ mmHg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উন্নত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(Elevated):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১২০-১২৯ / ৮০ mmHg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উচ্চ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স্টেজ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১):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১৩০-১৩৯ / ৮০-৮৯ mmHg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উচ্চ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স্টেজ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২):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১৪০/৯০ mmHg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475CD11-816F-7497-C95F-79CEF26EFF7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59" y="2338466"/>
            <a:ext cx="5726243" cy="438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34E8E-6FCD-6911-EABF-ACC4D8F90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84A77-8CAB-48FC-F3FE-A95FE4F52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89" y="872792"/>
            <a:ext cx="6579495" cy="733220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নিয়ন্ত্রণে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ব্যারোরিসেপ্টরের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(Role of Baroreceptor in Controlling Blood Pressure)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4211D-C5B3-5B18-361C-066F0241991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82636"/>
            <a:ext cx="6419215" cy="5041258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পরিবর্তনের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নিয়ন্ত্রণে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ক্যারোটিড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মস্তিষ্ককে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পরিবর্তন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দু’রকম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উচ্চচাপ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ব্যারোরিসেপ্টরঃ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গেলে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তখন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মস্তিষ্কের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মেডুলায়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সিগন্যাল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সিমপ্যাথেটিক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কার্যক্রম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প্যারাসিমপ্যাথেটিক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ভেগাস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কার্যক্রম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বৃদ্ধি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(Vasodilation)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6675D0A-4518-2FD2-EDA8-2FFB6DDA3C5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38" y="1682636"/>
            <a:ext cx="4332029" cy="504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0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AE49D-1D5D-5216-F3E3-647A70BC8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7D7B48-0B73-E517-C625-0A2C3BC8E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48076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নিম্নচাপ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0AEED-9C2E-6B2B-340E-F3EF47FEA79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48918"/>
            <a:ext cx="5904303" cy="4743945"/>
          </a:xfrm>
        </p:spPr>
        <p:txBody>
          <a:bodyPr/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গেলে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তখন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ব্যারোরিসেপ্টর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মস্তিষ্কে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পরিমাণ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হ্রাস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সিমপ্যাথেটিক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হৃদস্পন্দনের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হৃদপেশীর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ক্ষমতা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বৃদ্ধি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(Vasoconstriction)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বাড়িয়ে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F0AA7C1-543B-07AD-B266-BAD15FBE65AB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21" y="1648918"/>
            <a:ext cx="5546361" cy="50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2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197</TotalTime>
  <Words>1384</Words>
  <Application>Microsoft Office PowerPoint</Application>
  <PresentationFormat>Widescreen</PresentationFormat>
  <Paragraphs>116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Blood &amp; Circulation (রক্ত ও সঞ্চালন)</vt:lpstr>
      <vt:lpstr>এই পাঠ শেষে শিক্ষার্থীরা………… 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পালমোনারি ধমনি ও পালমোনারি শিরার মধ্যে পার্থক্য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12</cp:revision>
  <dcterms:created xsi:type="dcterms:W3CDTF">2026-08-16T13:40:06Z</dcterms:created>
  <dcterms:modified xsi:type="dcterms:W3CDTF">2026-08-17T03:26:54Z</dcterms:modified>
</cp:coreProperties>
</file>