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4" r:id="rId2"/>
    <p:sldId id="366" r:id="rId3"/>
    <p:sldId id="365" r:id="rId4"/>
    <p:sldId id="355" r:id="rId5"/>
    <p:sldId id="346" r:id="rId6"/>
    <p:sldId id="362" r:id="rId7"/>
    <p:sldId id="363" r:id="rId8"/>
    <p:sldId id="290" r:id="rId9"/>
    <p:sldId id="345" r:id="rId10"/>
    <p:sldId id="360" r:id="rId11"/>
    <p:sldId id="361" r:id="rId12"/>
    <p:sldId id="260" r:id="rId13"/>
    <p:sldId id="265" r:id="rId14"/>
    <p:sldId id="356" r:id="rId15"/>
    <p:sldId id="347" r:id="rId16"/>
    <p:sldId id="358" r:id="rId17"/>
    <p:sldId id="262" r:id="rId18"/>
    <p:sldId id="337" r:id="rId19"/>
    <p:sldId id="352" r:id="rId20"/>
    <p:sldId id="338" r:id="rId21"/>
    <p:sldId id="35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8F5A8-5A62-4231-B474-5DA1D5DB3188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86D286-BD31-423B-890F-49FA1F74F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829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94446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5509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 userDrawn="1"/>
        </p:nvSpPr>
        <p:spPr>
          <a:xfrm>
            <a:off x="1193044" y="671320"/>
            <a:ext cx="2647564" cy="7655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Pair Work</a:t>
            </a:r>
            <a:endParaRPr lang="bn-IN" sz="3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 userDrawn="1"/>
        </p:nvSpPr>
        <p:spPr>
          <a:xfrm rot="10800000">
            <a:off x="771731" y="152251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2">
            <a:extLst>
              <a:ext uri="{FF2B5EF4-FFF2-40B4-BE49-F238E27FC236}">
                <a16:creationId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918232" cy="91823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918232" cy="9182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918232" cy="91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39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596052" y="701039"/>
            <a:ext cx="31935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Assessment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684525" y="1399594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934121" cy="9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004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791520"/>
            <a:ext cx="32031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Home</a:t>
            </a:r>
            <a:r>
              <a:rPr lang="en-US" sz="4000" b="1" baseline="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Work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465116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392091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73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n 6"/>
          <p:cNvSpPr/>
          <p:nvPr userDrawn="1"/>
        </p:nvSpPr>
        <p:spPr>
          <a:xfrm>
            <a:off x="286325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n 7"/>
          <p:cNvSpPr/>
          <p:nvPr userDrawn="1"/>
        </p:nvSpPr>
        <p:spPr>
          <a:xfrm>
            <a:off x="-36945" y="-1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n 8"/>
          <p:cNvSpPr/>
          <p:nvPr userDrawn="1"/>
        </p:nvSpPr>
        <p:spPr>
          <a:xfrm>
            <a:off x="-32328" y="369454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n 10"/>
          <p:cNvSpPr/>
          <p:nvPr userDrawn="1"/>
        </p:nvSpPr>
        <p:spPr>
          <a:xfrm>
            <a:off x="646541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un 11"/>
          <p:cNvSpPr/>
          <p:nvPr userDrawn="1"/>
        </p:nvSpPr>
        <p:spPr>
          <a:xfrm>
            <a:off x="1006757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n 12"/>
          <p:cNvSpPr/>
          <p:nvPr userDrawn="1"/>
        </p:nvSpPr>
        <p:spPr>
          <a:xfrm>
            <a:off x="1366973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n 13"/>
          <p:cNvSpPr/>
          <p:nvPr userDrawn="1"/>
        </p:nvSpPr>
        <p:spPr>
          <a:xfrm>
            <a:off x="1727189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un 14"/>
          <p:cNvSpPr/>
          <p:nvPr userDrawn="1"/>
        </p:nvSpPr>
        <p:spPr>
          <a:xfrm>
            <a:off x="2087405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un 15"/>
          <p:cNvSpPr/>
          <p:nvPr userDrawn="1"/>
        </p:nvSpPr>
        <p:spPr>
          <a:xfrm>
            <a:off x="2447621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un 16"/>
          <p:cNvSpPr/>
          <p:nvPr userDrawn="1"/>
        </p:nvSpPr>
        <p:spPr>
          <a:xfrm>
            <a:off x="2807837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un 17"/>
          <p:cNvSpPr/>
          <p:nvPr userDrawn="1"/>
        </p:nvSpPr>
        <p:spPr>
          <a:xfrm>
            <a:off x="3168053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un 18"/>
          <p:cNvSpPr/>
          <p:nvPr userDrawn="1"/>
        </p:nvSpPr>
        <p:spPr>
          <a:xfrm>
            <a:off x="3528269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un 19"/>
          <p:cNvSpPr/>
          <p:nvPr userDrawn="1"/>
        </p:nvSpPr>
        <p:spPr>
          <a:xfrm>
            <a:off x="3888485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un 20"/>
          <p:cNvSpPr/>
          <p:nvPr userDrawn="1"/>
        </p:nvSpPr>
        <p:spPr>
          <a:xfrm>
            <a:off x="4248701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un 21"/>
          <p:cNvSpPr/>
          <p:nvPr userDrawn="1"/>
        </p:nvSpPr>
        <p:spPr>
          <a:xfrm>
            <a:off x="4608917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un 22"/>
          <p:cNvSpPr/>
          <p:nvPr userDrawn="1"/>
        </p:nvSpPr>
        <p:spPr>
          <a:xfrm>
            <a:off x="4969133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un 23"/>
          <p:cNvSpPr/>
          <p:nvPr userDrawn="1"/>
        </p:nvSpPr>
        <p:spPr>
          <a:xfrm>
            <a:off x="5329349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Sun 24"/>
          <p:cNvSpPr/>
          <p:nvPr userDrawn="1"/>
        </p:nvSpPr>
        <p:spPr>
          <a:xfrm>
            <a:off x="5689565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un 25"/>
          <p:cNvSpPr/>
          <p:nvPr userDrawn="1"/>
        </p:nvSpPr>
        <p:spPr>
          <a:xfrm>
            <a:off x="6049781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un 26"/>
          <p:cNvSpPr/>
          <p:nvPr userDrawn="1"/>
        </p:nvSpPr>
        <p:spPr>
          <a:xfrm>
            <a:off x="6409997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un 27"/>
          <p:cNvSpPr/>
          <p:nvPr userDrawn="1"/>
        </p:nvSpPr>
        <p:spPr>
          <a:xfrm>
            <a:off x="6770213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un 28"/>
          <p:cNvSpPr/>
          <p:nvPr userDrawn="1"/>
        </p:nvSpPr>
        <p:spPr>
          <a:xfrm>
            <a:off x="7130429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un 29"/>
          <p:cNvSpPr/>
          <p:nvPr userDrawn="1"/>
        </p:nvSpPr>
        <p:spPr>
          <a:xfrm>
            <a:off x="7490645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un 30"/>
          <p:cNvSpPr/>
          <p:nvPr userDrawn="1"/>
        </p:nvSpPr>
        <p:spPr>
          <a:xfrm>
            <a:off x="7850861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un 31"/>
          <p:cNvSpPr/>
          <p:nvPr userDrawn="1"/>
        </p:nvSpPr>
        <p:spPr>
          <a:xfrm>
            <a:off x="8211077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un 32"/>
          <p:cNvSpPr/>
          <p:nvPr userDrawn="1"/>
        </p:nvSpPr>
        <p:spPr>
          <a:xfrm>
            <a:off x="8571293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un 33"/>
          <p:cNvSpPr/>
          <p:nvPr userDrawn="1"/>
        </p:nvSpPr>
        <p:spPr>
          <a:xfrm>
            <a:off x="8931509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Sun 34"/>
          <p:cNvSpPr/>
          <p:nvPr userDrawn="1"/>
        </p:nvSpPr>
        <p:spPr>
          <a:xfrm>
            <a:off x="9291725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un 35"/>
          <p:cNvSpPr/>
          <p:nvPr userDrawn="1"/>
        </p:nvSpPr>
        <p:spPr>
          <a:xfrm>
            <a:off x="9651941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un 36"/>
          <p:cNvSpPr/>
          <p:nvPr userDrawn="1"/>
        </p:nvSpPr>
        <p:spPr>
          <a:xfrm>
            <a:off x="10012157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Sun 37"/>
          <p:cNvSpPr/>
          <p:nvPr userDrawn="1"/>
        </p:nvSpPr>
        <p:spPr>
          <a:xfrm>
            <a:off x="10372373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un 38"/>
          <p:cNvSpPr/>
          <p:nvPr userDrawn="1"/>
        </p:nvSpPr>
        <p:spPr>
          <a:xfrm>
            <a:off x="10732589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Sun 39"/>
          <p:cNvSpPr/>
          <p:nvPr userDrawn="1"/>
        </p:nvSpPr>
        <p:spPr>
          <a:xfrm>
            <a:off x="11092805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Sun 40"/>
          <p:cNvSpPr/>
          <p:nvPr userDrawn="1"/>
        </p:nvSpPr>
        <p:spPr>
          <a:xfrm>
            <a:off x="11453021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un 41"/>
          <p:cNvSpPr/>
          <p:nvPr userDrawn="1"/>
        </p:nvSpPr>
        <p:spPr>
          <a:xfrm>
            <a:off x="11813237" y="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Sun 42"/>
          <p:cNvSpPr/>
          <p:nvPr userDrawn="1"/>
        </p:nvSpPr>
        <p:spPr>
          <a:xfrm>
            <a:off x="-36947" y="738909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Sun 43"/>
          <p:cNvSpPr/>
          <p:nvPr userDrawn="1"/>
        </p:nvSpPr>
        <p:spPr>
          <a:xfrm>
            <a:off x="-41566" y="1108364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Sun 44"/>
          <p:cNvSpPr/>
          <p:nvPr userDrawn="1"/>
        </p:nvSpPr>
        <p:spPr>
          <a:xfrm>
            <a:off x="-46185" y="1477819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un 45"/>
          <p:cNvSpPr/>
          <p:nvPr userDrawn="1"/>
        </p:nvSpPr>
        <p:spPr>
          <a:xfrm>
            <a:off x="-50804" y="1847274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Sun 46"/>
          <p:cNvSpPr/>
          <p:nvPr userDrawn="1"/>
        </p:nvSpPr>
        <p:spPr>
          <a:xfrm>
            <a:off x="-55423" y="2216729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Sun 47"/>
          <p:cNvSpPr/>
          <p:nvPr userDrawn="1"/>
        </p:nvSpPr>
        <p:spPr>
          <a:xfrm>
            <a:off x="-60042" y="2586184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Sun 48"/>
          <p:cNvSpPr/>
          <p:nvPr userDrawn="1"/>
        </p:nvSpPr>
        <p:spPr>
          <a:xfrm>
            <a:off x="-64661" y="2955639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Sun 49"/>
          <p:cNvSpPr/>
          <p:nvPr userDrawn="1"/>
        </p:nvSpPr>
        <p:spPr>
          <a:xfrm>
            <a:off x="-69280" y="3325094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Sun 50"/>
          <p:cNvSpPr/>
          <p:nvPr userDrawn="1"/>
        </p:nvSpPr>
        <p:spPr>
          <a:xfrm>
            <a:off x="-73899" y="3694549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Sun 51"/>
          <p:cNvSpPr/>
          <p:nvPr userDrawn="1"/>
        </p:nvSpPr>
        <p:spPr>
          <a:xfrm>
            <a:off x="-78518" y="4064004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un 52"/>
          <p:cNvSpPr/>
          <p:nvPr userDrawn="1"/>
        </p:nvSpPr>
        <p:spPr>
          <a:xfrm>
            <a:off x="-83137" y="4433459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Sun 53"/>
          <p:cNvSpPr/>
          <p:nvPr userDrawn="1"/>
        </p:nvSpPr>
        <p:spPr>
          <a:xfrm>
            <a:off x="-87756" y="4802914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Sun 54"/>
          <p:cNvSpPr/>
          <p:nvPr userDrawn="1"/>
        </p:nvSpPr>
        <p:spPr>
          <a:xfrm>
            <a:off x="-92375" y="5172369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Sun 55"/>
          <p:cNvSpPr/>
          <p:nvPr userDrawn="1"/>
        </p:nvSpPr>
        <p:spPr>
          <a:xfrm>
            <a:off x="-96994" y="5541824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Sun 56"/>
          <p:cNvSpPr/>
          <p:nvPr userDrawn="1"/>
        </p:nvSpPr>
        <p:spPr>
          <a:xfrm>
            <a:off x="-101613" y="5911279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Sun 57"/>
          <p:cNvSpPr/>
          <p:nvPr userDrawn="1"/>
        </p:nvSpPr>
        <p:spPr>
          <a:xfrm>
            <a:off x="-106232" y="6280734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Sun 58"/>
          <p:cNvSpPr/>
          <p:nvPr userDrawn="1"/>
        </p:nvSpPr>
        <p:spPr>
          <a:xfrm>
            <a:off x="-110865" y="6557825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Sun 59"/>
          <p:cNvSpPr/>
          <p:nvPr userDrawn="1"/>
        </p:nvSpPr>
        <p:spPr>
          <a:xfrm>
            <a:off x="277057" y="6557825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Sun 60"/>
          <p:cNvSpPr/>
          <p:nvPr userDrawn="1"/>
        </p:nvSpPr>
        <p:spPr>
          <a:xfrm>
            <a:off x="655748" y="6557825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Sun 61"/>
          <p:cNvSpPr/>
          <p:nvPr userDrawn="1"/>
        </p:nvSpPr>
        <p:spPr>
          <a:xfrm>
            <a:off x="1034482" y="6557825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Sun 62"/>
          <p:cNvSpPr/>
          <p:nvPr userDrawn="1"/>
        </p:nvSpPr>
        <p:spPr>
          <a:xfrm>
            <a:off x="1436288" y="6576304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Sun 63"/>
          <p:cNvSpPr/>
          <p:nvPr userDrawn="1"/>
        </p:nvSpPr>
        <p:spPr>
          <a:xfrm>
            <a:off x="1838137" y="6576311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Sun 64"/>
          <p:cNvSpPr/>
          <p:nvPr userDrawn="1"/>
        </p:nvSpPr>
        <p:spPr>
          <a:xfrm>
            <a:off x="2239986" y="6576304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Sun 65"/>
          <p:cNvSpPr/>
          <p:nvPr userDrawn="1"/>
        </p:nvSpPr>
        <p:spPr>
          <a:xfrm>
            <a:off x="2641835" y="6576297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Sun 66"/>
          <p:cNvSpPr/>
          <p:nvPr userDrawn="1"/>
        </p:nvSpPr>
        <p:spPr>
          <a:xfrm>
            <a:off x="3043684" y="657629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Sun 67"/>
          <p:cNvSpPr/>
          <p:nvPr userDrawn="1"/>
        </p:nvSpPr>
        <p:spPr>
          <a:xfrm>
            <a:off x="3445533" y="6576283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Sun 68"/>
          <p:cNvSpPr/>
          <p:nvPr userDrawn="1"/>
        </p:nvSpPr>
        <p:spPr>
          <a:xfrm>
            <a:off x="3847382" y="6576276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Sun 69"/>
          <p:cNvSpPr/>
          <p:nvPr userDrawn="1"/>
        </p:nvSpPr>
        <p:spPr>
          <a:xfrm>
            <a:off x="4249231" y="6576269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Sun 70"/>
          <p:cNvSpPr/>
          <p:nvPr userDrawn="1"/>
        </p:nvSpPr>
        <p:spPr>
          <a:xfrm>
            <a:off x="4651080" y="6576262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Sun 71"/>
          <p:cNvSpPr/>
          <p:nvPr userDrawn="1"/>
        </p:nvSpPr>
        <p:spPr>
          <a:xfrm>
            <a:off x="5052929" y="6576255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Sun 72"/>
          <p:cNvSpPr/>
          <p:nvPr userDrawn="1"/>
        </p:nvSpPr>
        <p:spPr>
          <a:xfrm>
            <a:off x="5454778" y="6576248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Sun 73"/>
          <p:cNvSpPr/>
          <p:nvPr userDrawn="1"/>
        </p:nvSpPr>
        <p:spPr>
          <a:xfrm>
            <a:off x="5856627" y="6576241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Sun 74"/>
          <p:cNvSpPr/>
          <p:nvPr userDrawn="1"/>
        </p:nvSpPr>
        <p:spPr>
          <a:xfrm>
            <a:off x="6258476" y="6576234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Sun 75"/>
          <p:cNvSpPr/>
          <p:nvPr userDrawn="1"/>
        </p:nvSpPr>
        <p:spPr>
          <a:xfrm>
            <a:off x="6660325" y="6576227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Sun 76"/>
          <p:cNvSpPr/>
          <p:nvPr userDrawn="1"/>
        </p:nvSpPr>
        <p:spPr>
          <a:xfrm>
            <a:off x="7062174" y="657622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Sun 77"/>
          <p:cNvSpPr/>
          <p:nvPr userDrawn="1"/>
        </p:nvSpPr>
        <p:spPr>
          <a:xfrm>
            <a:off x="7464023" y="6576213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Sun 78"/>
          <p:cNvSpPr/>
          <p:nvPr userDrawn="1"/>
        </p:nvSpPr>
        <p:spPr>
          <a:xfrm>
            <a:off x="7865872" y="6576206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Sun 79"/>
          <p:cNvSpPr/>
          <p:nvPr userDrawn="1"/>
        </p:nvSpPr>
        <p:spPr>
          <a:xfrm>
            <a:off x="8267721" y="6576199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Sun 80"/>
          <p:cNvSpPr/>
          <p:nvPr userDrawn="1"/>
        </p:nvSpPr>
        <p:spPr>
          <a:xfrm>
            <a:off x="8669570" y="6576192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Sun 81"/>
          <p:cNvSpPr/>
          <p:nvPr userDrawn="1"/>
        </p:nvSpPr>
        <p:spPr>
          <a:xfrm>
            <a:off x="9071419" y="6576185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Sun 82"/>
          <p:cNvSpPr/>
          <p:nvPr userDrawn="1"/>
        </p:nvSpPr>
        <p:spPr>
          <a:xfrm>
            <a:off x="9473268" y="6576178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Sun 83"/>
          <p:cNvSpPr/>
          <p:nvPr userDrawn="1"/>
        </p:nvSpPr>
        <p:spPr>
          <a:xfrm>
            <a:off x="9875117" y="6576171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Sun 84"/>
          <p:cNvSpPr/>
          <p:nvPr userDrawn="1"/>
        </p:nvSpPr>
        <p:spPr>
          <a:xfrm>
            <a:off x="10276966" y="6576164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Sun 85"/>
          <p:cNvSpPr/>
          <p:nvPr userDrawn="1"/>
        </p:nvSpPr>
        <p:spPr>
          <a:xfrm>
            <a:off x="10678815" y="6576157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Sun 86"/>
          <p:cNvSpPr/>
          <p:nvPr userDrawn="1"/>
        </p:nvSpPr>
        <p:spPr>
          <a:xfrm>
            <a:off x="11080664" y="657615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Sun 87"/>
          <p:cNvSpPr/>
          <p:nvPr userDrawn="1"/>
        </p:nvSpPr>
        <p:spPr>
          <a:xfrm>
            <a:off x="11482513" y="6576143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Sun 88"/>
          <p:cNvSpPr/>
          <p:nvPr userDrawn="1"/>
        </p:nvSpPr>
        <p:spPr>
          <a:xfrm>
            <a:off x="11884362" y="6576136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Sun 89"/>
          <p:cNvSpPr/>
          <p:nvPr userDrawn="1"/>
        </p:nvSpPr>
        <p:spPr>
          <a:xfrm>
            <a:off x="11884361" y="6188215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Sun 90"/>
          <p:cNvSpPr/>
          <p:nvPr userDrawn="1"/>
        </p:nvSpPr>
        <p:spPr>
          <a:xfrm>
            <a:off x="11884360" y="5800294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Sun 91"/>
          <p:cNvSpPr/>
          <p:nvPr userDrawn="1"/>
        </p:nvSpPr>
        <p:spPr>
          <a:xfrm>
            <a:off x="11884359" y="5412373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Sun 92"/>
          <p:cNvSpPr/>
          <p:nvPr userDrawn="1"/>
        </p:nvSpPr>
        <p:spPr>
          <a:xfrm>
            <a:off x="11884358" y="5024452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Sun 93"/>
          <p:cNvSpPr/>
          <p:nvPr userDrawn="1"/>
        </p:nvSpPr>
        <p:spPr>
          <a:xfrm>
            <a:off x="11884357" y="4636531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Sun 94"/>
          <p:cNvSpPr/>
          <p:nvPr userDrawn="1"/>
        </p:nvSpPr>
        <p:spPr>
          <a:xfrm>
            <a:off x="11884356" y="424861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Sun 95"/>
          <p:cNvSpPr/>
          <p:nvPr userDrawn="1"/>
        </p:nvSpPr>
        <p:spPr>
          <a:xfrm>
            <a:off x="11884355" y="3860689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Sun 96"/>
          <p:cNvSpPr/>
          <p:nvPr userDrawn="1"/>
        </p:nvSpPr>
        <p:spPr>
          <a:xfrm>
            <a:off x="11884354" y="3472768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Sun 97"/>
          <p:cNvSpPr/>
          <p:nvPr userDrawn="1"/>
        </p:nvSpPr>
        <p:spPr>
          <a:xfrm>
            <a:off x="11884353" y="3084847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Sun 98"/>
          <p:cNvSpPr/>
          <p:nvPr userDrawn="1"/>
        </p:nvSpPr>
        <p:spPr>
          <a:xfrm>
            <a:off x="11884352" y="2696926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Sun 99"/>
          <p:cNvSpPr/>
          <p:nvPr userDrawn="1"/>
        </p:nvSpPr>
        <p:spPr>
          <a:xfrm>
            <a:off x="11884351" y="2309005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Sun 100"/>
          <p:cNvSpPr/>
          <p:nvPr userDrawn="1"/>
        </p:nvSpPr>
        <p:spPr>
          <a:xfrm>
            <a:off x="11884350" y="1921084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Sun 101"/>
          <p:cNvSpPr/>
          <p:nvPr userDrawn="1"/>
        </p:nvSpPr>
        <p:spPr>
          <a:xfrm>
            <a:off x="11884349" y="1533163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Sun 102"/>
          <p:cNvSpPr/>
          <p:nvPr userDrawn="1"/>
        </p:nvSpPr>
        <p:spPr>
          <a:xfrm>
            <a:off x="11884348" y="1145242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Sun 103"/>
          <p:cNvSpPr/>
          <p:nvPr userDrawn="1"/>
        </p:nvSpPr>
        <p:spPr>
          <a:xfrm>
            <a:off x="11884347" y="757321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Sun 104"/>
          <p:cNvSpPr/>
          <p:nvPr userDrawn="1"/>
        </p:nvSpPr>
        <p:spPr>
          <a:xfrm>
            <a:off x="11884346" y="369400"/>
            <a:ext cx="378691" cy="369455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 userDrawn="1"/>
        </p:nvSpPr>
        <p:spPr>
          <a:xfrm>
            <a:off x="304771" y="387921"/>
            <a:ext cx="11579575" cy="6188216"/>
          </a:xfrm>
          <a:prstGeom prst="rect">
            <a:avLst/>
          </a:prstGeom>
          <a:noFill/>
          <a:ln w="762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AFB68A-0016-4787-85A0-2A630F6F5B3A}"/>
              </a:ext>
            </a:extLst>
          </p:cNvPr>
          <p:cNvSpPr txBox="1"/>
          <p:nvPr userDrawn="1"/>
        </p:nvSpPr>
        <p:spPr>
          <a:xfrm>
            <a:off x="10201502" y="6154421"/>
            <a:ext cx="1810259" cy="40011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0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Samir Biswas</a:t>
            </a:r>
          </a:p>
        </p:txBody>
      </p:sp>
    </p:spTree>
    <p:extLst>
      <p:ext uri="{BB962C8B-B14F-4D97-AF65-F5344CB8AC3E}">
        <p14:creationId xmlns:p14="http://schemas.microsoft.com/office/powerpoint/2010/main" val="925145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koyesdsurma.syl@g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4C9E88-A7C0-4924-8C8A-2FA94E613D3A}"/>
              </a:ext>
            </a:extLst>
          </p:cNvPr>
          <p:cNvSpPr txBox="1"/>
          <p:nvPr/>
        </p:nvSpPr>
        <p:spPr>
          <a:xfrm>
            <a:off x="9361930" y="2274838"/>
            <a:ext cx="262801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Class: One </a:t>
            </a:r>
          </a:p>
          <a:p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Sub: English</a:t>
            </a:r>
          </a:p>
          <a:p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Unit: 2 </a:t>
            </a:r>
          </a:p>
          <a:p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Lesson: 14 </a:t>
            </a:r>
          </a:p>
          <a:p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Alphabet: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endParaRPr lang="en-US" sz="2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Session: 1</a:t>
            </a:r>
            <a:r>
              <a:rPr lang="en-US" sz="2400" b="1" dirty="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7CAE6B-B810-49CC-BA55-224B698D2C45}"/>
              </a:ext>
            </a:extLst>
          </p:cNvPr>
          <p:cNvSpPr txBox="1"/>
          <p:nvPr/>
        </p:nvSpPr>
        <p:spPr>
          <a:xfrm>
            <a:off x="2930139" y="1847468"/>
            <a:ext cx="3778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SAMIR BISWAS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ADE2FC-A843-4DF7-8FA5-89097DE8250C}"/>
              </a:ext>
            </a:extLst>
          </p:cNvPr>
          <p:cNvSpPr txBox="1"/>
          <p:nvPr/>
        </p:nvSpPr>
        <p:spPr>
          <a:xfrm>
            <a:off x="2369416" y="2634081"/>
            <a:ext cx="48078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Assistant Teacher</a:t>
            </a:r>
          </a:p>
          <a:p>
            <a:pPr algn="ctr"/>
            <a:endParaRPr lang="en-US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Shaheberchar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Govt.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School</a:t>
            </a:r>
            <a:endParaRPr 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Kashiani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Gopalganj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E-mail: samirbiswas5914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@gmail.com</a:t>
            </a:r>
            <a:endParaRPr lang="en-US" sz="2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Mobile: 01727-265914</a:t>
            </a:r>
          </a:p>
        </p:txBody>
      </p:sp>
      <p:pic>
        <p:nvPicPr>
          <p:cNvPr id="8" name="Picture Placeholder 4">
            <a:extLst>
              <a:ext uri="{FF2B5EF4-FFF2-40B4-BE49-F238E27FC236}">
                <a16:creationId xmlns:a16="http://schemas.microsoft.com/office/drawing/2014/main" id="{0A39918F-2D97-49A6-BD5C-372E34255D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68" y="2181052"/>
            <a:ext cx="2304835" cy="42762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249E5D-89A8-4C5B-A161-F956262B24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117" t="19031" r="33615" b="5037"/>
          <a:stretch/>
        </p:blipFill>
        <p:spPr>
          <a:xfrm>
            <a:off x="7203707" y="2139855"/>
            <a:ext cx="2152574" cy="30792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B0B8CDF-296E-438C-82DA-1EC01EC8A50E}"/>
              </a:ext>
            </a:extLst>
          </p:cNvPr>
          <p:cNvSpPr txBox="1"/>
          <p:nvPr/>
        </p:nvSpPr>
        <p:spPr>
          <a:xfrm>
            <a:off x="531468" y="582192"/>
            <a:ext cx="3900120" cy="70788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Teacher Identity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54D4F6-2DC1-49AD-8E04-F2FED604D735}"/>
              </a:ext>
            </a:extLst>
          </p:cNvPr>
          <p:cNvSpPr txBox="1"/>
          <p:nvPr/>
        </p:nvSpPr>
        <p:spPr>
          <a:xfrm>
            <a:off x="7760413" y="599836"/>
            <a:ext cx="3900120" cy="70788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Lesson Identity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3BDEC82-6960-4B8F-B042-453D0E52D7FB}"/>
              </a:ext>
            </a:extLst>
          </p:cNvPr>
          <p:cNvCxnSpPr/>
          <p:nvPr/>
        </p:nvCxnSpPr>
        <p:spPr>
          <a:xfrm>
            <a:off x="6955604" y="659513"/>
            <a:ext cx="0" cy="5538973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D6582B6-1A98-4EAF-937E-6210D4A01E81}"/>
              </a:ext>
            </a:extLst>
          </p:cNvPr>
          <p:cNvCxnSpPr/>
          <p:nvPr/>
        </p:nvCxnSpPr>
        <p:spPr>
          <a:xfrm>
            <a:off x="6811766" y="1118003"/>
            <a:ext cx="0" cy="4643919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D8FA280-4220-4F02-B0C3-95F5A63481F4}"/>
              </a:ext>
            </a:extLst>
          </p:cNvPr>
          <p:cNvCxnSpPr/>
          <p:nvPr/>
        </p:nvCxnSpPr>
        <p:spPr>
          <a:xfrm>
            <a:off x="7096940" y="1118003"/>
            <a:ext cx="0" cy="4325420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949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1" grpId="0" animBg="1"/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39E945-F680-3EE9-0F81-5D2C8FBA89D1}"/>
              </a:ext>
            </a:extLst>
          </p:cNvPr>
          <p:cNvSpPr txBox="1"/>
          <p:nvPr/>
        </p:nvSpPr>
        <p:spPr>
          <a:xfrm>
            <a:off x="8209052" y="359867"/>
            <a:ext cx="3728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Look, listen and say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5A150D-2941-40D8-CC86-83E11822672E}"/>
              </a:ext>
            </a:extLst>
          </p:cNvPr>
          <p:cNvSpPr txBox="1"/>
          <p:nvPr/>
        </p:nvSpPr>
        <p:spPr>
          <a:xfrm>
            <a:off x="3618063" y="487313"/>
            <a:ext cx="5915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oon/ </a:t>
            </a:r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oon  </a:t>
            </a:r>
            <a:endParaRPr lang="en-US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20E787-6398-6AEA-E2C9-8267829DF14E}"/>
              </a:ext>
            </a:extLst>
          </p:cNvPr>
          <p:cNvSpPr txBox="1"/>
          <p:nvPr/>
        </p:nvSpPr>
        <p:spPr>
          <a:xfrm>
            <a:off x="3478436" y="3874550"/>
            <a:ext cx="65946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ango/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ango </a:t>
            </a:r>
            <a:endParaRPr lang="en-US" sz="8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48DEE6-9630-BE42-8B1B-3A901915F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22" y="359867"/>
            <a:ext cx="3449285" cy="29017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83D638-B9AD-B420-2A2F-B90F6DB62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553" y="3311596"/>
            <a:ext cx="3770616" cy="33176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4A327B-FB26-43F9-8CB7-6218BD213184}"/>
              </a:ext>
            </a:extLst>
          </p:cNvPr>
          <p:cNvSpPr txBox="1"/>
          <p:nvPr/>
        </p:nvSpPr>
        <p:spPr>
          <a:xfrm>
            <a:off x="3308278" y="1810752"/>
            <a:ext cx="87638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oon starts with m or n?   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964FC2C-2F07-4DD3-BD61-44FBADFB6F67}"/>
              </a:ext>
            </a:extLst>
          </p:cNvPr>
          <p:cNvCxnSpPr/>
          <p:nvPr/>
        </p:nvCxnSpPr>
        <p:spPr>
          <a:xfrm>
            <a:off x="328773" y="3429000"/>
            <a:ext cx="11608375" cy="0"/>
          </a:xfrm>
          <a:prstGeom prst="line">
            <a:avLst/>
          </a:prstGeom>
          <a:ln w="381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CEFD932-5EA3-45F6-889C-5EA7A7CD5DC6}"/>
              </a:ext>
            </a:extLst>
          </p:cNvPr>
          <p:cNvSpPr txBox="1"/>
          <p:nvPr/>
        </p:nvSpPr>
        <p:spPr>
          <a:xfrm>
            <a:off x="3173293" y="5197989"/>
            <a:ext cx="90187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ango starts with m or n?   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036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5A150D-2941-40D8-CC86-83E11822672E}"/>
              </a:ext>
            </a:extLst>
          </p:cNvPr>
          <p:cNvSpPr txBox="1"/>
          <p:nvPr/>
        </p:nvSpPr>
        <p:spPr>
          <a:xfrm>
            <a:off x="4757432" y="635614"/>
            <a:ext cx="48797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/ </a:t>
            </a:r>
            <a:r>
              <a:rPr lang="en-US" sz="8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 </a:t>
            </a:r>
            <a:r>
              <a:rPr lang="en-US" sz="8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20E787-6398-6AEA-E2C9-8267829DF14E}"/>
              </a:ext>
            </a:extLst>
          </p:cNvPr>
          <p:cNvSpPr txBox="1"/>
          <p:nvPr/>
        </p:nvSpPr>
        <p:spPr>
          <a:xfrm>
            <a:off x="4839626" y="3751894"/>
            <a:ext cx="52290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 /</a:t>
            </a:r>
            <a:r>
              <a:rPr lang="en-US" sz="8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 </a:t>
            </a:r>
            <a:endParaRPr lang="en-US" sz="8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48DEE6-9630-BE42-8B1B-3A901915F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96" y="359867"/>
            <a:ext cx="4554930" cy="30809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83D638-B9AD-B420-2A2F-B90F6DB62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93" y="3595955"/>
            <a:ext cx="4725554" cy="3080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45E51E-E920-4038-9CA0-69E5DE032993}"/>
              </a:ext>
            </a:extLst>
          </p:cNvPr>
          <p:cNvSpPr txBox="1"/>
          <p:nvPr/>
        </p:nvSpPr>
        <p:spPr>
          <a:xfrm>
            <a:off x="7787810" y="359867"/>
            <a:ext cx="4190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Look, listen and say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760D37C-5CC0-43BE-99ED-68AC4C304CC8}"/>
              </a:ext>
            </a:extLst>
          </p:cNvPr>
          <p:cNvCxnSpPr/>
          <p:nvPr/>
        </p:nvCxnSpPr>
        <p:spPr>
          <a:xfrm>
            <a:off x="328773" y="3429000"/>
            <a:ext cx="11608375" cy="0"/>
          </a:xfrm>
          <a:prstGeom prst="line">
            <a:avLst/>
          </a:prstGeom>
          <a:ln w="381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D0A0F31-EEAD-447B-A20F-581BF2D9752E}"/>
              </a:ext>
            </a:extLst>
          </p:cNvPr>
          <p:cNvSpPr txBox="1"/>
          <p:nvPr/>
        </p:nvSpPr>
        <p:spPr>
          <a:xfrm>
            <a:off x="4006461" y="1897225"/>
            <a:ext cx="79008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starts with m or n?   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AE73D9-9289-41A6-B5F6-BBB0183E2B3A}"/>
              </a:ext>
            </a:extLst>
          </p:cNvPr>
          <p:cNvSpPr txBox="1"/>
          <p:nvPr/>
        </p:nvSpPr>
        <p:spPr>
          <a:xfrm>
            <a:off x="3583968" y="5429856"/>
            <a:ext cx="83233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 starts with m or n?   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021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77112" y="786159"/>
            <a:ext cx="1863345" cy="22879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>
                <a:solidFill>
                  <a:srgbClr val="002060"/>
                </a:solidFill>
                <a:latin typeface="Times New Roman" panose="02020603050405020304" pitchFamily="18" charset="0"/>
                <a:ea typeface="Calibri Light" pitchFamily="34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5" name="Rectangle 4"/>
          <p:cNvSpPr/>
          <p:nvPr/>
        </p:nvSpPr>
        <p:spPr>
          <a:xfrm>
            <a:off x="8731226" y="1552478"/>
            <a:ext cx="2920091" cy="12164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tx1"/>
                </a:solidFill>
                <a:latin typeface="Times New Roman" panose="02020603050405020304" pitchFamily="18" charset="0"/>
                <a:ea typeface="Calibri Light" pitchFamily="34" charset="0"/>
                <a:cs typeface="Times New Roman" panose="02020603050405020304" pitchFamily="18" charset="0"/>
              </a:rPr>
              <a:t>Moon</a:t>
            </a:r>
          </a:p>
        </p:txBody>
      </p:sp>
      <p:sp>
        <p:nvSpPr>
          <p:cNvPr id="6" name="Rectangle 5"/>
          <p:cNvSpPr/>
          <p:nvPr/>
        </p:nvSpPr>
        <p:spPr>
          <a:xfrm>
            <a:off x="787227" y="3783915"/>
            <a:ext cx="1853230" cy="237746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>
                <a:solidFill>
                  <a:srgbClr val="002060"/>
                </a:solidFill>
                <a:latin typeface="Times New Roman" panose="02020603050405020304" pitchFamily="18" charset="0"/>
                <a:ea typeface="Calibri Light" pitchFamily="34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8" name="Rectangle 7"/>
          <p:cNvSpPr/>
          <p:nvPr/>
        </p:nvSpPr>
        <p:spPr>
          <a:xfrm>
            <a:off x="8774874" y="4089115"/>
            <a:ext cx="2832793" cy="134591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70C0"/>
                </a:solidFill>
                <a:latin typeface="Times New Roman" panose="02020603050405020304" pitchFamily="18" charset="0"/>
                <a:ea typeface="Calibri Light" pitchFamily="34" charset="0"/>
                <a:cs typeface="Times New Roman" panose="02020603050405020304" pitchFamily="18" charset="0"/>
              </a:rPr>
              <a:t>mango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640457" y="1607318"/>
            <a:ext cx="1117509" cy="1032748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2716374" y="4641851"/>
            <a:ext cx="1078028" cy="912736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7880363" y="4555323"/>
            <a:ext cx="947104" cy="834643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7702967" y="1708618"/>
            <a:ext cx="894060" cy="904125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6" descr="Mango PNGs for Free Download">
            <a:extLst>
              <a:ext uri="{FF2B5EF4-FFF2-40B4-BE49-F238E27FC236}">
                <a16:creationId xmlns:a16="http://schemas.microsoft.com/office/drawing/2014/main" id="{FA81E671-5AF3-4637-957B-2D1B79256B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" t="5831" r="7967" b="-5831"/>
          <a:stretch/>
        </p:blipFill>
        <p:spPr bwMode="auto">
          <a:xfrm>
            <a:off x="3789660" y="3686760"/>
            <a:ext cx="3964521" cy="257176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Moon Transparent PNG Clip Art​ | Gallery Yopriceville - High-Quality Free  Images and Transparent PNG Clipart">
            <a:extLst>
              <a:ext uri="{FF2B5EF4-FFF2-40B4-BE49-F238E27FC236}">
                <a16:creationId xmlns:a16="http://schemas.microsoft.com/office/drawing/2014/main" id="{8965EDC5-7D77-455E-8DD2-3058C3D810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7" b="8666"/>
          <a:stretch/>
        </p:blipFill>
        <p:spPr bwMode="auto">
          <a:xfrm>
            <a:off x="3757966" y="644238"/>
            <a:ext cx="3964521" cy="257176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13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07713" y="723899"/>
            <a:ext cx="2410147" cy="22967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00" b="1" dirty="0">
                <a:solidFill>
                  <a:srgbClr val="002060"/>
                </a:solidFill>
                <a:latin typeface="Times New Roman" panose="02020603050405020304" pitchFamily="18" charset="0"/>
                <a:ea typeface="Calibri Light" pitchFamily="34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5" name="Rectangle 4"/>
          <p:cNvSpPr/>
          <p:nvPr/>
        </p:nvSpPr>
        <p:spPr>
          <a:xfrm>
            <a:off x="3923060" y="854416"/>
            <a:ext cx="4014714" cy="2166186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07712" y="3965966"/>
            <a:ext cx="2410146" cy="22967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00" b="1" dirty="0">
                <a:solidFill>
                  <a:srgbClr val="FF0000"/>
                </a:solidFill>
                <a:latin typeface="Times New Roman" panose="02020603050405020304" pitchFamily="18" charset="0"/>
                <a:ea typeface="Calibri Light" pitchFamily="34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10" name="Rectangle 9"/>
          <p:cNvSpPr/>
          <p:nvPr/>
        </p:nvSpPr>
        <p:spPr>
          <a:xfrm>
            <a:off x="9082355" y="1304818"/>
            <a:ext cx="2601932" cy="13253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rgbClr val="C00000"/>
                </a:solidFill>
                <a:latin typeface="Times New Roman" panose="02020603050405020304" pitchFamily="18" charset="0"/>
                <a:ea typeface="Calibri Light" pitchFamily="34" charset="0"/>
                <a:cs typeface="Times New Roman" panose="02020603050405020304" pitchFamily="18" charset="0"/>
              </a:rPr>
              <a:t>Net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082354" y="4397340"/>
            <a:ext cx="2601931" cy="13253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rgbClr val="0070C0"/>
                </a:solidFill>
                <a:latin typeface="Times New Roman" panose="02020603050405020304" pitchFamily="18" charset="0"/>
                <a:ea typeface="Calibri Light" pitchFamily="34" charset="0"/>
                <a:cs typeface="Times New Roman" panose="02020603050405020304" pitchFamily="18" charset="0"/>
              </a:rPr>
              <a:t>nest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940691" y="1387011"/>
            <a:ext cx="932665" cy="10492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2940692" y="4805069"/>
            <a:ext cx="978394" cy="10492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7937774" y="1543116"/>
            <a:ext cx="1072662" cy="893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7911984" y="4590402"/>
            <a:ext cx="1072662" cy="1029562"/>
          </a:xfrm>
          <a:prstGeom prst="rightArrow">
            <a:avLst>
              <a:gd name="adj1" fmla="val 3511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6" descr="Blue bird in nest with eggs 55934295 Vector Art at Vecteezy">
            <a:extLst>
              <a:ext uri="{FF2B5EF4-FFF2-40B4-BE49-F238E27FC236}">
                <a16:creationId xmlns:a16="http://schemas.microsoft.com/office/drawing/2014/main" id="{DC917417-8C9D-47FE-B606-3E0629250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872" y="3590188"/>
            <a:ext cx="4118258" cy="2939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94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9" grpId="0" animBg="1"/>
      <p:bldP spid="10" grpId="0" animBg="1"/>
      <p:bldP spid="11" grpId="0" animBg="1"/>
      <p:bldP spid="4" grpId="0" animBg="1"/>
      <p:bldP spid="12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3805" y="570215"/>
            <a:ext cx="6190181" cy="118665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ea typeface="Calibri Light" pitchFamily="34" charset="0"/>
                <a:cs typeface="Times New Roman" panose="02020603050405020304" pitchFamily="18" charset="0"/>
              </a:rPr>
              <a:t>Lets trace and write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0" y="2406717"/>
            <a:ext cx="6615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3C18504-E72A-45DB-A775-2BEF057BEDED}"/>
              </a:ext>
            </a:extLst>
          </p:cNvPr>
          <p:cNvGrpSpPr/>
          <p:nvPr/>
        </p:nvGrpSpPr>
        <p:grpSpPr>
          <a:xfrm>
            <a:off x="1485878" y="2610243"/>
            <a:ext cx="8663196" cy="1390435"/>
            <a:chOff x="1848309" y="2680584"/>
            <a:chExt cx="7089969" cy="816285"/>
          </a:xfrm>
        </p:grpSpPr>
        <p:cxnSp>
          <p:nvCxnSpPr>
            <p:cNvPr id="4" name="Straight Connector 3"/>
            <p:cNvCxnSpPr>
              <a:cxnSpLocks/>
            </p:cNvCxnSpPr>
            <p:nvPr/>
          </p:nvCxnSpPr>
          <p:spPr>
            <a:xfrm>
              <a:off x="1860408" y="2680584"/>
              <a:ext cx="696685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>
              <a:cxnSpLocks/>
            </p:cNvCxnSpPr>
            <p:nvPr/>
          </p:nvCxnSpPr>
          <p:spPr>
            <a:xfrm>
              <a:off x="1848309" y="2947100"/>
              <a:ext cx="697895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>
              <a:cxnSpLocks/>
            </p:cNvCxnSpPr>
            <p:nvPr/>
          </p:nvCxnSpPr>
          <p:spPr>
            <a:xfrm>
              <a:off x="1848309" y="3235438"/>
              <a:ext cx="680700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cxnSpLocks/>
            </p:cNvCxnSpPr>
            <p:nvPr/>
          </p:nvCxnSpPr>
          <p:spPr>
            <a:xfrm>
              <a:off x="1848309" y="3496869"/>
              <a:ext cx="708996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3142062" y="2109943"/>
            <a:ext cx="154026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0070C0"/>
                </a:solidFill>
                <a:latin typeface="Times New Roman" panose="02020603050405020304" pitchFamily="18" charset="0"/>
                <a:ea typeface="Calibri Light" pitchFamily="34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33593" y="2424033"/>
            <a:ext cx="6815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C00000"/>
                </a:solidFill>
                <a:latin typeface="Times New Roman" panose="02020603050405020304" pitchFamily="18" charset="0"/>
                <a:ea typeface="Calibri Light" pitchFamily="34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22645" y="2110425"/>
            <a:ext cx="95126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0070C0"/>
                </a:solidFill>
                <a:latin typeface="Times New Roman" panose="02020603050405020304" pitchFamily="18" charset="0"/>
                <a:ea typeface="Calibri Light" pitchFamily="34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69BFBD-5923-4B70-A02D-77B7B7C0F12E}"/>
              </a:ext>
            </a:extLst>
          </p:cNvPr>
          <p:cNvSpPr txBox="1"/>
          <p:nvPr/>
        </p:nvSpPr>
        <p:spPr>
          <a:xfrm>
            <a:off x="424709" y="5534416"/>
            <a:ext cx="50457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capital </a:t>
            </a:r>
            <a:r>
              <a:rPr lang="en-US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5888C7-3E62-4511-8761-DFD4D730334E}"/>
              </a:ext>
            </a:extLst>
          </p:cNvPr>
          <p:cNvSpPr txBox="1"/>
          <p:nvPr/>
        </p:nvSpPr>
        <p:spPr>
          <a:xfrm>
            <a:off x="424709" y="4391801"/>
            <a:ext cx="50457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small 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4C3416-30EA-45E7-A433-76DC385B768E}"/>
              </a:ext>
            </a:extLst>
          </p:cNvPr>
          <p:cNvSpPr txBox="1"/>
          <p:nvPr/>
        </p:nvSpPr>
        <p:spPr>
          <a:xfrm>
            <a:off x="6823796" y="5497549"/>
            <a:ext cx="50457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capital </a:t>
            </a:r>
            <a:r>
              <a:rPr lang="en-US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0CBBD6-AB05-447D-B484-B3BE1D719F2B}"/>
              </a:ext>
            </a:extLst>
          </p:cNvPr>
          <p:cNvSpPr txBox="1"/>
          <p:nvPr/>
        </p:nvSpPr>
        <p:spPr>
          <a:xfrm>
            <a:off x="6823796" y="4354934"/>
            <a:ext cx="50457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small 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E79AC9F3-B3FB-4AFB-916C-AD78EB2C3764}"/>
              </a:ext>
            </a:extLst>
          </p:cNvPr>
          <p:cNvSpPr/>
          <p:nvPr/>
        </p:nvSpPr>
        <p:spPr>
          <a:xfrm>
            <a:off x="5817476" y="4567462"/>
            <a:ext cx="315143" cy="1860174"/>
          </a:xfrm>
          <a:prstGeom prst="star5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</p:spTree>
    <p:extLst>
      <p:ext uri="{BB962C8B-B14F-4D97-AF65-F5344CB8AC3E}">
        <p14:creationId xmlns:p14="http://schemas.microsoft.com/office/powerpoint/2010/main" val="316566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14" grpId="0"/>
      <p:bldP spid="15" grpId="0"/>
      <p:bldP spid="16" grpId="0"/>
      <p:bldP spid="3" grpId="0"/>
      <p:bldP spid="17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A9F5C1-668C-4D0D-919E-098450379DAB}"/>
              </a:ext>
            </a:extLst>
          </p:cNvPr>
          <p:cNvSpPr txBox="1"/>
          <p:nvPr/>
        </p:nvSpPr>
        <p:spPr>
          <a:xfrm>
            <a:off x="326755" y="419956"/>
            <a:ext cx="2344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-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FCD409-3C4C-4AD7-AB1B-758C68C9838B}"/>
              </a:ext>
            </a:extLst>
          </p:cNvPr>
          <p:cNvSpPr txBox="1"/>
          <p:nvPr/>
        </p:nvSpPr>
        <p:spPr>
          <a:xfrm>
            <a:off x="326754" y="1474232"/>
            <a:ext cx="118652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ঙ্গুল</a:t>
            </a:r>
            <a:r>
              <a:rPr lang="en-US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েখো</a:t>
            </a:r>
            <a:r>
              <a:rPr lang="en-US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EC1DD0-D9C7-45B0-B766-BD8BB653CA1A}"/>
              </a:ext>
            </a:extLst>
          </p:cNvPr>
          <p:cNvSpPr txBox="1"/>
          <p:nvPr/>
        </p:nvSpPr>
        <p:spPr>
          <a:xfrm>
            <a:off x="326754" y="3753383"/>
            <a:ext cx="118652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ঙ্গুল</a:t>
            </a:r>
            <a:r>
              <a:rPr lang="en-US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েখো</a:t>
            </a:r>
            <a:r>
              <a:rPr lang="en-US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22CC2F-7026-4A73-8EDB-A21552625D42}"/>
              </a:ext>
            </a:extLst>
          </p:cNvPr>
          <p:cNvSpPr txBox="1"/>
          <p:nvPr/>
        </p:nvSpPr>
        <p:spPr>
          <a:xfrm>
            <a:off x="326754" y="6032534"/>
            <a:ext cx="42469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েখার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োর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ড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খাতা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েখো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380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34CFB4-AC01-E2D8-0199-D45E8A836004}"/>
              </a:ext>
            </a:extLst>
          </p:cNvPr>
          <p:cNvSpPr txBox="1"/>
          <p:nvPr/>
        </p:nvSpPr>
        <p:spPr>
          <a:xfrm>
            <a:off x="674913" y="1621971"/>
            <a:ext cx="109836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Nikosh" panose="02000000000000000000" pitchFamily="2" charset="0"/>
                <a:cs typeface="Nikosh" panose="02000000000000000000" pitchFamily="2" charset="0"/>
              </a:rPr>
              <a:t>Read and match the small  and capital Letters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409357-8C7C-DD31-0CFC-E9E17A980432}"/>
              </a:ext>
            </a:extLst>
          </p:cNvPr>
          <p:cNvSpPr txBox="1"/>
          <p:nvPr/>
        </p:nvSpPr>
        <p:spPr>
          <a:xfrm>
            <a:off x="1531031" y="2329857"/>
            <a:ext cx="314597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  <a:p>
            <a:endParaRPr lang="en-US" sz="8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797DF8-DD4D-1F41-38CF-5A206C537CA4}"/>
              </a:ext>
            </a:extLst>
          </p:cNvPr>
          <p:cNvSpPr txBox="1"/>
          <p:nvPr/>
        </p:nvSpPr>
        <p:spPr>
          <a:xfrm>
            <a:off x="6118627" y="2173379"/>
            <a:ext cx="314597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  <a:p>
            <a:endParaRPr lang="en-US" sz="8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D03424E-68EB-7FBA-F429-39D417123672}"/>
              </a:ext>
            </a:extLst>
          </p:cNvPr>
          <p:cNvCxnSpPr>
            <a:cxnSpLocks/>
          </p:cNvCxnSpPr>
          <p:nvPr/>
        </p:nvCxnSpPr>
        <p:spPr>
          <a:xfrm>
            <a:off x="2678620" y="3363685"/>
            <a:ext cx="3488136" cy="206107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D615E50-AFA8-7E17-7D78-3AA891A9095A}"/>
              </a:ext>
            </a:extLst>
          </p:cNvPr>
          <p:cNvCxnSpPr>
            <a:cxnSpLocks/>
          </p:cNvCxnSpPr>
          <p:nvPr/>
        </p:nvCxnSpPr>
        <p:spPr>
          <a:xfrm flipV="1">
            <a:off x="2424701" y="3363686"/>
            <a:ext cx="3801222" cy="2297375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1838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70186F-FAE4-414A-9B82-913DA76182B0}"/>
              </a:ext>
            </a:extLst>
          </p:cNvPr>
          <p:cNvSpPr/>
          <p:nvPr/>
        </p:nvSpPr>
        <p:spPr>
          <a:xfrm>
            <a:off x="621612" y="426121"/>
            <a:ext cx="10496712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 dirty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Read and match the Small and capital letters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289336-8795-4F40-9AAA-B06A6F6C390E}"/>
              </a:ext>
            </a:extLst>
          </p:cNvPr>
          <p:cNvSpPr/>
          <p:nvPr/>
        </p:nvSpPr>
        <p:spPr>
          <a:xfrm>
            <a:off x="921283" y="958005"/>
            <a:ext cx="219322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600" b="1" dirty="0">
                <a:ln w="11430">
                  <a:noFill/>
                </a:ln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sz="16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7EA7B0-4EB0-4BAD-9AA7-43574A29EBD0}"/>
              </a:ext>
            </a:extLst>
          </p:cNvPr>
          <p:cNvSpPr/>
          <p:nvPr/>
        </p:nvSpPr>
        <p:spPr>
          <a:xfrm>
            <a:off x="1094264" y="4111514"/>
            <a:ext cx="1847266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600" b="1" dirty="0">
                <a:ln w="11430">
                  <a:noFill/>
                </a:ln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sz="16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CB4051A-1810-4C78-B586-A5F3D26BAE35}"/>
              </a:ext>
            </a:extLst>
          </p:cNvPr>
          <p:cNvCxnSpPr>
            <a:cxnSpLocks/>
          </p:cNvCxnSpPr>
          <p:nvPr/>
        </p:nvCxnSpPr>
        <p:spPr>
          <a:xfrm>
            <a:off x="2867932" y="2827147"/>
            <a:ext cx="4436994" cy="2248287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8D5339C-E65E-4DE6-99B6-1694C4504E9D}"/>
              </a:ext>
            </a:extLst>
          </p:cNvPr>
          <p:cNvCxnSpPr>
            <a:cxnSpLocks/>
          </p:cNvCxnSpPr>
          <p:nvPr/>
        </p:nvCxnSpPr>
        <p:spPr>
          <a:xfrm flipV="1">
            <a:off x="2589088" y="3272408"/>
            <a:ext cx="4500621" cy="1916041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Mango PNGs for Free Download">
            <a:extLst>
              <a:ext uri="{FF2B5EF4-FFF2-40B4-BE49-F238E27FC236}">
                <a16:creationId xmlns:a16="http://schemas.microsoft.com/office/drawing/2014/main" id="{A024FAAF-B738-4B03-88F0-24D3363A6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806" y="4111514"/>
            <a:ext cx="3661508" cy="244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Blue bird in nest with eggs 55934295 Vector Art at Vecteezy">
            <a:extLst>
              <a:ext uri="{FF2B5EF4-FFF2-40B4-BE49-F238E27FC236}">
                <a16:creationId xmlns:a16="http://schemas.microsoft.com/office/drawing/2014/main" id="{E6CE4D12-B94B-4FC3-936A-91A28303B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709" y="1154460"/>
            <a:ext cx="3626899" cy="258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69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14F180-C16A-CD39-A321-56C655C693E2}"/>
              </a:ext>
            </a:extLst>
          </p:cNvPr>
          <p:cNvSpPr txBox="1"/>
          <p:nvPr/>
        </p:nvSpPr>
        <p:spPr>
          <a:xfrm>
            <a:off x="4825323" y="1246739"/>
            <a:ext cx="32931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…..on</a:t>
            </a:r>
          </a:p>
          <a:p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…….t</a:t>
            </a:r>
          </a:p>
          <a:p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e…....t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FFCDD2-47BD-0C03-DFFE-5294B9357C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658" y="1328932"/>
            <a:ext cx="1969570" cy="12190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3AB288-5C25-6F41-D69F-D5513C2032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607" y="2469821"/>
            <a:ext cx="1857070" cy="15918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FBC7A2-5788-F934-5860-54FC72DCB5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676" y="4026403"/>
            <a:ext cx="1991892" cy="13473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F9B7E8-27ED-BF70-6F2D-5EC5192696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947" y="5373728"/>
            <a:ext cx="1857070" cy="12107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743D8D-A2E6-4792-AD1E-3EB221EEF312}"/>
              </a:ext>
            </a:extLst>
          </p:cNvPr>
          <p:cNvSpPr txBox="1"/>
          <p:nvPr/>
        </p:nvSpPr>
        <p:spPr>
          <a:xfrm>
            <a:off x="12534471" y="405603"/>
            <a:ext cx="8258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C974B3-8530-4ED6-9700-2B84321924A0}"/>
              </a:ext>
            </a:extLst>
          </p:cNvPr>
          <p:cNvSpPr txBox="1"/>
          <p:nvPr/>
        </p:nvSpPr>
        <p:spPr>
          <a:xfrm>
            <a:off x="12640593" y="371885"/>
            <a:ext cx="8258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FC2610-B6EC-416B-A82C-A9372DF693AE}"/>
              </a:ext>
            </a:extLst>
          </p:cNvPr>
          <p:cNvSpPr txBox="1"/>
          <p:nvPr/>
        </p:nvSpPr>
        <p:spPr>
          <a:xfrm>
            <a:off x="12640593" y="338167"/>
            <a:ext cx="8258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6CADF2-F2BE-46A4-BD3F-76507BBBF382}"/>
              </a:ext>
            </a:extLst>
          </p:cNvPr>
          <p:cNvSpPr txBox="1"/>
          <p:nvPr/>
        </p:nvSpPr>
        <p:spPr>
          <a:xfrm>
            <a:off x="12593818" y="270732"/>
            <a:ext cx="8258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852841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5707 0.092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42" y="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07407E-6 L -0.5668 0.3210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46" y="1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-0.5707 0.5268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42" y="2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7.40741E-7 L -0.55078 0.7377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539" y="3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73593-30A5-A8DC-9AFD-78163243D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7038B71-0462-DEE5-DD3F-1552C0A446F6}"/>
              </a:ext>
            </a:extLst>
          </p:cNvPr>
          <p:cNvSpPr/>
          <p:nvPr/>
        </p:nvSpPr>
        <p:spPr>
          <a:xfrm>
            <a:off x="101600" y="101600"/>
            <a:ext cx="11988800" cy="6654800"/>
          </a:xfrm>
          <a:prstGeom prst="rect">
            <a:avLst/>
          </a:prstGeom>
          <a:noFill/>
          <a:ln w="282575">
            <a:gradFill>
              <a:gsLst>
                <a:gs pos="0">
                  <a:srgbClr val="FF0000"/>
                </a:gs>
                <a:gs pos="78000">
                  <a:srgbClr val="00B050"/>
                </a:gs>
                <a:gs pos="53000">
                  <a:srgbClr val="FFC000"/>
                </a:gs>
                <a:gs pos="22000">
                  <a:schemeClr val="accent2">
                    <a:lumMod val="75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gradFill>
                <a:gsLst>
                  <a:gs pos="0">
                    <a:srgbClr val="FF0000"/>
                  </a:gs>
                  <a:gs pos="75000">
                    <a:srgbClr val="0070C0"/>
                  </a:gs>
                  <a:gs pos="37000">
                    <a:srgbClr val="FFFF00"/>
                  </a:gs>
                  <a:gs pos="100000">
                    <a:srgbClr val="00B0F0"/>
                  </a:gs>
                </a:gsLst>
                <a:lin ang="5400000" scaled="1"/>
              </a:gra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4A9F2F2-ABF4-0031-5B91-630E818AC7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927312"/>
              </p:ext>
            </p:extLst>
          </p:nvPr>
        </p:nvGraphicFramePr>
        <p:xfrm>
          <a:off x="327618" y="1301645"/>
          <a:ext cx="11400342" cy="51710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00114">
                  <a:extLst>
                    <a:ext uri="{9D8B030D-6E8A-4147-A177-3AD203B41FA5}">
                      <a16:colId xmlns:a16="http://schemas.microsoft.com/office/drawing/2014/main" val="2025178747"/>
                    </a:ext>
                  </a:extLst>
                </a:gridCol>
                <a:gridCol w="3800114">
                  <a:extLst>
                    <a:ext uri="{9D8B030D-6E8A-4147-A177-3AD203B41FA5}">
                      <a16:colId xmlns:a16="http://schemas.microsoft.com/office/drawing/2014/main" val="2226114684"/>
                    </a:ext>
                  </a:extLst>
                </a:gridCol>
                <a:gridCol w="3800114">
                  <a:extLst>
                    <a:ext uri="{9D8B030D-6E8A-4147-A177-3AD203B41FA5}">
                      <a16:colId xmlns:a16="http://schemas.microsoft.com/office/drawing/2014/main" val="840787766"/>
                    </a:ext>
                  </a:extLst>
                </a:gridCol>
              </a:tblGrid>
              <a:tr h="129276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6000" b="1" dirty="0"/>
                        <a:t>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852799"/>
                  </a:ext>
                </a:extLst>
              </a:tr>
              <a:tr h="129276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728125"/>
                  </a:ext>
                </a:extLst>
              </a:tr>
              <a:tr h="129276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9844379"/>
                  </a:ext>
                </a:extLst>
              </a:tr>
              <a:tr h="129276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088420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B722C8ED-A8F8-F832-EF84-73137157A88D}"/>
              </a:ext>
            </a:extLst>
          </p:cNvPr>
          <p:cNvSpPr txBox="1"/>
          <p:nvPr/>
        </p:nvSpPr>
        <p:spPr>
          <a:xfrm>
            <a:off x="4623614" y="1501797"/>
            <a:ext cx="28559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Moon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59A90C-20D3-ABFA-458D-9C3BDE32E821}"/>
              </a:ext>
            </a:extLst>
          </p:cNvPr>
          <p:cNvSpPr txBox="1"/>
          <p:nvPr/>
        </p:nvSpPr>
        <p:spPr>
          <a:xfrm>
            <a:off x="4565043" y="2720785"/>
            <a:ext cx="28559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Mango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45CDF0-B55C-B8D4-B0C7-071014950C48}"/>
              </a:ext>
            </a:extLst>
          </p:cNvPr>
          <p:cNvSpPr txBox="1"/>
          <p:nvPr/>
        </p:nvSpPr>
        <p:spPr>
          <a:xfrm>
            <a:off x="4565044" y="4051307"/>
            <a:ext cx="26063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24C637B-2005-CC22-FACB-EBB543C525C3}"/>
              </a:ext>
            </a:extLst>
          </p:cNvPr>
          <p:cNvSpPr txBox="1"/>
          <p:nvPr/>
        </p:nvSpPr>
        <p:spPr>
          <a:xfrm>
            <a:off x="4586934" y="5295748"/>
            <a:ext cx="2698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Nest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20227B-5A97-947A-DA7B-DCF2ECD36616}"/>
              </a:ext>
            </a:extLst>
          </p:cNvPr>
          <p:cNvSpPr txBox="1"/>
          <p:nvPr/>
        </p:nvSpPr>
        <p:spPr>
          <a:xfrm>
            <a:off x="8324755" y="1545601"/>
            <a:ext cx="24121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চাঁদ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479880-258D-8742-9AEB-2EF3240EF209}"/>
              </a:ext>
            </a:extLst>
          </p:cNvPr>
          <p:cNvSpPr txBox="1"/>
          <p:nvPr/>
        </p:nvSpPr>
        <p:spPr>
          <a:xfrm>
            <a:off x="8199195" y="2782270"/>
            <a:ext cx="31532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7F7CB3A-5F37-825A-44A2-4DA5E1D16D04}"/>
              </a:ext>
            </a:extLst>
          </p:cNvPr>
          <p:cNvSpPr txBox="1"/>
          <p:nvPr/>
        </p:nvSpPr>
        <p:spPr>
          <a:xfrm>
            <a:off x="8199195" y="4018939"/>
            <a:ext cx="31532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জাল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68D6D7-1E91-34BC-4740-E3036901FAE5}"/>
              </a:ext>
            </a:extLst>
          </p:cNvPr>
          <p:cNvSpPr txBox="1"/>
          <p:nvPr/>
        </p:nvSpPr>
        <p:spPr>
          <a:xfrm>
            <a:off x="7948077" y="5331315"/>
            <a:ext cx="34043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পাখির</a:t>
            </a:r>
            <a:r>
              <a:rPr lang="en-US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বাসা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2" descr="Moon Transparent PNG Clip Art​ | Gallery Yopriceville - High-Quality Free  Images and Transparent PNG Clipart">
            <a:extLst>
              <a:ext uri="{FF2B5EF4-FFF2-40B4-BE49-F238E27FC236}">
                <a16:creationId xmlns:a16="http://schemas.microsoft.com/office/drawing/2014/main" id="{65EE2734-1788-7602-3675-02AD879D1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923" y="1334626"/>
            <a:ext cx="1617309" cy="125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Mango PNGs for Free Download">
            <a:extLst>
              <a:ext uri="{FF2B5EF4-FFF2-40B4-BE49-F238E27FC236}">
                <a16:creationId xmlns:a16="http://schemas.microsoft.com/office/drawing/2014/main" id="{2FD150FE-D9F1-BFDF-D97D-567E3AD9A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155" y="2554825"/>
            <a:ext cx="2030340" cy="1353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ishing Net PNGs for Free Download">
            <a:extLst>
              <a:ext uri="{FF2B5EF4-FFF2-40B4-BE49-F238E27FC236}">
                <a16:creationId xmlns:a16="http://schemas.microsoft.com/office/drawing/2014/main" id="{B2C06FA1-162B-52C9-BBAC-2D8145454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3157">
            <a:off x="393198" y="3903767"/>
            <a:ext cx="2575429" cy="1340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Blue bird in nest with eggs 55934295 Vector Art at Vecteezy">
            <a:extLst>
              <a:ext uri="{FF2B5EF4-FFF2-40B4-BE49-F238E27FC236}">
                <a16:creationId xmlns:a16="http://schemas.microsoft.com/office/drawing/2014/main" id="{E2FF6FA0-BA67-D867-D7DC-909AE8130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199" y="5225461"/>
            <a:ext cx="1747319" cy="124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ounded Rectangle 1">
            <a:extLst>
              <a:ext uri="{FF2B5EF4-FFF2-40B4-BE49-F238E27FC236}">
                <a16:creationId xmlns:a16="http://schemas.microsoft.com/office/drawing/2014/main" id="{A2855D92-2CFB-4BD5-BDA5-F3E1C31739DF}"/>
              </a:ext>
            </a:extLst>
          </p:cNvPr>
          <p:cNvSpPr/>
          <p:nvPr/>
        </p:nvSpPr>
        <p:spPr>
          <a:xfrm>
            <a:off x="7643973" y="469546"/>
            <a:ext cx="4202130" cy="685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Calibri Light" pitchFamily="34" charset="0"/>
                <a:cs typeface="Times New Roman" panose="02020603050405020304" pitchFamily="18" charset="0"/>
              </a:rPr>
              <a:t>Word Meaning </a:t>
            </a:r>
          </a:p>
        </p:txBody>
      </p:sp>
    </p:spTree>
    <p:extLst>
      <p:ext uri="{BB962C8B-B14F-4D97-AF65-F5344CB8AC3E}">
        <p14:creationId xmlns:p14="http://schemas.microsoft.com/office/powerpoint/2010/main" val="6391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3" grpId="0"/>
      <p:bldP spid="24" grpId="0"/>
      <p:bldP spid="25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AB3961-7966-A6A1-D56B-3804B77230C9}"/>
              </a:ext>
            </a:extLst>
          </p:cNvPr>
          <p:cNvSpPr txBox="1"/>
          <p:nvPr/>
        </p:nvSpPr>
        <p:spPr>
          <a:xfrm>
            <a:off x="254064" y="353298"/>
            <a:ext cx="116023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Learning Outcomes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BF4786-BFBA-4478-8BE8-92FEBF1C89C7}"/>
              </a:ext>
            </a:extLst>
          </p:cNvPr>
          <p:cNvSpPr txBox="1"/>
          <p:nvPr/>
        </p:nvSpPr>
        <p:spPr>
          <a:xfrm>
            <a:off x="404434" y="1534138"/>
            <a:ext cx="11301573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700"/>
              </a:spcAft>
              <a:buFont typeface="Wingdings" panose="05000000000000000000" pitchFamily="2" charset="2"/>
              <a:buChar char="Ø"/>
              <a:defRPr sz="2100">
                <a:solidFill>
                  <a:srgbClr val="282828"/>
                </a:solidFill>
                <a:latin typeface="Noto Sans Bengali"/>
              </a:defRPr>
            </a:pP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m, M, n, N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অক্ষর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চারটি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চিনতে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>
              <a:spcAft>
                <a:spcPts val="700"/>
              </a:spcAft>
              <a:buFont typeface="Wingdings" panose="05000000000000000000" pitchFamily="2" charset="2"/>
              <a:buChar char="Ø"/>
              <a:defRPr sz="2100">
                <a:solidFill>
                  <a:srgbClr val="282828"/>
                </a:solidFill>
                <a:latin typeface="Noto Sans Bengali"/>
              </a:defRPr>
            </a:pP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হাতের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বড়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হাতের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অক্ষর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আলাদা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>
              <a:spcAft>
                <a:spcPts val="700"/>
              </a:spcAft>
              <a:buFont typeface="Wingdings" panose="05000000000000000000" pitchFamily="2" charset="2"/>
              <a:buChar char="Ø"/>
              <a:defRPr sz="2100">
                <a:solidFill>
                  <a:srgbClr val="282828"/>
                </a:solidFill>
                <a:latin typeface="Noto Sans Bengali"/>
              </a:defRPr>
            </a:pP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moon, mango, net, nest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শব্দগুলো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>
              <a:spcAft>
                <a:spcPts val="700"/>
              </a:spcAft>
              <a:buFont typeface="Wingdings" panose="05000000000000000000" pitchFamily="2" charset="2"/>
              <a:buChar char="Ø"/>
              <a:defRPr sz="2100">
                <a:solidFill>
                  <a:srgbClr val="282828"/>
                </a:solidFill>
                <a:latin typeface="Noto Sans Bengali"/>
              </a:defRPr>
            </a:pP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শব্দের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শুরুতে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>
              <a:spcAft>
                <a:spcPts val="700"/>
              </a:spcAft>
              <a:buFont typeface="Wingdings" panose="05000000000000000000" pitchFamily="2" charset="2"/>
              <a:buChar char="Ø"/>
              <a:defRPr sz="2100">
                <a:solidFill>
                  <a:srgbClr val="282828"/>
                </a:solidFill>
                <a:latin typeface="Noto Sans Bengali"/>
              </a:defRPr>
            </a:pP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সংশ্লিষ্ট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ইংরেজি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>
              <a:spcAft>
                <a:spcPts val="700"/>
              </a:spcAft>
              <a:buFont typeface="Wingdings" panose="05000000000000000000" pitchFamily="2" charset="2"/>
              <a:buChar char="Ø"/>
              <a:defRPr sz="2100">
                <a:solidFill>
                  <a:srgbClr val="282828"/>
                </a:solidFill>
                <a:latin typeface="Noto Sans Bengali"/>
              </a:defRPr>
            </a:pP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m/M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n/N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সঠিকভাবে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>
              <a:spcAft>
                <a:spcPts val="700"/>
              </a:spcAft>
              <a:buFont typeface="Wingdings" panose="05000000000000000000" pitchFamily="2" charset="2"/>
              <a:buChar char="Ø"/>
              <a:defRPr sz="2100">
                <a:solidFill>
                  <a:srgbClr val="282828"/>
                </a:solidFill>
                <a:latin typeface="Noto Sans Bengali"/>
              </a:defRPr>
            </a:pP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অক্ষর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নির্বাচন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79692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2">
            <a:extLst>
              <a:ext uri="{FF2B5EF4-FFF2-40B4-BE49-F238E27FC236}">
                <a16:creationId xmlns:a16="http://schemas.microsoft.com/office/drawing/2014/main" id="{B25E60BA-9109-39E3-7455-FBD2597F2855}"/>
              </a:ext>
            </a:extLst>
          </p:cNvPr>
          <p:cNvSpPr/>
          <p:nvPr/>
        </p:nvSpPr>
        <p:spPr>
          <a:xfrm>
            <a:off x="3418113" y="2209800"/>
            <a:ext cx="5943601" cy="2438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write:</a:t>
            </a:r>
          </a:p>
          <a:p>
            <a:pPr algn="ctr"/>
            <a:r>
              <a:rPr lang="en-US" sz="7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(Mm- </a:t>
            </a:r>
            <a:r>
              <a:rPr lang="en-US" sz="7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7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77357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53ABF5-4753-4629-B224-1F751EFCC3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8" r="11156"/>
          <a:stretch/>
        </p:blipFill>
        <p:spPr>
          <a:xfrm>
            <a:off x="380144" y="410966"/>
            <a:ext cx="11476233" cy="606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445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AB3961-7966-A6A1-D56B-3804B77230C9}"/>
              </a:ext>
            </a:extLst>
          </p:cNvPr>
          <p:cNvSpPr txBox="1"/>
          <p:nvPr/>
        </p:nvSpPr>
        <p:spPr>
          <a:xfrm>
            <a:off x="310723" y="466314"/>
            <a:ext cx="11570554" cy="73866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Creating a learning environment in the classroom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BF4786-BFBA-4478-8BE8-92FEBF1C89C7}"/>
              </a:ext>
            </a:extLst>
          </p:cNvPr>
          <p:cNvSpPr txBox="1"/>
          <p:nvPr/>
        </p:nvSpPr>
        <p:spPr>
          <a:xfrm>
            <a:off x="656608" y="1436648"/>
            <a:ext cx="11301573" cy="5068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>
                <a:solidFill>
                  <a:srgbClr val="282828"/>
                </a:solidFill>
                <a:latin typeface="Noto Sans Bengali"/>
              </a:defRPr>
            </a:pP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M says m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m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m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>
              <a:spcAft>
                <a:spcPts val="700"/>
              </a:spcAft>
              <a:defRPr sz="2100">
                <a:solidFill>
                  <a:srgbClr val="282828"/>
                </a:solidFill>
                <a:latin typeface="Noto Sans Bengali"/>
              </a:defRPr>
            </a:pP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moon and mango m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m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m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spcAft>
                <a:spcPts val="700"/>
              </a:spcAft>
              <a:defRPr sz="2100">
                <a:solidFill>
                  <a:srgbClr val="282828"/>
                </a:solidFill>
                <a:latin typeface="Noto Sans Bengali"/>
              </a:defRPr>
            </a:pP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spcAft>
                <a:spcPts val="700"/>
              </a:spcAft>
              <a:defRPr sz="2100">
                <a:solidFill>
                  <a:srgbClr val="282828"/>
                </a:solidFill>
                <a:latin typeface="Noto Sans Bengali"/>
              </a:defRPr>
            </a:pP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N says n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n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n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>
              <a:spcAft>
                <a:spcPts val="700"/>
              </a:spcAft>
              <a:defRPr sz="2100">
                <a:solidFill>
                  <a:srgbClr val="282828"/>
                </a:solidFill>
                <a:latin typeface="Noto Sans Bengali"/>
              </a:defRPr>
            </a:pP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Net and nest n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n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n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endParaRPr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371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39E945-F680-3EE9-0F81-5D2C8FBA89D1}"/>
              </a:ext>
            </a:extLst>
          </p:cNvPr>
          <p:cNvSpPr txBox="1"/>
          <p:nvPr/>
        </p:nvSpPr>
        <p:spPr>
          <a:xfrm>
            <a:off x="7602876" y="359867"/>
            <a:ext cx="43752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Nikosh" panose="02000000000000000000" pitchFamily="2" charset="0"/>
                <a:cs typeface="Nikosh" panose="02000000000000000000" pitchFamily="2" charset="0"/>
              </a:rPr>
              <a:t>Look, listen and say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5A150D-2941-40D8-CC86-83E11822672E}"/>
              </a:ext>
            </a:extLst>
          </p:cNvPr>
          <p:cNvSpPr txBox="1"/>
          <p:nvPr/>
        </p:nvSpPr>
        <p:spPr>
          <a:xfrm>
            <a:off x="4751729" y="4583563"/>
            <a:ext cx="64333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this? </a:t>
            </a:r>
            <a:endParaRPr lang="en-US" sz="8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20E787-6398-6AEA-E2C9-8267829DF14E}"/>
              </a:ext>
            </a:extLst>
          </p:cNvPr>
          <p:cNvSpPr txBox="1"/>
          <p:nvPr/>
        </p:nvSpPr>
        <p:spPr>
          <a:xfrm>
            <a:off x="5038251" y="1607203"/>
            <a:ext cx="62937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this?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48DEE6-9630-BE42-8B1B-3A901915F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71" y="664852"/>
            <a:ext cx="4390587" cy="27175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83D638-B9AD-B420-2A2F-B90F6DB62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46" y="3261638"/>
            <a:ext cx="3770616" cy="331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155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48DEE6-9630-BE42-8B1B-3A901915F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93" y="359867"/>
            <a:ext cx="4554930" cy="30809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83D638-B9AD-B420-2A2F-B90F6DB62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93" y="3595955"/>
            <a:ext cx="4725554" cy="3080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45E51E-E920-4038-9CA0-69E5DE032993}"/>
              </a:ext>
            </a:extLst>
          </p:cNvPr>
          <p:cNvSpPr txBox="1"/>
          <p:nvPr/>
        </p:nvSpPr>
        <p:spPr>
          <a:xfrm>
            <a:off x="7602876" y="359867"/>
            <a:ext cx="43752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Nikosh" panose="02000000000000000000" pitchFamily="2" charset="0"/>
                <a:cs typeface="Nikosh" panose="02000000000000000000" pitchFamily="2" charset="0"/>
              </a:rPr>
              <a:t>Look, listen and say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399B0B-4EED-462F-8482-5765E27570BA}"/>
              </a:ext>
            </a:extLst>
          </p:cNvPr>
          <p:cNvSpPr txBox="1"/>
          <p:nvPr/>
        </p:nvSpPr>
        <p:spPr>
          <a:xfrm>
            <a:off x="4751729" y="4583563"/>
            <a:ext cx="64333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this? </a:t>
            </a:r>
            <a:endParaRPr lang="en-US" sz="8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C0A38B-C9E5-413E-834F-CE0D0A59E7B5}"/>
              </a:ext>
            </a:extLst>
          </p:cNvPr>
          <p:cNvSpPr txBox="1"/>
          <p:nvPr/>
        </p:nvSpPr>
        <p:spPr>
          <a:xfrm>
            <a:off x="5038251" y="1607203"/>
            <a:ext cx="62937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this? </a:t>
            </a:r>
          </a:p>
        </p:txBody>
      </p:sp>
    </p:spTree>
    <p:extLst>
      <p:ext uri="{BB962C8B-B14F-4D97-AF65-F5344CB8AC3E}">
        <p14:creationId xmlns:p14="http://schemas.microsoft.com/office/powerpoint/2010/main" val="4082671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39E945-F680-3EE9-0F81-5D2C8FBA89D1}"/>
              </a:ext>
            </a:extLst>
          </p:cNvPr>
          <p:cNvSpPr txBox="1"/>
          <p:nvPr/>
        </p:nvSpPr>
        <p:spPr>
          <a:xfrm>
            <a:off x="7602876" y="359867"/>
            <a:ext cx="43752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Nikosh" panose="02000000000000000000" pitchFamily="2" charset="0"/>
                <a:cs typeface="Nikosh" panose="02000000000000000000" pitchFamily="2" charset="0"/>
              </a:rPr>
              <a:t>Look, listen and say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5A150D-2941-40D8-CC86-83E11822672E}"/>
              </a:ext>
            </a:extLst>
          </p:cNvPr>
          <p:cNvSpPr txBox="1"/>
          <p:nvPr/>
        </p:nvSpPr>
        <p:spPr>
          <a:xfrm>
            <a:off x="4746231" y="4357532"/>
            <a:ext cx="64333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this? </a:t>
            </a:r>
            <a:endParaRPr lang="en-US" sz="8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20E787-6398-6AEA-E2C9-8267829DF14E}"/>
              </a:ext>
            </a:extLst>
          </p:cNvPr>
          <p:cNvSpPr txBox="1"/>
          <p:nvPr/>
        </p:nvSpPr>
        <p:spPr>
          <a:xfrm>
            <a:off x="5038251" y="1607203"/>
            <a:ext cx="62937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this?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132DF9-6582-471A-9271-86C75A1942B0}"/>
              </a:ext>
            </a:extLst>
          </p:cNvPr>
          <p:cNvSpPr txBox="1"/>
          <p:nvPr/>
        </p:nvSpPr>
        <p:spPr>
          <a:xfrm>
            <a:off x="865414" y="783771"/>
            <a:ext cx="3363686" cy="26468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3D8498-3FE9-4F35-9D6A-23193CD9FB15}"/>
              </a:ext>
            </a:extLst>
          </p:cNvPr>
          <p:cNvSpPr txBox="1"/>
          <p:nvPr/>
        </p:nvSpPr>
        <p:spPr>
          <a:xfrm>
            <a:off x="865414" y="3583049"/>
            <a:ext cx="3363686" cy="26468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3782091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39E945-F680-3EE9-0F81-5D2C8FBA89D1}"/>
              </a:ext>
            </a:extLst>
          </p:cNvPr>
          <p:cNvSpPr txBox="1"/>
          <p:nvPr/>
        </p:nvSpPr>
        <p:spPr>
          <a:xfrm>
            <a:off x="7602876" y="359867"/>
            <a:ext cx="43752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Nikosh" panose="02000000000000000000" pitchFamily="2" charset="0"/>
                <a:cs typeface="Nikosh" panose="02000000000000000000" pitchFamily="2" charset="0"/>
              </a:rPr>
              <a:t>Look, listen and say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5A150D-2941-40D8-CC86-83E11822672E}"/>
              </a:ext>
            </a:extLst>
          </p:cNvPr>
          <p:cNvSpPr txBox="1"/>
          <p:nvPr/>
        </p:nvSpPr>
        <p:spPr>
          <a:xfrm>
            <a:off x="4751729" y="4583563"/>
            <a:ext cx="64333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this? </a:t>
            </a:r>
            <a:endParaRPr lang="en-US" sz="8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20E787-6398-6AEA-E2C9-8267829DF14E}"/>
              </a:ext>
            </a:extLst>
          </p:cNvPr>
          <p:cNvSpPr txBox="1"/>
          <p:nvPr/>
        </p:nvSpPr>
        <p:spPr>
          <a:xfrm>
            <a:off x="5032808" y="1612717"/>
            <a:ext cx="62937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this?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132DF9-6582-471A-9271-86C75A1942B0}"/>
              </a:ext>
            </a:extLst>
          </p:cNvPr>
          <p:cNvSpPr txBox="1"/>
          <p:nvPr/>
        </p:nvSpPr>
        <p:spPr>
          <a:xfrm>
            <a:off x="865414" y="783771"/>
            <a:ext cx="3363686" cy="26468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3D8498-3FE9-4F35-9D6A-23193CD9FB15}"/>
              </a:ext>
            </a:extLst>
          </p:cNvPr>
          <p:cNvSpPr txBox="1"/>
          <p:nvPr/>
        </p:nvSpPr>
        <p:spPr>
          <a:xfrm>
            <a:off x="865414" y="3583049"/>
            <a:ext cx="3363686" cy="26468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402396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AB3961-7966-A6A1-D56B-3804B77230C9}"/>
              </a:ext>
            </a:extLst>
          </p:cNvPr>
          <p:cNvSpPr txBox="1"/>
          <p:nvPr/>
        </p:nvSpPr>
        <p:spPr>
          <a:xfrm>
            <a:off x="1147916" y="5469828"/>
            <a:ext cx="9896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Dear students what can you see? </a:t>
            </a:r>
          </a:p>
        </p:txBody>
      </p:sp>
      <p:pic>
        <p:nvPicPr>
          <p:cNvPr id="6" name="Picture 5" descr="1000241805.jpg">
            <a:extLst>
              <a:ext uri="{FF2B5EF4-FFF2-40B4-BE49-F238E27FC236}">
                <a16:creationId xmlns:a16="http://schemas.microsoft.com/office/drawing/2014/main" id="{1AFA3251-6DA3-4754-BDE5-D263D7AE0A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92" t="20831" r="11088" b="43882"/>
          <a:stretch/>
        </p:blipFill>
        <p:spPr>
          <a:xfrm>
            <a:off x="1170177" y="988062"/>
            <a:ext cx="9896167" cy="42830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041153-5479-4253-97C1-E1D5EA4FEAC6}"/>
              </a:ext>
            </a:extLst>
          </p:cNvPr>
          <p:cNvSpPr txBox="1"/>
          <p:nvPr/>
        </p:nvSpPr>
        <p:spPr>
          <a:xfrm>
            <a:off x="308225" y="464842"/>
            <a:ext cx="11620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Look at the picture. Say the names of the things and the objects that you see.</a:t>
            </a:r>
          </a:p>
        </p:txBody>
      </p:sp>
    </p:spTree>
    <p:extLst>
      <p:ext uri="{BB962C8B-B14F-4D97-AF65-F5344CB8AC3E}">
        <p14:creationId xmlns:p14="http://schemas.microsoft.com/office/powerpoint/2010/main" val="145296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B3CF27C-6663-43FF-A037-B4443D4E96FD}"/>
              </a:ext>
            </a:extLst>
          </p:cNvPr>
          <p:cNvSpPr/>
          <p:nvPr/>
        </p:nvSpPr>
        <p:spPr>
          <a:xfrm>
            <a:off x="3364791" y="416529"/>
            <a:ext cx="5641145" cy="818219"/>
          </a:xfrm>
          <a:prstGeom prst="roundRect">
            <a:avLst>
              <a:gd name="adj" fmla="val 50000"/>
            </a:avLst>
          </a:prstGeom>
          <a:solidFill>
            <a:srgbClr val="F90F7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2DD878-BDD5-4E3D-A0D4-AEC242EAAD25}"/>
              </a:ext>
            </a:extLst>
          </p:cNvPr>
          <p:cNvSpPr txBox="1"/>
          <p:nvPr/>
        </p:nvSpPr>
        <p:spPr>
          <a:xfrm>
            <a:off x="4321424" y="2828835"/>
            <a:ext cx="33068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Open the page no- 42, 43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795FBE-7BF4-4BE5-B9AA-C7A94D949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20" y="1550566"/>
            <a:ext cx="3306875" cy="43852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8049D6-D4EA-49DC-8BE7-CAB45BD4E0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986" y="1620622"/>
            <a:ext cx="3287731" cy="43151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8F61C70-7475-479F-A4E9-8BA983C54174}"/>
              </a:ext>
            </a:extLst>
          </p:cNvPr>
          <p:cNvSpPr txBox="1"/>
          <p:nvPr/>
        </p:nvSpPr>
        <p:spPr>
          <a:xfrm>
            <a:off x="3279531" y="568862"/>
            <a:ext cx="5632938" cy="584775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Connect to the text book</a:t>
            </a:r>
          </a:p>
        </p:txBody>
      </p:sp>
    </p:spTree>
    <p:extLst>
      <p:ext uri="{BB962C8B-B14F-4D97-AF65-F5344CB8AC3E}">
        <p14:creationId xmlns:p14="http://schemas.microsoft.com/office/powerpoint/2010/main" val="2322489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</TotalTime>
  <Words>445</Words>
  <Application>Microsoft Office PowerPoint</Application>
  <PresentationFormat>Widescreen</PresentationFormat>
  <Paragraphs>114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Nikosh</vt:lpstr>
      <vt:lpstr>NikoshBAN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user</cp:lastModifiedBy>
  <cp:revision>137</cp:revision>
  <dcterms:created xsi:type="dcterms:W3CDTF">2021-11-19T10:01:24Z</dcterms:created>
  <dcterms:modified xsi:type="dcterms:W3CDTF">2026-08-21T06:41:30Z</dcterms:modified>
</cp:coreProperties>
</file>