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Default Extension="svg" ContentType="image/svg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Default Extension="fntdata" ContentType="application/x-fontdata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51" r:id="rId1"/>
  </p:sldMasterIdLst>
  <p:notesMasterIdLst>
    <p:notesMasterId r:id="rId1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7" r:id="rId11"/>
    <p:sldId id="268" r:id="rId12"/>
  </p:sldIdLst>
  <p:sldSz cx="12192000" cy="6858000"/>
  <p:notesSz cx="6858000" cy="12192000"/>
  <p:embeddedFontLst>
    <p:embeddedFont>
      <p:font typeface="Montserrat Bold" charset="0"/>
      <p:regular r:id="rId14"/>
    </p:embeddedFont>
    <p:embeddedFont>
      <p:font typeface="Perpetua" pitchFamily="18" charset="0"/>
      <p:regular r:id="rId15"/>
      <p:bold r:id="rId16"/>
      <p:italic r:id="rId17"/>
      <p:boldItalic r:id="rId18"/>
    </p:embeddedFont>
    <p:embeddedFont>
      <p:font typeface="Source Sans 3" charset="0"/>
      <p:regular r:id="rId19"/>
    </p:embeddedFont>
    <p:embeddedFont>
      <p:font typeface="Source Sans 3 Bold" charset="0"/>
      <p:regular r:id="rId20"/>
    </p:embeddedFont>
    <p:embeddedFont>
      <p:font typeface="Calibri" pitchFamily="34" charset="0"/>
      <p:regular r:id="rId21"/>
      <p:bold r:id="rId22"/>
      <p:italic r:id="rId23"/>
      <p:boldItalic r:id="rId24"/>
    </p:embeddedFont>
    <p:embeddedFont>
      <p:font typeface="Wingdings 2" pitchFamily="18" charset="2"/>
      <p:regular r:id="rId25"/>
    </p:embeddedFont>
    <p:embeddedFont>
      <p:font typeface="Franklin Gothic Book" pitchFamily="34" charset="0"/>
      <p:regular r:id="rId26"/>
      <p:italic r:id="rId27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5611"/>
    <p:restoredTop sz="94610"/>
  </p:normalViewPr>
  <p:slideViewPr>
    <p:cSldViewPr snapToGrid="0" snapToObjects="1">
      <p:cViewPr varScale="1">
        <p:scale>
          <a:sx n="71" d="100"/>
          <a:sy n="71" d="100"/>
        </p:scale>
        <p:origin x="-120" y="-14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font" Target="fonts/font5.fntdata"/><Relationship Id="rId26" Type="http://schemas.openxmlformats.org/officeDocument/2006/relationships/font" Target="fonts/font13.fntdata"/><Relationship Id="rId3" Type="http://schemas.openxmlformats.org/officeDocument/2006/relationships/slide" Target="slides/slide2.xml"/><Relationship Id="rId21" Type="http://schemas.openxmlformats.org/officeDocument/2006/relationships/font" Target="fonts/font8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4.fntdata"/><Relationship Id="rId25" Type="http://schemas.openxmlformats.org/officeDocument/2006/relationships/font" Target="fonts/font12.fntdata"/><Relationship Id="rId2" Type="http://schemas.openxmlformats.org/officeDocument/2006/relationships/slide" Target="slides/slide1.xml"/><Relationship Id="rId16" Type="http://schemas.openxmlformats.org/officeDocument/2006/relationships/font" Target="fonts/font3.fntdata"/><Relationship Id="rId20" Type="http://schemas.openxmlformats.org/officeDocument/2006/relationships/font" Target="fonts/font7.fntdata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1.fntdata"/><Relationship Id="rId5" Type="http://schemas.openxmlformats.org/officeDocument/2006/relationships/slide" Target="slides/slide4.xml"/><Relationship Id="rId15" Type="http://schemas.openxmlformats.org/officeDocument/2006/relationships/font" Target="fonts/font2.fntdata"/><Relationship Id="rId23" Type="http://schemas.openxmlformats.org/officeDocument/2006/relationships/font" Target="fonts/font10.fntdata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font" Target="fonts/font6.fntdata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1.fntdata"/><Relationship Id="rId22" Type="http://schemas.openxmlformats.org/officeDocument/2006/relationships/font" Target="fonts/font9.fntdata"/><Relationship Id="rId27" Type="http://schemas.openxmlformats.org/officeDocument/2006/relationships/font" Target="fonts/font14.fntdata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-635000" y="914400"/>
            <a:ext cx="8128000" cy="4572000"/>
          </a:xfrm>
          <a:prstGeom prst="rect">
            <a:avLst/>
          </a:prstGeo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85800" y="5791200"/>
            <a:ext cx="5486400" cy="548640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884613" y="11580813"/>
            <a:ext cx="2971800" cy="609600"/>
          </a:xfrm>
          <a:prstGeom prst="rect">
            <a:avLst/>
          </a:prstGeom>
        </p:spPr>
        <p:txBody>
          <a:bodyPr/>
          <a:lstStyle/>
          <a:p>
            <a:fld id="{F7021451-1387-4CA6-816F-3879F97B5CBC}" type="slidenum">
              <a:rPr lang="en-US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-635000" y="914400"/>
            <a:ext cx="8128000" cy="4572000"/>
          </a:xfrm>
          <a:prstGeom prst="rect">
            <a:avLst/>
          </a:prstGeo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85800" y="5791200"/>
            <a:ext cx="5486400" cy="548640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884613" y="11580813"/>
            <a:ext cx="2971800" cy="609600"/>
          </a:xfrm>
          <a:prstGeom prst="rect">
            <a:avLst/>
          </a:prstGeom>
        </p:spPr>
        <p:txBody>
          <a:bodyPr/>
          <a:lstStyle/>
          <a:p>
            <a:fld id="{F7021451-1387-4CA6-816F-3879F97B5CBC}" type="slidenum">
              <a:rPr lang="en-US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Rounded Rectangle 12"/>
          <p:cNvSpPr/>
          <p:nvPr/>
        </p:nvSpPr>
        <p:spPr>
          <a:xfrm>
            <a:off x="87084" y="69756"/>
            <a:ext cx="12017829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727200" y="3200400"/>
            <a:ext cx="85344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CF2E0-CCC4-4E1E-9902-C3C36AB3FDA4}" type="datetimeFigureOut">
              <a:rPr lang="en-US" smtClean="0"/>
              <a:pPr/>
              <a:t>8/21/2026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6F42FDE4-A7DD-41A7-A0A6-9B649FB43336}" type="slidenum">
              <a:rPr kumimoji="0" lang="en-US" smtClean="0"/>
              <a:pPr/>
              <a:t>‹#›</a:t>
            </a:fld>
            <a:endParaRPr kumimoji="0" lang="en-US" sz="1400" dirty="0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83909" y="1449304"/>
            <a:ext cx="12028716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83909" y="1396720"/>
            <a:ext cx="12028716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83909" y="2976649"/>
            <a:ext cx="12028716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609600" y="1505931"/>
            <a:ext cx="109728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CF2E0-CCC4-4E1E-9902-C3C36AB3FDA4}" type="datetimeFigureOut">
              <a:rPr lang="en-US" smtClean="0"/>
              <a:pPr/>
              <a:t>8/21/2026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2FDE4-A7DD-41A7-A0A6-9B649FB43336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42"/>
            <a:ext cx="268224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19200" y="274641"/>
            <a:ext cx="7416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CF2E0-CCC4-4E1E-9902-C3C36AB3FDA4}" type="datetimeFigureOut">
              <a:rPr lang="en-US" smtClean="0"/>
              <a:pPr/>
              <a:t>8/21/2026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2FDE4-A7DD-41A7-A0A6-9B649FB43336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mast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CF2E0-CCC4-4E1E-9902-C3C36AB3FDA4}" type="datetimeFigureOut">
              <a:rPr lang="en-US" smtClean="0"/>
              <a:pPr/>
              <a:t>8/21/2026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2FDE4-A7DD-41A7-A0A6-9B649FB43336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1219200" y="1447800"/>
            <a:ext cx="1036320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Rounded Rectangle 9"/>
          <p:cNvSpPr/>
          <p:nvPr/>
        </p:nvSpPr>
        <p:spPr>
          <a:xfrm>
            <a:off x="87084" y="69756"/>
            <a:ext cx="12017829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952501"/>
            <a:ext cx="103632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547938"/>
            <a:ext cx="103632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CF2E0-CCC4-4E1E-9902-C3C36AB3FDA4}" type="datetimeFigureOut">
              <a:rPr lang="en-US" smtClean="0"/>
              <a:pPr/>
              <a:t>8/21/2026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066800" y="6172200"/>
            <a:ext cx="5334000" cy="457200"/>
          </a:xfrm>
        </p:spPr>
        <p:txBody>
          <a:bodyPr/>
          <a:lstStyle/>
          <a:p>
            <a:endParaRPr kumimoji="0" lang="en-US" dirty="0"/>
          </a:p>
        </p:txBody>
      </p:sp>
      <p:sp>
        <p:nvSpPr>
          <p:cNvPr id="7" name="Rectangle 6"/>
          <p:cNvSpPr/>
          <p:nvPr/>
        </p:nvSpPr>
        <p:spPr>
          <a:xfrm flipV="1">
            <a:off x="92550" y="2376830"/>
            <a:ext cx="1201802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92195" y="2341476"/>
            <a:ext cx="12018375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91075" y="2468880"/>
            <a:ext cx="12019495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95072" y="6208776"/>
            <a:ext cx="609600" cy="457200"/>
          </a:xfrm>
        </p:spPr>
        <p:txBody>
          <a:bodyPr/>
          <a:lstStyle/>
          <a:p>
            <a:fld id="{6F42FDE4-A7DD-41A7-A0A6-9B649FB43336}" type="slidenum">
              <a:rPr kumimoji="0" lang="en-US" smtClean="0"/>
              <a:pPr/>
              <a:t>‹#›</a:t>
            </a:fld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CF2E0-CCC4-4E1E-9902-C3C36AB3FDA4}" type="datetimeFigureOut">
              <a:rPr lang="en-US" smtClean="0"/>
              <a:pPr/>
              <a:t>8/21/2026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2FDE4-A7DD-41A7-A0A6-9B649FB43336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1219200" y="1447800"/>
            <a:ext cx="499872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6578600" y="1447800"/>
            <a:ext cx="499872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273050"/>
            <a:ext cx="103632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19200" y="1447800"/>
            <a:ext cx="49784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6604000" y="1447800"/>
            <a:ext cx="49784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CF2E0-CCC4-4E1E-9902-C3C36AB3FDA4}" type="datetimeFigureOut">
              <a:rPr lang="en-US" smtClean="0"/>
              <a:pPr/>
              <a:t>8/21/2026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2FDE4-A7DD-41A7-A0A6-9B649FB43336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half" idx="2"/>
          </p:nvPr>
        </p:nvSpPr>
        <p:spPr>
          <a:xfrm>
            <a:off x="1219200" y="2247900"/>
            <a:ext cx="4978400" cy="38862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4"/>
          </p:nvPr>
        </p:nvSpPr>
        <p:spPr>
          <a:xfrm>
            <a:off x="6604000" y="2247900"/>
            <a:ext cx="4978400" cy="38862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CF2E0-CCC4-4E1E-9902-C3C36AB3FDA4}" type="datetimeFigureOut">
              <a:rPr lang="en-US" smtClean="0"/>
              <a:pPr/>
              <a:t>8/21/2026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2FDE4-A7DD-41A7-A0A6-9B649FB43336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CF2E0-CCC4-4E1E-9902-C3C36AB3FDA4}" type="datetimeFigureOut">
              <a:rPr lang="en-US" smtClean="0"/>
              <a:pPr/>
              <a:t>8/21/2026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2FDE4-A7DD-41A7-A0A6-9B649FB43336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Rounded Rectangle 8"/>
          <p:cNvSpPr/>
          <p:nvPr/>
        </p:nvSpPr>
        <p:spPr>
          <a:xfrm>
            <a:off x="85344" y="69755"/>
            <a:ext cx="12017829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273050"/>
            <a:ext cx="103632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1219200" y="1600200"/>
            <a:ext cx="2540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CF2E0-CCC4-4E1E-9902-C3C36AB3FDA4}" type="datetimeFigureOut">
              <a:rPr lang="en-US" smtClean="0"/>
              <a:pPr/>
              <a:t>8/21/2026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2FDE4-A7DD-41A7-A0A6-9B649FB43336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"/>
          </p:nvPr>
        </p:nvSpPr>
        <p:spPr>
          <a:xfrm>
            <a:off x="3962400" y="1600200"/>
            <a:ext cx="7620000" cy="44958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4900550"/>
            <a:ext cx="97536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19200" y="5445825"/>
            <a:ext cx="97536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CF2E0-CCC4-4E1E-9902-C3C36AB3FDA4}" type="datetimeFigureOut">
              <a:rPr lang="en-US" smtClean="0"/>
              <a:pPr/>
              <a:t>8/21/2026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219200" y="6172200"/>
            <a:ext cx="5181600" cy="457200"/>
          </a:xfrm>
        </p:spPr>
        <p:txBody>
          <a:bodyPr/>
          <a:lstStyle/>
          <a:p>
            <a:endParaRPr kumimoji="0"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95072" y="6208776"/>
            <a:ext cx="609600" cy="457200"/>
          </a:xfrm>
        </p:spPr>
        <p:txBody>
          <a:bodyPr/>
          <a:lstStyle/>
          <a:p>
            <a:fld id="{6F42FDE4-A7DD-41A7-A0A6-9B649FB43336}" type="slidenum">
              <a:rPr kumimoji="0" lang="en-US" smtClean="0"/>
              <a:pPr/>
              <a:t>‹#›</a:t>
            </a:fld>
            <a:endParaRPr kumimoji="0" lang="en-US" dirty="0"/>
          </a:p>
        </p:txBody>
      </p:sp>
      <p:sp>
        <p:nvSpPr>
          <p:cNvPr id="11" name="Rectangle 10"/>
          <p:cNvSpPr/>
          <p:nvPr/>
        </p:nvSpPr>
        <p:spPr>
          <a:xfrm flipV="1">
            <a:off x="91076" y="4683555"/>
            <a:ext cx="1200912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91345" y="4650475"/>
            <a:ext cx="12008852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ctangle 12"/>
          <p:cNvSpPr/>
          <p:nvPr/>
        </p:nvSpPr>
        <p:spPr>
          <a:xfrm>
            <a:off x="91348" y="4773225"/>
            <a:ext cx="12008849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91078" y="66676"/>
            <a:ext cx="12002497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</p:spTree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85344" y="69755"/>
            <a:ext cx="12017829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1219200" y="274638"/>
            <a:ext cx="103632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1219200" y="1447800"/>
            <a:ext cx="103632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8229600" y="6191250"/>
            <a:ext cx="33020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pPr algn="r" eaLnBrk="1" latinLnBrk="0" hangingPunct="1"/>
            <a:fld id="{564CF2E0-CCC4-4E1E-9902-C3C36AB3FDA4}" type="datetimeFigureOut">
              <a:rPr lang="en-US" smtClean="0"/>
              <a:pPr algn="r" eaLnBrk="1" latinLnBrk="0" hangingPunct="1"/>
              <a:t>8/21/2026</a:t>
            </a:fld>
            <a:endParaRPr lang="en-US" sz="1400" dirty="0">
              <a:solidFill>
                <a:schemeClr val="tx2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1219200" y="6172200"/>
            <a:ext cx="52832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kumimoji="0" lang="en-US" sz="1400" dirty="0">
              <a:solidFill>
                <a:schemeClr val="tx2"/>
              </a:solidFill>
            </a:endParaRPr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195072" y="6210300"/>
            <a:ext cx="6096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eaLnBrk="1" latinLnBrk="0" hangingPunct="1"/>
            <a:fld id="{6F42FDE4-A7DD-41A7-A0A6-9B649FB43336}" type="slidenum">
              <a:rPr kumimoji="0" lang="en-US" smtClean="0"/>
              <a:pPr algn="ctr" eaLnBrk="1" latinLnBrk="0" hangingPunct="1"/>
              <a:t>‹#›</a:t>
            </a:fld>
            <a:endParaRPr kumimoji="0" lang="en-US" sz="14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3" r:id="rId2"/>
    <p:sldLayoutId id="2147483654" r:id="rId3"/>
    <p:sldLayoutId id="2147483655" r:id="rId4"/>
    <p:sldLayoutId id="2147483656" r:id="rId5"/>
    <p:sldLayoutId id="2147483657" r:id="rId6"/>
    <p:sldLayoutId id="2147483658" r:id="rId7"/>
    <p:sldLayoutId id="2147483659" r:id="rId8"/>
    <p:sldLayoutId id="2147483660" r:id="rId9"/>
    <p:sldLayoutId id="2147483661" r:id="rId10"/>
    <p:sldLayoutId id="2147483662" r:id="rId11"/>
    <p:sldLayoutId id="2147483663" r:id="rId12"/>
  </p:sldLayoutIdLst>
  <p:hf sldNum="0" hdr="0" ftr="0" dt="0"/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-2-2.svg"/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-2-2.svg"/><Relationship Id="rId5" Type="http://schemas.openxmlformats.org/officeDocument/2006/relationships/image" Target="../media/image-2-2.svg"/><Relationship Id="rId4" Type="http://schemas.openxmlformats.org/officeDocument/2006/relationships/image" Target="../media/image-2-2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7" Type="http://schemas.openxmlformats.org/officeDocument/2006/relationships/image" Target="../media/image-5-3.sv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-5-3.svg"/><Relationship Id="rId5" Type="http://schemas.openxmlformats.org/officeDocument/2006/relationships/image" Target="../media/image-5-3.svg"/><Relationship Id="rId4" Type="http://schemas.openxmlformats.org/officeDocument/2006/relationships/image" Target="../media/image7.png"/><Relationship Id="rId9" Type="http://schemas.openxmlformats.org/officeDocument/2006/relationships/image" Target="../media/image-5-3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7" Type="http://schemas.openxmlformats.org/officeDocument/2006/relationships/image" Target="../media/image-8-3.sv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-8-3.svg"/><Relationship Id="rId5" Type="http://schemas.openxmlformats.org/officeDocument/2006/relationships/image" Target="../media/image-8-3.svg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19809" y="0"/>
            <a:ext cx="4571886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94593" y="822960"/>
            <a:ext cx="4626047" cy="58439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3650" b="1" kern="0" spc="-37" dirty="0">
                <a:solidFill>
                  <a:srgbClr val="000000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রক্ত ও রক্তের উপাদান</a:t>
            </a:r>
            <a:endParaRPr lang="en-US" sz="3650" dirty="0"/>
          </a:p>
        </p:txBody>
      </p:sp>
      <p:sp>
        <p:nvSpPr>
          <p:cNvPr id="4" name="Text 1"/>
          <p:cNvSpPr/>
          <p:nvPr/>
        </p:nvSpPr>
        <p:spPr>
          <a:xfrm>
            <a:off x="494593" y="1685109"/>
            <a:ext cx="6415658" cy="30847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5000"/>
              </a:lnSpc>
              <a:buNone/>
            </a:pPr>
            <a:r>
              <a:rPr lang="en-US" sz="2000" dirty="0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শ্রেণি: নবম | বিষয়: বিজ্ঞান | অধ্যায়: ৩য় — হৃদযন্ত্রের যত কথা</a:t>
            </a:r>
            <a:endParaRPr lang="en-US" sz="2000" dirty="0"/>
          </a:p>
        </p:txBody>
      </p:sp>
      <p:sp>
        <p:nvSpPr>
          <p:cNvPr id="6" name="Text 3"/>
          <p:cNvSpPr/>
          <p:nvPr/>
        </p:nvSpPr>
        <p:spPr>
          <a:xfrm>
            <a:off x="719814" y="2344984"/>
            <a:ext cx="5772426" cy="56803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96000"/>
              </a:lnSpc>
              <a:buNone/>
            </a:pPr>
            <a:r>
              <a:rPr lang="en-US" sz="3200" dirty="0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পাঠ: রক্ত, রক্তের উপাদান ও কাজ</a:t>
            </a:r>
            <a:endParaRPr lang="en-US" sz="3200" dirty="0"/>
          </a:p>
        </p:txBody>
      </p:sp>
      <p:sp>
        <p:nvSpPr>
          <p:cNvPr id="7" name="Rectangle 6"/>
          <p:cNvSpPr/>
          <p:nvPr/>
        </p:nvSpPr>
        <p:spPr>
          <a:xfrm>
            <a:off x="814251" y="4029165"/>
            <a:ext cx="4306389" cy="156966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en-US" sz="2400" dirty="0" smtClean="0">
                <a:latin typeface="Hubot Sans Bold" charset="0"/>
              </a:rPr>
              <a:t>   </a:t>
            </a:r>
            <a:r>
              <a:rPr lang="en-US" sz="2400" dirty="0" err="1" smtClean="0">
                <a:latin typeface="Hubot Sans Bold" charset="0"/>
              </a:rPr>
              <a:t>মোছাঃ</a:t>
            </a:r>
            <a:r>
              <a:rPr lang="en-US" sz="2400" dirty="0" smtClean="0">
                <a:latin typeface="Hubot Sans Bold" charset="0"/>
              </a:rPr>
              <a:t> </a:t>
            </a:r>
            <a:r>
              <a:rPr lang="en-US" sz="2400" dirty="0" err="1" smtClean="0">
                <a:latin typeface="Hubot Sans Bold" charset="0"/>
              </a:rPr>
              <a:t>নাসরিন</a:t>
            </a:r>
            <a:r>
              <a:rPr lang="en-US" sz="2400" dirty="0" smtClean="0">
                <a:latin typeface="Hubot Sans Bold" charset="0"/>
              </a:rPr>
              <a:t> </a:t>
            </a:r>
            <a:r>
              <a:rPr lang="en-US" sz="2400" dirty="0" err="1" smtClean="0">
                <a:latin typeface="Hubot Sans Bold" charset="0"/>
              </a:rPr>
              <a:t>নাহার</a:t>
            </a:r>
            <a:endParaRPr lang="en-US" sz="2400" dirty="0" smtClean="0">
              <a:latin typeface="Hubot Sans Bold" charset="0"/>
            </a:endParaRPr>
          </a:p>
          <a:p>
            <a:r>
              <a:rPr lang="en-US" sz="2400" dirty="0" smtClean="0">
                <a:latin typeface="Hubot Sans Bold" charset="0"/>
              </a:rPr>
              <a:t>   </a:t>
            </a:r>
            <a:r>
              <a:rPr lang="en-US" sz="2400" dirty="0" err="1" smtClean="0">
                <a:latin typeface="Hubot Sans Bold" charset="0"/>
              </a:rPr>
              <a:t>সহকারী</a:t>
            </a:r>
            <a:r>
              <a:rPr lang="en-US" sz="2400" dirty="0" smtClean="0">
                <a:latin typeface="Hubot Sans Bold" charset="0"/>
              </a:rPr>
              <a:t> </a:t>
            </a:r>
            <a:r>
              <a:rPr lang="en-US" sz="2400" dirty="0" err="1" smtClean="0">
                <a:latin typeface="Hubot Sans Bold" charset="0"/>
              </a:rPr>
              <a:t>শিক্ষক</a:t>
            </a:r>
            <a:r>
              <a:rPr lang="en-US" sz="2400" dirty="0" smtClean="0">
                <a:latin typeface="Hubot Sans Bold" charset="0"/>
              </a:rPr>
              <a:t>(ICT)</a:t>
            </a:r>
          </a:p>
          <a:p>
            <a:r>
              <a:rPr lang="en-US" sz="2400" dirty="0" smtClean="0">
                <a:latin typeface="Hubot Sans Bold" charset="0"/>
              </a:rPr>
              <a:t>   </a:t>
            </a:r>
            <a:r>
              <a:rPr lang="en-US" sz="2400" dirty="0" err="1" smtClean="0">
                <a:latin typeface="Hubot Sans Bold" charset="0"/>
              </a:rPr>
              <a:t>মকিমপুর</a:t>
            </a:r>
            <a:r>
              <a:rPr lang="en-US" sz="2400" dirty="0" smtClean="0">
                <a:latin typeface="Hubot Sans Bold" charset="0"/>
              </a:rPr>
              <a:t> </a:t>
            </a:r>
            <a:r>
              <a:rPr lang="en-US" sz="2400" dirty="0" err="1" smtClean="0">
                <a:latin typeface="Hubot Sans Bold" charset="0"/>
              </a:rPr>
              <a:t>মাধ্যমিক</a:t>
            </a:r>
            <a:r>
              <a:rPr lang="en-US" sz="2400" dirty="0" smtClean="0">
                <a:latin typeface="Hubot Sans Bold" charset="0"/>
              </a:rPr>
              <a:t> </a:t>
            </a:r>
            <a:r>
              <a:rPr lang="en-US" sz="2400" dirty="0" err="1" smtClean="0">
                <a:latin typeface="Hubot Sans Bold" charset="0"/>
              </a:rPr>
              <a:t>বিদ্যালয়</a:t>
            </a:r>
            <a:endParaRPr lang="en-US" sz="2400" dirty="0" smtClean="0">
              <a:latin typeface="Hubot Sans Bold" charset="0"/>
            </a:endParaRPr>
          </a:p>
          <a:p>
            <a:r>
              <a:rPr lang="en-US" sz="2400" dirty="0" smtClean="0">
                <a:latin typeface="Hubot Sans Bold" charset="0"/>
              </a:rPr>
              <a:t>   </a:t>
            </a:r>
            <a:r>
              <a:rPr lang="en-US" sz="2400" dirty="0" err="1" smtClean="0">
                <a:latin typeface="Hubot Sans Bold" charset="0"/>
              </a:rPr>
              <a:t>হরিণাকুন্ড,ঝিনাইদহ</a:t>
            </a:r>
            <a:r>
              <a:rPr lang="en-US" sz="2400" dirty="0" smtClean="0">
                <a:latin typeface="Hubot Sans Bold" charset="0"/>
              </a:rPr>
              <a:t>।</a:t>
            </a:r>
            <a:endParaRPr lang="en-US" sz="2400" dirty="0">
              <a:latin typeface="Hubot Sans Bold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590835" y="478135"/>
            <a:ext cx="4919440" cy="58439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3650" b="1" kern="0" spc="-37" dirty="0" err="1">
                <a:solidFill>
                  <a:srgbClr val="000000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শ্রেণিকক্ষের</a:t>
            </a:r>
            <a:r>
              <a:rPr lang="en-US" sz="3650" b="1" kern="0" spc="-37" dirty="0">
                <a:solidFill>
                  <a:srgbClr val="000000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 </a:t>
            </a:r>
            <a:r>
              <a:rPr lang="en-US" sz="3650" b="1" kern="0" spc="-37" dirty="0" err="1" smtClean="0">
                <a:solidFill>
                  <a:srgbClr val="000000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কার্যক্রম</a:t>
            </a:r>
            <a:endParaRPr lang="en-US" sz="3650" dirty="0"/>
          </a:p>
        </p:txBody>
      </p:sp>
      <p:sp>
        <p:nvSpPr>
          <p:cNvPr id="3" name="Text 1"/>
          <p:cNvSpPr/>
          <p:nvPr/>
        </p:nvSpPr>
        <p:spPr>
          <a:xfrm>
            <a:off x="3827417" y="1358537"/>
            <a:ext cx="2873829" cy="49638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3600" b="1" kern="0" spc="-18" dirty="0">
                <a:solidFill>
                  <a:srgbClr val="000000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দলগত কাজ</a:t>
            </a:r>
            <a:endParaRPr lang="en-US" sz="3600" dirty="0"/>
          </a:p>
        </p:txBody>
      </p:sp>
      <p:sp>
        <p:nvSpPr>
          <p:cNvPr id="4" name="Text 2"/>
          <p:cNvSpPr/>
          <p:nvPr/>
        </p:nvSpPr>
        <p:spPr>
          <a:xfrm>
            <a:off x="548641" y="2058293"/>
            <a:ext cx="10097588" cy="61694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25000"/>
              </a:lnSpc>
              <a:buNone/>
            </a:pPr>
            <a:r>
              <a:rPr lang="en-US" sz="3200" dirty="0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শিক্ষার্থীদের ৪টি দলে ভাগ করুন। প্রতিটি দল ১ মিনিটে উত্তর উপস্থাপন করবে:</a:t>
            </a:r>
            <a:endParaRPr lang="en-US" sz="3200" dirty="0"/>
          </a:p>
        </p:txBody>
      </p:sp>
      <p:sp>
        <p:nvSpPr>
          <p:cNvPr id="5" name="Shape 3"/>
          <p:cNvSpPr/>
          <p:nvPr/>
        </p:nvSpPr>
        <p:spPr>
          <a:xfrm>
            <a:off x="719813" y="3215084"/>
            <a:ext cx="3394987" cy="1217712"/>
          </a:xfrm>
          <a:prstGeom prst="roundRect">
            <a:avLst>
              <a:gd name="adj" fmla="val 2534"/>
            </a:avLst>
          </a:prstGeom>
          <a:solidFill>
            <a:srgbClr val="F2EEEE"/>
          </a:solidFill>
          <a:ln/>
        </p:spPr>
      </p:sp>
      <p:sp>
        <p:nvSpPr>
          <p:cNvPr id="6" name="Text 4"/>
          <p:cNvSpPr/>
          <p:nvPr/>
        </p:nvSpPr>
        <p:spPr>
          <a:xfrm>
            <a:off x="925489" y="3420765"/>
            <a:ext cx="2048320" cy="29219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3200" b="1" kern="0" spc="-18" dirty="0">
                <a:solidFill>
                  <a:srgbClr val="3D3838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দল ১</a:t>
            </a:r>
            <a:endParaRPr lang="en-US" sz="3200" dirty="0"/>
          </a:p>
        </p:txBody>
      </p:sp>
      <p:sp>
        <p:nvSpPr>
          <p:cNvPr id="7" name="Text 5"/>
          <p:cNvSpPr/>
          <p:nvPr/>
        </p:nvSpPr>
        <p:spPr>
          <a:xfrm>
            <a:off x="925489" y="3918645"/>
            <a:ext cx="2048320" cy="30847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5000"/>
              </a:lnSpc>
              <a:buNone/>
            </a:pPr>
            <a:r>
              <a:rPr lang="en-US" sz="3200" dirty="0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রক্তরসের কাজ</a:t>
            </a:r>
            <a:endParaRPr lang="en-US" sz="3200" dirty="0"/>
          </a:p>
        </p:txBody>
      </p:sp>
      <p:sp>
        <p:nvSpPr>
          <p:cNvPr id="8" name="Shape 6"/>
          <p:cNvSpPr/>
          <p:nvPr/>
        </p:nvSpPr>
        <p:spPr>
          <a:xfrm>
            <a:off x="7086601" y="3215084"/>
            <a:ext cx="3559628" cy="1217712"/>
          </a:xfrm>
          <a:prstGeom prst="roundRect">
            <a:avLst>
              <a:gd name="adj" fmla="val 2534"/>
            </a:avLst>
          </a:prstGeom>
          <a:solidFill>
            <a:srgbClr val="F2EEEE"/>
          </a:solidFill>
          <a:ln/>
        </p:spPr>
      </p:sp>
      <p:sp>
        <p:nvSpPr>
          <p:cNvPr id="9" name="Text 7"/>
          <p:cNvSpPr/>
          <p:nvPr/>
        </p:nvSpPr>
        <p:spPr>
          <a:xfrm>
            <a:off x="7928323" y="3420765"/>
            <a:ext cx="2048419" cy="29219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3600" b="1" kern="0" spc="-18" dirty="0">
                <a:solidFill>
                  <a:srgbClr val="3D3838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দল ২</a:t>
            </a:r>
            <a:endParaRPr lang="en-US" sz="3600" dirty="0"/>
          </a:p>
        </p:txBody>
      </p:sp>
      <p:sp>
        <p:nvSpPr>
          <p:cNvPr id="10" name="Text 8"/>
          <p:cNvSpPr/>
          <p:nvPr/>
        </p:nvSpPr>
        <p:spPr>
          <a:xfrm>
            <a:off x="7928323" y="3918645"/>
            <a:ext cx="2048419" cy="30847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5000"/>
              </a:lnSpc>
              <a:buNone/>
            </a:pPr>
            <a:r>
              <a:rPr lang="en-US" sz="3200" dirty="0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RBC-এর কাজ</a:t>
            </a:r>
            <a:endParaRPr lang="en-US" sz="3200" dirty="0"/>
          </a:p>
        </p:txBody>
      </p:sp>
      <p:sp>
        <p:nvSpPr>
          <p:cNvPr id="11" name="Shape 9"/>
          <p:cNvSpPr/>
          <p:nvPr/>
        </p:nvSpPr>
        <p:spPr>
          <a:xfrm>
            <a:off x="719813" y="4638477"/>
            <a:ext cx="3394987" cy="1217712"/>
          </a:xfrm>
          <a:prstGeom prst="roundRect">
            <a:avLst>
              <a:gd name="adj" fmla="val 2534"/>
            </a:avLst>
          </a:prstGeom>
          <a:solidFill>
            <a:srgbClr val="F2EEEE"/>
          </a:solidFill>
          <a:ln/>
        </p:spPr>
      </p:sp>
      <p:sp>
        <p:nvSpPr>
          <p:cNvPr id="12" name="Text 10"/>
          <p:cNvSpPr/>
          <p:nvPr/>
        </p:nvSpPr>
        <p:spPr>
          <a:xfrm>
            <a:off x="925489" y="4844157"/>
            <a:ext cx="2048320" cy="29219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3600" b="1" kern="0" spc="-18" dirty="0">
                <a:solidFill>
                  <a:srgbClr val="3D3838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দল ৩</a:t>
            </a:r>
            <a:endParaRPr lang="en-US" sz="3600" dirty="0"/>
          </a:p>
        </p:txBody>
      </p:sp>
      <p:sp>
        <p:nvSpPr>
          <p:cNvPr id="13" name="Text 11"/>
          <p:cNvSpPr/>
          <p:nvPr/>
        </p:nvSpPr>
        <p:spPr>
          <a:xfrm>
            <a:off x="925489" y="5342037"/>
            <a:ext cx="2048320" cy="30847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5000"/>
              </a:lnSpc>
              <a:buNone/>
            </a:pPr>
            <a:r>
              <a:rPr lang="en-US" sz="3200" dirty="0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WBC-এর কাজ</a:t>
            </a:r>
            <a:endParaRPr lang="en-US" sz="3200" dirty="0"/>
          </a:p>
        </p:txBody>
      </p:sp>
      <p:sp>
        <p:nvSpPr>
          <p:cNvPr id="14" name="Shape 12"/>
          <p:cNvSpPr/>
          <p:nvPr/>
        </p:nvSpPr>
        <p:spPr>
          <a:xfrm>
            <a:off x="7086601" y="4638477"/>
            <a:ext cx="3559627" cy="1217712"/>
          </a:xfrm>
          <a:prstGeom prst="roundRect">
            <a:avLst>
              <a:gd name="adj" fmla="val 2534"/>
            </a:avLst>
          </a:prstGeom>
          <a:solidFill>
            <a:srgbClr val="F2EEEE"/>
          </a:solidFill>
          <a:ln/>
        </p:spPr>
      </p:sp>
      <p:sp>
        <p:nvSpPr>
          <p:cNvPr id="15" name="Text 13"/>
          <p:cNvSpPr/>
          <p:nvPr/>
        </p:nvSpPr>
        <p:spPr>
          <a:xfrm>
            <a:off x="7722648" y="4844157"/>
            <a:ext cx="2048419" cy="29219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800" b="1" kern="0" spc="-18" dirty="0">
                <a:solidFill>
                  <a:srgbClr val="3D3838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দল ৪</a:t>
            </a:r>
            <a:endParaRPr lang="en-US" sz="1800" dirty="0"/>
          </a:p>
        </p:txBody>
      </p:sp>
      <p:sp>
        <p:nvSpPr>
          <p:cNvPr id="16" name="Text 14"/>
          <p:cNvSpPr/>
          <p:nvPr/>
        </p:nvSpPr>
        <p:spPr>
          <a:xfrm>
            <a:off x="7722648" y="5342037"/>
            <a:ext cx="2048419" cy="30847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5000"/>
              </a:lnSpc>
              <a:buNone/>
            </a:pPr>
            <a:r>
              <a:rPr lang="en-US" sz="1600" dirty="0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প্লেটলেটের কাজ</a:t>
            </a:r>
            <a:endParaRPr lang="en-US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94904" y="478135"/>
            <a:ext cx="2088700" cy="58439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4400" b="1" kern="0" spc="-37" dirty="0" err="1" smtClean="0">
                <a:solidFill>
                  <a:srgbClr val="000000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মূল্যায়ন</a:t>
            </a:r>
            <a:endParaRPr lang="en-US" sz="4400" dirty="0"/>
          </a:p>
        </p:txBody>
      </p:sp>
      <p:sp>
        <p:nvSpPr>
          <p:cNvPr id="9" name="Text 7"/>
          <p:cNvSpPr/>
          <p:nvPr/>
        </p:nvSpPr>
        <p:spPr>
          <a:xfrm>
            <a:off x="3590835" y="3420765"/>
            <a:ext cx="2048419" cy="29219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endParaRPr lang="en-US" sz="1800" dirty="0"/>
          </a:p>
        </p:txBody>
      </p:sp>
      <p:sp>
        <p:nvSpPr>
          <p:cNvPr id="13" name="Text 11"/>
          <p:cNvSpPr/>
          <p:nvPr/>
        </p:nvSpPr>
        <p:spPr>
          <a:xfrm>
            <a:off x="925489" y="5342037"/>
            <a:ext cx="2048320" cy="30847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5000"/>
              </a:lnSpc>
              <a:buNone/>
            </a:pPr>
            <a:endParaRPr lang="en-US" sz="1600" dirty="0"/>
          </a:p>
        </p:txBody>
      </p:sp>
      <p:sp>
        <p:nvSpPr>
          <p:cNvPr id="16" name="Text 14"/>
          <p:cNvSpPr/>
          <p:nvPr/>
        </p:nvSpPr>
        <p:spPr>
          <a:xfrm>
            <a:off x="3590835" y="5342037"/>
            <a:ext cx="2048419" cy="30847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5000"/>
              </a:lnSpc>
              <a:buNone/>
            </a:pPr>
            <a:endParaRPr lang="en-US" sz="1600" dirty="0"/>
          </a:p>
        </p:txBody>
      </p:sp>
      <p:sp>
        <p:nvSpPr>
          <p:cNvPr id="17" name="Text 15"/>
          <p:cNvSpPr/>
          <p:nvPr/>
        </p:nvSpPr>
        <p:spPr>
          <a:xfrm>
            <a:off x="6353115" y="1868884"/>
            <a:ext cx="5125116" cy="29219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endParaRPr lang="en-US" sz="1800" dirty="0"/>
          </a:p>
        </p:txBody>
      </p:sp>
      <p:sp>
        <p:nvSpPr>
          <p:cNvPr id="18" name="Text 16"/>
          <p:cNvSpPr/>
          <p:nvPr/>
        </p:nvSpPr>
        <p:spPr>
          <a:xfrm>
            <a:off x="578224" y="2366764"/>
            <a:ext cx="5774891" cy="352304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325120" indent="-325120" algn="l">
              <a:lnSpc>
                <a:spcPct val="125000"/>
              </a:lnSpc>
              <a:buSzPct val="100000"/>
              <a:buFont typeface="+mj-lt"/>
              <a:buAutoNum type="arabicPeriod"/>
            </a:pPr>
            <a:r>
              <a:rPr lang="en-US" sz="3600" dirty="0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রক্তের প্রধান অংশ কী কী?</a:t>
            </a:r>
            <a:endParaRPr lang="en-US" sz="3600" dirty="0"/>
          </a:p>
          <a:p>
            <a:pPr marL="325120" indent="-325120" algn="l">
              <a:lnSpc>
                <a:spcPct val="125000"/>
              </a:lnSpc>
              <a:buSzPct val="100000"/>
              <a:buFont typeface="+mj-lt"/>
              <a:buAutoNum type="arabicPeriod" startAt="2"/>
            </a:pPr>
            <a:r>
              <a:rPr lang="en-US" sz="3600" dirty="0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RBC-এর প্রধান কাজ কী?</a:t>
            </a:r>
            <a:endParaRPr lang="en-US" sz="3600" dirty="0"/>
          </a:p>
          <a:p>
            <a:pPr marL="325120" indent="-325120" algn="l">
              <a:lnSpc>
                <a:spcPct val="125000"/>
              </a:lnSpc>
              <a:buSzPct val="100000"/>
              <a:buFont typeface="+mj-lt"/>
              <a:buAutoNum type="arabicPeriod" startAt="3"/>
            </a:pPr>
            <a:r>
              <a:rPr lang="en-US" sz="3600" dirty="0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WBC দেহে কী কাজ করে?</a:t>
            </a:r>
            <a:endParaRPr lang="en-US" sz="3600" dirty="0"/>
          </a:p>
          <a:p>
            <a:pPr marL="325120" indent="-325120" algn="l">
              <a:lnSpc>
                <a:spcPct val="125000"/>
              </a:lnSpc>
              <a:buSzPct val="100000"/>
              <a:buFont typeface="+mj-lt"/>
              <a:buAutoNum type="arabicPeriod" startAt="4"/>
            </a:pPr>
            <a:r>
              <a:rPr lang="en-US" sz="3600" dirty="0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প্লেটলেটের ভূমিকা কী?</a:t>
            </a:r>
            <a:endParaRPr lang="en-US" sz="3600" dirty="0"/>
          </a:p>
          <a:p>
            <a:pPr marL="325120" indent="-325120" algn="l">
              <a:lnSpc>
                <a:spcPct val="125000"/>
              </a:lnSpc>
              <a:buSzPct val="100000"/>
              <a:buFont typeface="+mj-lt"/>
              <a:buAutoNum type="arabicPeriod" startAt="5"/>
            </a:pPr>
            <a:r>
              <a:rPr lang="en-US" sz="3600" dirty="0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রক্তরসের দুটি কাজ লেখ।</a:t>
            </a:r>
            <a:endParaRPr lang="en-US" sz="3600" dirty="0"/>
          </a:p>
        </p:txBody>
      </p:sp>
      <p:pic>
        <p:nvPicPr>
          <p:cNvPr id="19" name="Picture 18" descr="ুুুুুুুুু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22103" y="1479176"/>
            <a:ext cx="5172075" cy="4924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19814" y="780653"/>
            <a:ext cx="10752067" cy="58439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3650" b="1" kern="0" spc="-37" dirty="0">
                <a:solidFill>
                  <a:srgbClr val="000000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শিখনফল</a:t>
            </a:r>
            <a:endParaRPr lang="en-US" sz="3650" dirty="0"/>
          </a:p>
        </p:txBody>
      </p:sp>
      <p:sp>
        <p:nvSpPr>
          <p:cNvPr id="3" name="Text 1"/>
          <p:cNvSpPr/>
          <p:nvPr/>
        </p:nvSpPr>
        <p:spPr>
          <a:xfrm>
            <a:off x="719814" y="1776413"/>
            <a:ext cx="11361652" cy="30847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5000"/>
              </a:lnSpc>
              <a:buNone/>
            </a:pPr>
            <a:r>
              <a:rPr lang="en-US" sz="3200" dirty="0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এই পাঠ শেষে শিক্ষার্থীরা—</a:t>
            </a:r>
            <a:endParaRPr lang="en-US" sz="3200" dirty="0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719814" y="2316262"/>
            <a:ext cx="5273146" cy="1777702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3233012" y="2470547"/>
            <a:ext cx="246751" cy="30847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900" b="1" kern="0" spc="-16" dirty="0">
                <a:solidFill>
                  <a:srgbClr val="FFFFF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1</a:t>
            </a:r>
            <a:endParaRPr lang="en-US" sz="1900" dirty="0"/>
          </a:p>
        </p:txBody>
      </p:sp>
      <p:sp>
        <p:nvSpPr>
          <p:cNvPr id="6" name="Text 3"/>
          <p:cNvSpPr/>
          <p:nvPr/>
        </p:nvSpPr>
        <p:spPr>
          <a:xfrm>
            <a:off x="950889" y="3138884"/>
            <a:ext cx="4810997" cy="29219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000" b="1" kern="0" spc="-18" dirty="0">
                <a:solidFill>
                  <a:srgbClr val="3D3838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রক্ত কী</a:t>
            </a:r>
            <a:endParaRPr lang="en-US" sz="2000" dirty="0"/>
          </a:p>
        </p:txBody>
      </p:sp>
      <p:sp>
        <p:nvSpPr>
          <p:cNvPr id="7" name="Text 4"/>
          <p:cNvSpPr/>
          <p:nvPr/>
        </p:nvSpPr>
        <p:spPr>
          <a:xfrm>
            <a:off x="950889" y="3554413"/>
            <a:ext cx="4810997" cy="30847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5000"/>
              </a:lnSpc>
              <a:buNone/>
            </a:pPr>
            <a:r>
              <a:rPr lang="en-US" sz="1600" dirty="0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রক্ত কী তা বলতে পারবে</a:t>
            </a:r>
            <a:endParaRPr lang="en-US" sz="1600" dirty="0"/>
          </a:p>
        </p:txBody>
      </p:sp>
      <p:pic>
        <p:nvPicPr>
          <p:cNvPr id="8" name="Image 1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6198636" y="2316262"/>
            <a:ext cx="5273245" cy="1777702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8711833" y="2470547"/>
            <a:ext cx="246751" cy="30847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900" b="1" kern="0" spc="-16" dirty="0">
                <a:solidFill>
                  <a:srgbClr val="FFFFF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2</a:t>
            </a:r>
            <a:endParaRPr lang="en-US" sz="1900" dirty="0"/>
          </a:p>
        </p:txBody>
      </p:sp>
      <p:sp>
        <p:nvSpPr>
          <p:cNvPr id="10" name="Text 6"/>
          <p:cNvSpPr/>
          <p:nvPr/>
        </p:nvSpPr>
        <p:spPr>
          <a:xfrm>
            <a:off x="6429710" y="3138884"/>
            <a:ext cx="4811096" cy="29219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800" b="1" kern="0" spc="-18" dirty="0">
                <a:solidFill>
                  <a:srgbClr val="3D3838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উপাদান শনাক্ত</a:t>
            </a:r>
            <a:endParaRPr lang="en-US" sz="1800" dirty="0"/>
          </a:p>
        </p:txBody>
      </p:sp>
      <p:sp>
        <p:nvSpPr>
          <p:cNvPr id="11" name="Text 7"/>
          <p:cNvSpPr/>
          <p:nvPr/>
        </p:nvSpPr>
        <p:spPr>
          <a:xfrm>
            <a:off x="6429710" y="3554413"/>
            <a:ext cx="4811096" cy="30847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5000"/>
              </a:lnSpc>
              <a:buNone/>
            </a:pPr>
            <a:r>
              <a:rPr lang="en-US" sz="1600" dirty="0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রক্তের প্রধান উপাদান শনাক্ত করতে পারবে</a:t>
            </a:r>
            <a:endParaRPr lang="en-US" sz="1600" dirty="0"/>
          </a:p>
        </p:txBody>
      </p:sp>
      <p:pic>
        <p:nvPicPr>
          <p:cNvPr id="12" name="Image 2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719814" y="4299645"/>
            <a:ext cx="5273146" cy="1777702"/>
          </a:xfrm>
          <a:prstGeom prst="rect">
            <a:avLst/>
          </a:prstGeom>
        </p:spPr>
      </p:pic>
      <p:sp>
        <p:nvSpPr>
          <p:cNvPr id="13" name="Text 8"/>
          <p:cNvSpPr/>
          <p:nvPr/>
        </p:nvSpPr>
        <p:spPr>
          <a:xfrm>
            <a:off x="3233012" y="4453930"/>
            <a:ext cx="246751" cy="30847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900" b="1" kern="0" spc="-16" dirty="0">
                <a:solidFill>
                  <a:srgbClr val="FFFFF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3</a:t>
            </a:r>
            <a:endParaRPr lang="en-US" sz="1900" dirty="0"/>
          </a:p>
        </p:txBody>
      </p:sp>
      <p:sp>
        <p:nvSpPr>
          <p:cNvPr id="14" name="Text 9"/>
          <p:cNvSpPr/>
          <p:nvPr/>
        </p:nvSpPr>
        <p:spPr>
          <a:xfrm>
            <a:off x="950889" y="5122267"/>
            <a:ext cx="4810997" cy="29219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800" b="1" kern="0" spc="-18" dirty="0">
                <a:solidFill>
                  <a:srgbClr val="3D3838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কাজ ব্যাখ্যা</a:t>
            </a:r>
            <a:endParaRPr lang="en-US" sz="1800" dirty="0"/>
          </a:p>
        </p:txBody>
      </p:sp>
      <p:sp>
        <p:nvSpPr>
          <p:cNvPr id="15" name="Text 10"/>
          <p:cNvSpPr/>
          <p:nvPr/>
        </p:nvSpPr>
        <p:spPr>
          <a:xfrm>
            <a:off x="950889" y="5537795"/>
            <a:ext cx="4810997" cy="30847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5000"/>
              </a:lnSpc>
              <a:buNone/>
            </a:pPr>
            <a:r>
              <a:rPr lang="en-US" sz="1600" dirty="0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রক্তের বিভিন্ন উপাদানের কাজ ব্যাখ্যা করতে পারবে</a:t>
            </a:r>
            <a:endParaRPr lang="en-US" sz="1600" dirty="0"/>
          </a:p>
        </p:txBody>
      </p:sp>
      <p:pic>
        <p:nvPicPr>
          <p:cNvPr id="16" name="Image 3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6198636" y="4299645"/>
            <a:ext cx="5273245" cy="1777702"/>
          </a:xfrm>
          <a:prstGeom prst="rect">
            <a:avLst/>
          </a:prstGeom>
        </p:spPr>
      </p:pic>
      <p:sp>
        <p:nvSpPr>
          <p:cNvPr id="17" name="Text 11"/>
          <p:cNvSpPr/>
          <p:nvPr/>
        </p:nvSpPr>
        <p:spPr>
          <a:xfrm>
            <a:off x="8711833" y="4453930"/>
            <a:ext cx="246751" cy="30847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900" b="1" kern="0" spc="-16" dirty="0">
                <a:solidFill>
                  <a:srgbClr val="FFFFF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4</a:t>
            </a:r>
            <a:endParaRPr lang="en-US" sz="1900" dirty="0"/>
          </a:p>
        </p:txBody>
      </p:sp>
      <p:sp>
        <p:nvSpPr>
          <p:cNvPr id="18" name="Text 12"/>
          <p:cNvSpPr/>
          <p:nvPr/>
        </p:nvSpPr>
        <p:spPr>
          <a:xfrm>
            <a:off x="6429710" y="5122267"/>
            <a:ext cx="4811096" cy="29219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800" b="1" kern="0" spc="-18" dirty="0">
                <a:solidFill>
                  <a:srgbClr val="3D3838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গুরুত্ব</a:t>
            </a:r>
            <a:endParaRPr lang="en-US" sz="1800" dirty="0"/>
          </a:p>
        </p:txBody>
      </p:sp>
      <p:sp>
        <p:nvSpPr>
          <p:cNvPr id="19" name="Text 13"/>
          <p:cNvSpPr/>
          <p:nvPr/>
        </p:nvSpPr>
        <p:spPr>
          <a:xfrm>
            <a:off x="6429710" y="5537795"/>
            <a:ext cx="4811096" cy="30847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5000"/>
              </a:lnSpc>
              <a:buNone/>
            </a:pPr>
            <a:r>
              <a:rPr lang="en-US" sz="1600" dirty="0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রক্তের গুরুত্ব ব্যাখ্যা করতে পারবে</a:t>
            </a:r>
            <a:endParaRPr lang="en-US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4571886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579577" y="566519"/>
            <a:ext cx="1885154" cy="58439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3650" b="1" kern="0" spc="-37" dirty="0">
                <a:solidFill>
                  <a:srgbClr val="000000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রক্ত কী?</a:t>
            </a:r>
            <a:endParaRPr lang="en-US" sz="3650" dirty="0"/>
          </a:p>
        </p:txBody>
      </p:sp>
      <p:sp>
        <p:nvSpPr>
          <p:cNvPr id="4" name="Shape 1"/>
          <p:cNvSpPr/>
          <p:nvPr/>
        </p:nvSpPr>
        <p:spPr>
          <a:xfrm>
            <a:off x="5290458" y="1394267"/>
            <a:ext cx="6181424" cy="1443831"/>
          </a:xfrm>
          <a:prstGeom prst="roundRect">
            <a:avLst>
              <a:gd name="adj" fmla="val 2137"/>
            </a:avLst>
          </a:prstGeom>
          <a:solidFill>
            <a:srgbClr val="F2EEEE"/>
          </a:solidFill>
          <a:ln/>
        </p:spPr>
      </p:sp>
      <p:sp>
        <p:nvSpPr>
          <p:cNvPr id="5" name="Text 2"/>
          <p:cNvSpPr/>
          <p:nvPr/>
        </p:nvSpPr>
        <p:spPr>
          <a:xfrm>
            <a:off x="6579576" y="1606732"/>
            <a:ext cx="4066653" cy="50945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3200" b="1" kern="0" spc="-18" dirty="0">
                <a:solidFill>
                  <a:srgbClr val="3D3838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তরল সংযোজক কলা</a:t>
            </a:r>
            <a:endParaRPr lang="en-US" sz="3200" dirty="0"/>
          </a:p>
        </p:txBody>
      </p:sp>
      <p:sp>
        <p:nvSpPr>
          <p:cNvPr id="6" name="Text 3"/>
          <p:cNvSpPr/>
          <p:nvPr/>
        </p:nvSpPr>
        <p:spPr>
          <a:xfrm>
            <a:off x="5486400" y="2221156"/>
            <a:ext cx="5355771" cy="61694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25000"/>
              </a:lnSpc>
              <a:buNone/>
            </a:pPr>
            <a:r>
              <a:rPr lang="en-US" sz="2800" dirty="0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রক্ত একটি তরল সংযোজক কলা</a:t>
            </a:r>
            <a:endParaRPr lang="en-US" sz="2800" dirty="0"/>
          </a:p>
        </p:txBody>
      </p:sp>
      <p:sp>
        <p:nvSpPr>
          <p:cNvPr id="7" name="Shape 4"/>
          <p:cNvSpPr/>
          <p:nvPr/>
        </p:nvSpPr>
        <p:spPr>
          <a:xfrm>
            <a:off x="5290458" y="3050678"/>
            <a:ext cx="6181423" cy="1443831"/>
          </a:xfrm>
          <a:prstGeom prst="roundRect">
            <a:avLst>
              <a:gd name="adj" fmla="val 2137"/>
            </a:avLst>
          </a:prstGeom>
          <a:solidFill>
            <a:srgbClr val="F2EEEE"/>
          </a:solidFill>
          <a:ln/>
        </p:spPr>
      </p:sp>
      <p:sp>
        <p:nvSpPr>
          <p:cNvPr id="8" name="Text 5"/>
          <p:cNvSpPr/>
          <p:nvPr/>
        </p:nvSpPr>
        <p:spPr>
          <a:xfrm rot="10800000" flipV="1">
            <a:off x="6871063" y="3156969"/>
            <a:ext cx="1593668" cy="40994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3200" b="1" kern="0" spc="-18" dirty="0">
                <a:solidFill>
                  <a:srgbClr val="3D3838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পরিবহন</a:t>
            </a:r>
            <a:endParaRPr lang="en-US" sz="3200" dirty="0"/>
          </a:p>
        </p:txBody>
      </p:sp>
      <p:sp>
        <p:nvSpPr>
          <p:cNvPr id="9" name="Text 6"/>
          <p:cNvSpPr/>
          <p:nvPr/>
        </p:nvSpPr>
        <p:spPr>
          <a:xfrm>
            <a:off x="5486400" y="3566913"/>
            <a:ext cx="5985481" cy="92759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25000"/>
              </a:lnSpc>
              <a:buNone/>
            </a:pPr>
            <a:r>
              <a:rPr lang="en-US" sz="2800" dirty="0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এটি দেহের বিভিন্ন অংশে প্রয়োজনীয় পদার্থ পরিবহন করে</a:t>
            </a:r>
            <a:endParaRPr lang="en-US" sz="2800" dirty="0"/>
          </a:p>
        </p:txBody>
      </p:sp>
      <p:sp>
        <p:nvSpPr>
          <p:cNvPr id="10" name="Shape 7"/>
          <p:cNvSpPr/>
          <p:nvPr/>
        </p:nvSpPr>
        <p:spPr>
          <a:xfrm>
            <a:off x="4754880" y="4751421"/>
            <a:ext cx="7184571" cy="1727756"/>
          </a:xfrm>
          <a:prstGeom prst="roundRect">
            <a:avLst>
              <a:gd name="adj" fmla="val 2137"/>
            </a:avLst>
          </a:prstGeom>
          <a:solidFill>
            <a:srgbClr val="F2EEEE"/>
          </a:solidFill>
          <a:ln/>
        </p:spPr>
      </p:sp>
      <p:sp>
        <p:nvSpPr>
          <p:cNvPr id="11" name="Text 8"/>
          <p:cNvSpPr/>
          <p:nvPr/>
        </p:nvSpPr>
        <p:spPr>
          <a:xfrm>
            <a:off x="5703051" y="4963886"/>
            <a:ext cx="3532390" cy="49317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3200" b="1" kern="0" spc="-18" dirty="0">
                <a:solidFill>
                  <a:srgbClr val="3D3838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প্রতিরক্ষা ও জমাট</a:t>
            </a:r>
            <a:endParaRPr lang="en-US" sz="3200" dirty="0"/>
          </a:p>
        </p:txBody>
      </p:sp>
      <p:sp>
        <p:nvSpPr>
          <p:cNvPr id="12" name="Text 9"/>
          <p:cNvSpPr/>
          <p:nvPr/>
        </p:nvSpPr>
        <p:spPr>
          <a:xfrm>
            <a:off x="4911634" y="5457065"/>
            <a:ext cx="6858000" cy="61694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25000"/>
              </a:lnSpc>
              <a:buNone/>
            </a:pPr>
            <a:r>
              <a:rPr lang="en-US" sz="2800" dirty="0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রক্ত দেহের পরিবহন, প্রতিরক্ষা ও ক্ষতস্থানে জমাট বাঁধার কাজে গুরুত্বপূর্ণ ভূমিকা রাখে</a:t>
            </a:r>
            <a:endParaRPr 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10676" y="1015504"/>
            <a:ext cx="10752067" cy="29219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endParaRPr lang="en-US" sz="3200" dirty="0"/>
          </a:p>
        </p:txBody>
      </p:sp>
      <p:sp>
        <p:nvSpPr>
          <p:cNvPr id="3" name="Text 1"/>
          <p:cNvSpPr/>
          <p:nvPr/>
        </p:nvSpPr>
        <p:spPr>
          <a:xfrm>
            <a:off x="719814" y="157758"/>
            <a:ext cx="4121127" cy="40788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/>
        </p:spPr>
        <p:txBody>
          <a:bodyPr wrap="none" lIns="0" tIns="0" rIns="0" bIns="0" rtlCol="0" anchor="t"/>
          <a:lstStyle/>
          <a:p>
            <a:pPr>
              <a:lnSpc>
                <a:spcPct val="94000"/>
              </a:lnSpc>
            </a:pPr>
            <a:r>
              <a:rPr lang="en-US" sz="3200" b="1" kern="0" spc="-18" dirty="0" err="1" smtClean="0">
                <a:solidFill>
                  <a:srgbClr val="000000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রক্তের</a:t>
            </a:r>
            <a:r>
              <a:rPr lang="en-US" sz="3200" b="1" kern="0" spc="-18" dirty="0" smtClean="0">
                <a:solidFill>
                  <a:srgbClr val="000000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 </a:t>
            </a:r>
            <a:r>
              <a:rPr lang="en-US" sz="3200" b="1" kern="0" spc="-18" dirty="0" err="1" smtClean="0">
                <a:solidFill>
                  <a:srgbClr val="000000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প্রধান</a:t>
            </a:r>
            <a:r>
              <a:rPr lang="en-US" sz="3200" b="1" kern="0" spc="-18" dirty="0" smtClean="0">
                <a:solidFill>
                  <a:srgbClr val="000000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 </a:t>
            </a:r>
            <a:r>
              <a:rPr lang="en-US" sz="3200" b="1" kern="0" spc="-18" dirty="0" err="1" smtClean="0">
                <a:solidFill>
                  <a:srgbClr val="000000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উপাদান</a:t>
            </a:r>
            <a:endParaRPr lang="en-US" sz="3200" dirty="0" smtClean="0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9813" y="1521916"/>
            <a:ext cx="10642929" cy="4920853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610677" y="810323"/>
            <a:ext cx="4821936" cy="49738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>
              <a:lnSpc>
                <a:spcPct val="94000"/>
              </a:lnSpc>
            </a:pPr>
            <a:r>
              <a:rPr lang="en-US" sz="2800" b="1" kern="0" spc="-18" dirty="0" err="1" smtClean="0">
                <a:solidFill>
                  <a:srgbClr val="000000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র</a:t>
            </a:r>
            <a:r>
              <a:rPr lang="en-US" sz="2800" dirty="0" err="1" smtClean="0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ক্ত</a:t>
            </a:r>
            <a:r>
              <a:rPr lang="en-US" sz="2800" dirty="0" smtClean="0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</a:t>
            </a:r>
            <a:r>
              <a:rPr lang="en-US" sz="2800" dirty="0" err="1" smtClean="0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প্রধানত</a:t>
            </a:r>
            <a:r>
              <a:rPr lang="en-US" sz="2800" dirty="0" smtClean="0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</a:t>
            </a:r>
            <a:r>
              <a:rPr lang="en-US" sz="2800" dirty="0" err="1" smtClean="0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দুই</a:t>
            </a:r>
            <a:r>
              <a:rPr lang="en-US" sz="2800" dirty="0" smtClean="0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</a:t>
            </a:r>
            <a:r>
              <a:rPr lang="en-US" sz="2800" dirty="0" err="1" smtClean="0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অংশে</a:t>
            </a:r>
            <a:r>
              <a:rPr lang="en-US" sz="2800" dirty="0" smtClean="0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</a:t>
            </a:r>
            <a:r>
              <a:rPr lang="en-US" sz="2800" dirty="0" err="1" smtClean="0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বিভক্ত</a:t>
            </a:r>
            <a:r>
              <a:rPr lang="en-US" sz="2800" dirty="0" smtClean="0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—</a:t>
            </a:r>
            <a:endParaRPr 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2956" y="376519"/>
            <a:ext cx="6286104" cy="5930152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8709601" y="376519"/>
            <a:ext cx="1260940" cy="1892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96000"/>
              </a:lnSpc>
              <a:buNone/>
            </a:pPr>
            <a:r>
              <a:rPr lang="en-US" sz="2400" dirty="0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উপাদান ১</a:t>
            </a:r>
            <a:endParaRPr lang="en-US" sz="2400" dirty="0"/>
          </a:p>
        </p:txBody>
      </p:sp>
      <p:sp>
        <p:nvSpPr>
          <p:cNvPr id="5" name="Text 2"/>
          <p:cNvSpPr/>
          <p:nvPr/>
        </p:nvSpPr>
        <p:spPr>
          <a:xfrm>
            <a:off x="7745506" y="783134"/>
            <a:ext cx="3911081" cy="584398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3650" b="1" kern="0" spc="-37" dirty="0">
                <a:solidFill>
                  <a:srgbClr val="000000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রক্তরস বা প্লাজমা</a:t>
            </a:r>
            <a:endParaRPr lang="en-US" sz="3650" dirty="0"/>
          </a:p>
        </p:txBody>
      </p:sp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6649980" y="2029073"/>
            <a:ext cx="308463" cy="308471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7325335" y="2029073"/>
            <a:ext cx="2768531" cy="49897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5000"/>
              </a:lnSpc>
              <a:buNone/>
            </a:pPr>
            <a:r>
              <a:rPr lang="en-US" sz="2800" dirty="0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রক্তের তরল অংশ</a:t>
            </a:r>
            <a:endParaRPr lang="en-US" sz="2800" dirty="0"/>
          </a:p>
        </p:txBody>
      </p:sp>
      <p:pic>
        <p:nvPicPr>
          <p:cNvPr id="8" name="Image 2" descr="preencoded.pn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6804212" y="2903140"/>
            <a:ext cx="308463" cy="308471"/>
          </a:xfrm>
          <a:prstGeom prst="rect">
            <a:avLst/>
          </a:prstGeom>
        </p:spPr>
      </p:pic>
      <p:sp>
        <p:nvSpPr>
          <p:cNvPr id="9" name="Text 4"/>
          <p:cNvSpPr/>
          <p:nvPr/>
        </p:nvSpPr>
        <p:spPr>
          <a:xfrm>
            <a:off x="7194306" y="2903140"/>
            <a:ext cx="4462281" cy="48001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5000"/>
              </a:lnSpc>
              <a:buNone/>
            </a:pPr>
            <a:r>
              <a:rPr lang="en-US" sz="2800" dirty="0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রক্তকণিকাগুলোকে বহন করে</a:t>
            </a:r>
            <a:endParaRPr lang="en-US" sz="2800" dirty="0"/>
          </a:p>
        </p:txBody>
      </p:sp>
      <p:pic>
        <p:nvPicPr>
          <p:cNvPr id="10" name="Image 3" descr="preencoded.pn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6649980" y="3931444"/>
            <a:ext cx="308463" cy="308471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7112675" y="3931444"/>
            <a:ext cx="4828313" cy="61694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25000"/>
              </a:lnSpc>
              <a:buNone/>
            </a:pPr>
            <a:r>
              <a:rPr lang="en-US" sz="2800" dirty="0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পুষ্টি উপাদান, হরমোন ও অন্যান্য দ্রবীভূত পদার্থ পরিবহন করে</a:t>
            </a:r>
            <a:endParaRPr lang="en-US" sz="2800" dirty="0"/>
          </a:p>
        </p:txBody>
      </p:sp>
      <p:pic>
        <p:nvPicPr>
          <p:cNvPr id="12" name="Image 4" descr="preencoded.pn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9"/>
              </a:ext>
            </a:extLst>
          </a:blip>
          <a:stretch>
            <a:fillRect/>
          </a:stretch>
        </p:blipFill>
        <p:spPr>
          <a:xfrm>
            <a:off x="6649980" y="5268119"/>
            <a:ext cx="308463" cy="308471"/>
          </a:xfrm>
          <a:prstGeom prst="rect">
            <a:avLst/>
          </a:prstGeom>
        </p:spPr>
      </p:pic>
      <p:sp>
        <p:nvSpPr>
          <p:cNvPr id="13" name="Text 6"/>
          <p:cNvSpPr/>
          <p:nvPr/>
        </p:nvSpPr>
        <p:spPr>
          <a:xfrm>
            <a:off x="7112675" y="5268119"/>
            <a:ext cx="4828313" cy="61694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25000"/>
              </a:lnSpc>
              <a:buNone/>
            </a:pPr>
            <a:r>
              <a:rPr lang="en-US" sz="2800" dirty="0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দেহের বিভিন্ন অংশ থেকে বর্জ্য পদার্থ পরিবহনে সাহায্য করে</a:t>
            </a:r>
            <a:endParaRPr 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9" grpId="0" animBg="1"/>
      <p:bldP spid="11" grpId="0" animBg="1"/>
      <p:bldP spid="1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58199" y="0"/>
            <a:ext cx="3733495" cy="685800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2803159" y="242046"/>
            <a:ext cx="1809181" cy="41685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96000"/>
              </a:lnSpc>
              <a:buNone/>
            </a:pPr>
            <a:r>
              <a:rPr lang="en-US" sz="3200" dirty="0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উপাদান ২</a:t>
            </a:r>
            <a:endParaRPr lang="en-US" sz="3200" dirty="0"/>
          </a:p>
        </p:txBody>
      </p:sp>
      <p:sp>
        <p:nvSpPr>
          <p:cNvPr id="5" name="Text 2"/>
          <p:cNvSpPr/>
          <p:nvPr/>
        </p:nvSpPr>
        <p:spPr>
          <a:xfrm>
            <a:off x="906142" y="678111"/>
            <a:ext cx="6180181" cy="535880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3300" b="1" kern="0" spc="-33" dirty="0">
                <a:solidFill>
                  <a:srgbClr val="000000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লোহিত রক্তকণিকা (RBC) </a:t>
            </a:r>
            <a:r>
              <a:rPr lang="en-US" sz="3300" b="1" kern="0" spc="-33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🔴</a:t>
            </a:r>
            <a:endParaRPr lang="en-US" sz="3300" dirty="0"/>
          </a:p>
        </p:txBody>
      </p:sp>
      <p:sp>
        <p:nvSpPr>
          <p:cNvPr id="6" name="Shape 3"/>
          <p:cNvSpPr/>
          <p:nvPr/>
        </p:nvSpPr>
        <p:spPr>
          <a:xfrm>
            <a:off x="906142" y="1592802"/>
            <a:ext cx="7162093" cy="1015927"/>
          </a:xfrm>
          <a:prstGeom prst="roundRect">
            <a:avLst>
              <a:gd name="adj" fmla="val 2782"/>
            </a:avLst>
          </a:prstGeom>
          <a:solidFill>
            <a:srgbClr val="F2EEEE"/>
          </a:solidFill>
          <a:ln/>
        </p:spPr>
      </p:sp>
      <p:sp>
        <p:nvSpPr>
          <p:cNvPr id="7" name="Text 4"/>
          <p:cNvSpPr/>
          <p:nvPr/>
        </p:nvSpPr>
        <p:spPr>
          <a:xfrm>
            <a:off x="906142" y="1921570"/>
            <a:ext cx="5807525" cy="2647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endParaRPr lang="en-US" sz="3200" dirty="0"/>
          </a:p>
        </p:txBody>
      </p:sp>
      <p:sp>
        <p:nvSpPr>
          <p:cNvPr id="8" name="Text 5"/>
          <p:cNvSpPr/>
          <p:nvPr/>
        </p:nvSpPr>
        <p:spPr>
          <a:xfrm rot="10800000" flipV="1">
            <a:off x="1258727" y="1592803"/>
            <a:ext cx="5807525" cy="84192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ct val="119000"/>
              </a:lnSpc>
            </a:pPr>
            <a:r>
              <a:rPr lang="en-US" sz="3200" b="1" kern="0" spc="-17" dirty="0" err="1" smtClean="0">
                <a:solidFill>
                  <a:srgbClr val="3D3838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লাল</a:t>
            </a:r>
            <a:r>
              <a:rPr lang="en-US" sz="3200" b="1" kern="0" spc="-17" dirty="0" smtClean="0">
                <a:solidFill>
                  <a:srgbClr val="3D3838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 </a:t>
            </a:r>
            <a:r>
              <a:rPr lang="en-US" sz="3200" b="1" kern="0" spc="-17" dirty="0" err="1" smtClean="0">
                <a:solidFill>
                  <a:srgbClr val="3D3838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রঙের</a:t>
            </a:r>
            <a:r>
              <a:rPr lang="en-US" sz="3200" b="1" kern="0" spc="-17" dirty="0" smtClean="0">
                <a:solidFill>
                  <a:srgbClr val="3D3838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 </a:t>
            </a:r>
            <a:r>
              <a:rPr lang="en-US" sz="3200" b="1" kern="0" spc="-17" dirty="0" err="1" smtClean="0">
                <a:solidFill>
                  <a:srgbClr val="3D3838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কারণ</a:t>
            </a:r>
            <a:endParaRPr lang="en-US" sz="3200" dirty="0" smtClean="0"/>
          </a:p>
          <a:p>
            <a:pPr marL="0" indent="0" algn="l">
              <a:lnSpc>
                <a:spcPct val="119000"/>
              </a:lnSpc>
              <a:buNone/>
            </a:pPr>
            <a:r>
              <a:rPr lang="en-US" sz="2800" dirty="0" err="1" smtClean="0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রক্তের</a:t>
            </a:r>
            <a:r>
              <a:rPr lang="en-US" sz="2800" dirty="0" smtClean="0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</a:t>
            </a:r>
            <a:r>
              <a:rPr lang="en-US" sz="2800" dirty="0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লাল রঙের জন্য দায়ী</a:t>
            </a:r>
            <a:endParaRPr lang="en-US" sz="2800" dirty="0"/>
          </a:p>
        </p:txBody>
      </p:sp>
      <p:sp>
        <p:nvSpPr>
          <p:cNvPr id="9" name="Shape 6"/>
          <p:cNvSpPr/>
          <p:nvPr/>
        </p:nvSpPr>
        <p:spPr>
          <a:xfrm>
            <a:off x="906142" y="2722960"/>
            <a:ext cx="6180181" cy="1005185"/>
          </a:xfrm>
          <a:prstGeom prst="roundRect">
            <a:avLst>
              <a:gd name="adj" fmla="val 2782"/>
            </a:avLst>
          </a:prstGeom>
          <a:solidFill>
            <a:srgbClr val="F2EEEE"/>
          </a:solidFill>
          <a:ln/>
        </p:spPr>
      </p:sp>
      <p:sp>
        <p:nvSpPr>
          <p:cNvPr id="10" name="Text 7"/>
          <p:cNvSpPr/>
          <p:nvPr/>
        </p:nvSpPr>
        <p:spPr>
          <a:xfrm>
            <a:off x="1092470" y="2698551"/>
            <a:ext cx="5807525" cy="2647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3200" b="1" kern="0" spc="-17" dirty="0">
                <a:solidFill>
                  <a:srgbClr val="3D3838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হিমোগ্লোবিন</a:t>
            </a:r>
            <a:endParaRPr lang="en-US" sz="3200" dirty="0"/>
          </a:p>
        </p:txBody>
      </p:sp>
      <p:sp>
        <p:nvSpPr>
          <p:cNvPr id="11" name="Text 8"/>
          <p:cNvSpPr/>
          <p:nvPr/>
        </p:nvSpPr>
        <p:spPr>
          <a:xfrm>
            <a:off x="1092470" y="3195141"/>
            <a:ext cx="5807525" cy="2665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19000"/>
              </a:lnSpc>
              <a:buNone/>
            </a:pPr>
            <a:r>
              <a:rPr lang="en-US" sz="2800" dirty="0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হিমোগ্লোবিন থাকে</a:t>
            </a:r>
            <a:endParaRPr lang="en-US" sz="2800" dirty="0"/>
          </a:p>
        </p:txBody>
      </p:sp>
      <p:sp>
        <p:nvSpPr>
          <p:cNvPr id="12" name="Shape 9"/>
          <p:cNvSpPr/>
          <p:nvPr/>
        </p:nvSpPr>
        <p:spPr>
          <a:xfrm>
            <a:off x="268941" y="4022184"/>
            <a:ext cx="8189258" cy="1235219"/>
          </a:xfrm>
          <a:prstGeom prst="roundRect">
            <a:avLst>
              <a:gd name="adj" fmla="val 2782"/>
            </a:avLst>
          </a:prstGeom>
          <a:solidFill>
            <a:srgbClr val="F2EEEE"/>
          </a:solidFill>
          <a:ln/>
        </p:spPr>
      </p:sp>
      <p:sp>
        <p:nvSpPr>
          <p:cNvPr id="13" name="Text 10"/>
          <p:cNvSpPr/>
          <p:nvPr/>
        </p:nvSpPr>
        <p:spPr>
          <a:xfrm>
            <a:off x="906142" y="4031803"/>
            <a:ext cx="5807525" cy="2647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3200" b="1" kern="0" spc="-17" dirty="0">
                <a:solidFill>
                  <a:srgbClr val="3D3838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অক্সিজেন পরিবহন</a:t>
            </a:r>
            <a:endParaRPr lang="en-US" sz="3200" dirty="0"/>
          </a:p>
        </p:txBody>
      </p:sp>
      <p:sp>
        <p:nvSpPr>
          <p:cNvPr id="14" name="Text 11"/>
          <p:cNvSpPr/>
          <p:nvPr/>
        </p:nvSpPr>
        <p:spPr>
          <a:xfrm>
            <a:off x="268941" y="4784830"/>
            <a:ext cx="5807525" cy="65890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19000"/>
              </a:lnSpc>
              <a:buNone/>
            </a:pPr>
            <a:r>
              <a:rPr lang="en-US" sz="2000" dirty="0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ফুসফুস থেকে দেহের বিভিন্ন টিস্যুতে প্রধানত অক্সিজেন পরিবহনে সাহায্য করে</a:t>
            </a:r>
            <a:endParaRPr lang="en-US" sz="2000" dirty="0"/>
          </a:p>
        </p:txBody>
      </p:sp>
      <p:sp>
        <p:nvSpPr>
          <p:cNvPr id="15" name="Shape 12"/>
          <p:cNvSpPr/>
          <p:nvPr/>
        </p:nvSpPr>
        <p:spPr>
          <a:xfrm>
            <a:off x="268940" y="5257403"/>
            <a:ext cx="7153835" cy="1005185"/>
          </a:xfrm>
          <a:prstGeom prst="roundRect">
            <a:avLst>
              <a:gd name="adj" fmla="val 2782"/>
            </a:avLst>
          </a:prstGeom>
          <a:solidFill>
            <a:srgbClr val="F2EEEE"/>
          </a:solidFill>
          <a:ln/>
        </p:spPr>
      </p:sp>
      <p:sp>
        <p:nvSpPr>
          <p:cNvPr id="16" name="Text 13"/>
          <p:cNvSpPr/>
          <p:nvPr/>
        </p:nvSpPr>
        <p:spPr>
          <a:xfrm>
            <a:off x="906142" y="5443736"/>
            <a:ext cx="5807525" cy="2647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3200" b="1" kern="0" spc="-17" dirty="0">
                <a:solidFill>
                  <a:srgbClr val="3D3838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পরিবহনকারী</a:t>
            </a:r>
            <a:endParaRPr lang="en-US" sz="3200" dirty="0"/>
          </a:p>
        </p:txBody>
      </p:sp>
      <p:sp>
        <p:nvSpPr>
          <p:cNvPr id="17" name="Text 14"/>
          <p:cNvSpPr/>
          <p:nvPr/>
        </p:nvSpPr>
        <p:spPr>
          <a:xfrm>
            <a:off x="268941" y="5809754"/>
            <a:ext cx="5807525" cy="2665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19000"/>
              </a:lnSpc>
              <a:buNone/>
            </a:pPr>
            <a:r>
              <a:rPr lang="en-US" sz="2800" dirty="0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রক্তের অন্যতম গুরুত্বপূর্ণ পরিবহনকারী উপাদান</a:t>
            </a:r>
            <a:endParaRPr 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1"/>
          <p:cNvSpPr/>
          <p:nvPr/>
        </p:nvSpPr>
        <p:spPr>
          <a:xfrm>
            <a:off x="1131958" y="369409"/>
            <a:ext cx="1189405" cy="16847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96000"/>
              </a:lnSpc>
              <a:buNone/>
            </a:pPr>
            <a:r>
              <a:rPr lang="en-US" sz="2800" dirty="0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উপাদান ৩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585028" y="969565"/>
            <a:ext cx="3381855" cy="1047155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3250" b="1" kern="0" spc="-33" dirty="0">
                <a:solidFill>
                  <a:srgbClr val="000000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শ্বেত রক্তকণিকা (WBC) </a:t>
            </a:r>
            <a:r>
              <a:rPr lang="en-US" sz="3250" b="1" kern="0" spc="-33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⚪</a:t>
            </a:r>
            <a:endParaRPr lang="en-US" sz="3250" dirty="0"/>
          </a:p>
        </p:txBody>
      </p:sp>
      <p:sp>
        <p:nvSpPr>
          <p:cNvPr id="6" name="Text 4"/>
          <p:cNvSpPr/>
          <p:nvPr/>
        </p:nvSpPr>
        <p:spPr>
          <a:xfrm>
            <a:off x="1295071" y="2184300"/>
            <a:ext cx="2671812" cy="42376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3200" b="1" kern="0" spc="-16" dirty="0">
                <a:solidFill>
                  <a:srgbClr val="3D3838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রোগপ্রতিরোধ</a:t>
            </a:r>
            <a:endParaRPr lang="en-US" sz="3200" dirty="0"/>
          </a:p>
        </p:txBody>
      </p:sp>
      <p:sp>
        <p:nvSpPr>
          <p:cNvPr id="7" name="Text 5"/>
          <p:cNvSpPr/>
          <p:nvPr/>
        </p:nvSpPr>
        <p:spPr>
          <a:xfrm>
            <a:off x="585028" y="2608064"/>
            <a:ext cx="5836024" cy="51931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18000"/>
              </a:lnSpc>
              <a:buNone/>
            </a:pPr>
            <a:r>
              <a:rPr lang="en-US" sz="2800" dirty="0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দেহের রোগপ্রতিরোধ ব্যবস্থায় গুরুত্বপূর্ণ ভূমিকা রাখে</a:t>
            </a:r>
            <a:endParaRPr lang="en-US" sz="2800" dirty="0"/>
          </a:p>
        </p:txBody>
      </p:sp>
      <p:sp>
        <p:nvSpPr>
          <p:cNvPr id="9" name="Text 7"/>
          <p:cNvSpPr/>
          <p:nvPr/>
        </p:nvSpPr>
        <p:spPr>
          <a:xfrm>
            <a:off x="1295070" y="3776166"/>
            <a:ext cx="2897413" cy="423268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3200" b="1" kern="0" spc="-16" dirty="0">
                <a:solidFill>
                  <a:srgbClr val="3D3838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জীবাণু বিরোধী</a:t>
            </a:r>
            <a:endParaRPr lang="en-US" sz="3200" dirty="0"/>
          </a:p>
        </p:txBody>
      </p:sp>
      <p:sp>
        <p:nvSpPr>
          <p:cNvPr id="10" name="Text 8"/>
          <p:cNvSpPr/>
          <p:nvPr/>
        </p:nvSpPr>
        <p:spPr>
          <a:xfrm>
            <a:off x="174812" y="4199434"/>
            <a:ext cx="6246240" cy="51931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18000"/>
              </a:lnSpc>
              <a:buNone/>
            </a:pPr>
            <a:r>
              <a:rPr lang="en-US" sz="2800" dirty="0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জীবাণু ও ক্ষতিকর বিদেশি উপাদানের বিরুদ্ধে প্রতিরোধ গড়ে তোলে</a:t>
            </a:r>
            <a:endParaRPr lang="en-US" sz="2800" dirty="0"/>
          </a:p>
        </p:txBody>
      </p:sp>
      <p:sp>
        <p:nvSpPr>
          <p:cNvPr id="12" name="Text 10"/>
          <p:cNvSpPr/>
          <p:nvPr/>
        </p:nvSpPr>
        <p:spPr>
          <a:xfrm>
            <a:off x="872656" y="5567082"/>
            <a:ext cx="2897413" cy="26015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endParaRPr lang="en-US" sz="3200" dirty="0"/>
          </a:p>
        </p:txBody>
      </p:sp>
      <p:sp>
        <p:nvSpPr>
          <p:cNvPr id="13" name="Text 11"/>
          <p:cNvSpPr/>
          <p:nvPr/>
        </p:nvSpPr>
        <p:spPr>
          <a:xfrm>
            <a:off x="585028" y="5827234"/>
            <a:ext cx="6017640" cy="51931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18000"/>
              </a:lnSpc>
              <a:buNone/>
            </a:pPr>
            <a:r>
              <a:rPr lang="en-US" sz="2800" dirty="0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শরীরকে বিভিন্ন সংক্রমণ থেকে রক্ষা করতে সাহায্য করে</a:t>
            </a:r>
            <a:endParaRPr lang="en-US" sz="2800" dirty="0"/>
          </a:p>
        </p:txBody>
      </p:sp>
      <p:pic>
        <p:nvPicPr>
          <p:cNvPr id="1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83188" y="304100"/>
            <a:ext cx="5319379" cy="6165862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1131958" y="5136775"/>
            <a:ext cx="3883795" cy="604461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lvl="0">
              <a:lnSpc>
                <a:spcPct val="104000"/>
              </a:lnSpc>
            </a:pPr>
            <a:r>
              <a:rPr lang="en-US" sz="3200" b="1" kern="0" spc="-16" dirty="0" err="1" smtClean="0">
                <a:solidFill>
                  <a:srgbClr val="3D3838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সংক্রমণ</a:t>
            </a:r>
            <a:r>
              <a:rPr lang="en-US" sz="3200" b="1" kern="0" spc="-16" dirty="0" smtClean="0">
                <a:solidFill>
                  <a:srgbClr val="3D3838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 </a:t>
            </a:r>
            <a:r>
              <a:rPr lang="en-US" sz="3200" b="1" kern="0" spc="-16" dirty="0" err="1" smtClean="0">
                <a:solidFill>
                  <a:srgbClr val="3D3838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থেকে</a:t>
            </a:r>
            <a:r>
              <a:rPr lang="en-US" sz="3200" b="1" kern="0" spc="-16" dirty="0" smtClean="0">
                <a:solidFill>
                  <a:srgbClr val="3D3838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 </a:t>
            </a:r>
            <a:r>
              <a:rPr lang="en-US" sz="3200" b="1" kern="0" spc="-16" dirty="0" err="1" smtClean="0">
                <a:solidFill>
                  <a:srgbClr val="3D3838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রক্ষা</a:t>
            </a:r>
            <a:endParaRPr lang="en-US" sz="3200" dirty="0">
              <a:solidFill>
                <a:prstClr val="black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4571886" cy="685800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291701" y="902792"/>
            <a:ext cx="4995300" cy="584398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3650" b="1" kern="0" spc="-37" dirty="0">
                <a:solidFill>
                  <a:srgbClr val="000000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অণুচক্রিকা / প্লেটলেট</a:t>
            </a:r>
            <a:endParaRPr lang="en-US" sz="3650" dirty="0"/>
          </a:p>
        </p:txBody>
      </p:sp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5291700" y="2087860"/>
            <a:ext cx="6180181" cy="1186160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5624372" y="2318941"/>
            <a:ext cx="5616434" cy="29219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3200" b="1" kern="0" spc="-18" dirty="0">
                <a:solidFill>
                  <a:srgbClr val="3D3838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রক্ত জমাট বাঁধা</a:t>
            </a:r>
            <a:endParaRPr lang="en-US" sz="3200" dirty="0"/>
          </a:p>
        </p:txBody>
      </p:sp>
      <p:sp>
        <p:nvSpPr>
          <p:cNvPr id="8" name="Text 4"/>
          <p:cNvSpPr/>
          <p:nvPr/>
        </p:nvSpPr>
        <p:spPr>
          <a:xfrm>
            <a:off x="5624372" y="2734469"/>
            <a:ext cx="5616434" cy="30847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5000"/>
              </a:lnSpc>
              <a:buNone/>
            </a:pPr>
            <a:r>
              <a:rPr lang="en-US" sz="2800" dirty="0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রক্ত জমাট বাঁধার প্রক্রিয়ায় সাহায্য করে</a:t>
            </a:r>
            <a:endParaRPr lang="en-US" sz="2800" dirty="0"/>
          </a:p>
        </p:txBody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5291700" y="3479701"/>
            <a:ext cx="6180181" cy="1186160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5624372" y="3710781"/>
            <a:ext cx="5616434" cy="29219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3200" b="1" kern="0" spc="-18" dirty="0">
                <a:solidFill>
                  <a:srgbClr val="3D3838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রক্তক্ষরণ রোধ</a:t>
            </a:r>
            <a:endParaRPr lang="en-US" sz="3200" dirty="0"/>
          </a:p>
        </p:txBody>
      </p:sp>
      <p:sp>
        <p:nvSpPr>
          <p:cNvPr id="11" name="Text 6"/>
          <p:cNvSpPr/>
          <p:nvPr/>
        </p:nvSpPr>
        <p:spPr>
          <a:xfrm>
            <a:off x="5459506" y="4203154"/>
            <a:ext cx="5616434" cy="30847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5000"/>
              </a:lnSpc>
              <a:buNone/>
            </a:pPr>
            <a:r>
              <a:rPr lang="en-US" sz="2000" dirty="0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ক্ষত হলে অতিরিক্ত রক্তক্ষরণ কমাতে গুরুত্বপূর্ণ ভূমিকা রাখে</a:t>
            </a:r>
            <a:endParaRPr lang="en-US" sz="2000" dirty="0"/>
          </a:p>
        </p:txBody>
      </p:sp>
      <p:pic>
        <p:nvPicPr>
          <p:cNvPr id="12" name="Image 3" descr="preencoded.pn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5291700" y="4871541"/>
            <a:ext cx="6180181" cy="1186160"/>
          </a:xfrm>
          <a:prstGeom prst="rect">
            <a:avLst/>
          </a:prstGeom>
        </p:spPr>
      </p:pic>
      <p:sp>
        <p:nvSpPr>
          <p:cNvPr id="13" name="Text 7"/>
          <p:cNvSpPr/>
          <p:nvPr/>
        </p:nvSpPr>
        <p:spPr>
          <a:xfrm>
            <a:off x="5624372" y="5102622"/>
            <a:ext cx="5616434" cy="29219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3200" b="1" kern="0" spc="-18" dirty="0">
                <a:solidFill>
                  <a:srgbClr val="3D3838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সমন্বিত কাজ</a:t>
            </a:r>
            <a:endParaRPr lang="en-US" sz="3200" dirty="0"/>
          </a:p>
        </p:txBody>
      </p:sp>
      <p:sp>
        <p:nvSpPr>
          <p:cNvPr id="14" name="Text 8"/>
          <p:cNvSpPr/>
          <p:nvPr/>
        </p:nvSpPr>
        <p:spPr>
          <a:xfrm>
            <a:off x="5624372" y="5518150"/>
            <a:ext cx="5616434" cy="30847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5000"/>
              </a:lnSpc>
              <a:buNone/>
            </a:pPr>
            <a:r>
              <a:rPr lang="en-US" dirty="0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রক্ত জমাট বাঁধার বিভিন্ন প্রক্রিয়ার সাথে সমন্বিতভাবে কাজ করে</a:t>
            </a:r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6932897" y="245490"/>
            <a:ext cx="1713931" cy="50597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lnSpc>
                <a:spcPct val="96000"/>
              </a:lnSpc>
            </a:pPr>
            <a:r>
              <a:rPr lang="en-US" sz="2800" dirty="0" err="1" smtClean="0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উপাদান</a:t>
            </a:r>
            <a:r>
              <a:rPr lang="en-US" sz="2800" dirty="0" smtClean="0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৪</a:t>
            </a:r>
            <a:endParaRPr lang="en-US" sz="2800" dirty="0">
              <a:solidFill>
                <a:prstClr val="black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111025" y="889000"/>
            <a:ext cx="5867999" cy="58439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3650" b="1" kern="0" spc="-37" dirty="0">
                <a:solidFill>
                  <a:srgbClr val="000000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এক নজরে রক্তের উপাদান</a:t>
            </a:r>
            <a:endParaRPr lang="en-US" sz="3650" dirty="0"/>
          </a:p>
        </p:txBody>
      </p:sp>
      <p:sp>
        <p:nvSpPr>
          <p:cNvPr id="3" name="Shape 1"/>
          <p:cNvSpPr/>
          <p:nvPr/>
        </p:nvSpPr>
        <p:spPr>
          <a:xfrm>
            <a:off x="719814" y="2469158"/>
            <a:ext cx="10752067" cy="2915345"/>
          </a:xfrm>
          <a:prstGeom prst="roundRect">
            <a:avLst>
              <a:gd name="adj" fmla="val 1058"/>
            </a:avLst>
          </a:prstGeom>
          <a:noFill/>
          <a:ln w="12700">
            <a:solidFill>
              <a:srgbClr val="000000">
                <a:alpha val="800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719814" y="3056037"/>
            <a:ext cx="10752067" cy="12856"/>
          </a:xfrm>
          <a:prstGeom prst="rect">
            <a:avLst/>
          </a:prstGeom>
          <a:solidFill>
            <a:srgbClr val="000000">
              <a:alpha val="8000"/>
            </a:srgbClr>
          </a:solidFill>
          <a:ln/>
        </p:spPr>
      </p:sp>
      <p:sp>
        <p:nvSpPr>
          <p:cNvPr id="5" name="Shape 3"/>
          <p:cNvSpPr/>
          <p:nvPr/>
        </p:nvSpPr>
        <p:spPr>
          <a:xfrm>
            <a:off x="719814" y="3636566"/>
            <a:ext cx="10752067" cy="12856"/>
          </a:xfrm>
          <a:prstGeom prst="rect">
            <a:avLst/>
          </a:prstGeom>
          <a:solidFill>
            <a:srgbClr val="000000">
              <a:alpha val="8000"/>
            </a:srgbClr>
          </a:solidFill>
          <a:ln/>
        </p:spPr>
      </p:sp>
      <p:sp>
        <p:nvSpPr>
          <p:cNvPr id="6" name="Shape 4"/>
          <p:cNvSpPr/>
          <p:nvPr/>
        </p:nvSpPr>
        <p:spPr>
          <a:xfrm>
            <a:off x="719814" y="4217095"/>
            <a:ext cx="10752067" cy="12856"/>
          </a:xfrm>
          <a:prstGeom prst="rect">
            <a:avLst/>
          </a:prstGeom>
          <a:solidFill>
            <a:srgbClr val="000000">
              <a:alpha val="8000"/>
            </a:srgbClr>
          </a:solidFill>
          <a:ln/>
        </p:spPr>
      </p:sp>
      <p:sp>
        <p:nvSpPr>
          <p:cNvPr id="7" name="Shape 5"/>
          <p:cNvSpPr/>
          <p:nvPr/>
        </p:nvSpPr>
        <p:spPr>
          <a:xfrm>
            <a:off x="719814" y="4797623"/>
            <a:ext cx="10752067" cy="12856"/>
          </a:xfrm>
          <a:prstGeom prst="rect">
            <a:avLst/>
          </a:prstGeom>
          <a:solidFill>
            <a:srgbClr val="000000">
              <a:alpha val="8000"/>
            </a:srgbClr>
          </a:solidFill>
          <a:ln/>
        </p:spPr>
      </p:sp>
      <p:sp>
        <p:nvSpPr>
          <p:cNvPr id="8" name="Shape 6"/>
          <p:cNvSpPr/>
          <p:nvPr/>
        </p:nvSpPr>
        <p:spPr>
          <a:xfrm>
            <a:off x="3950593" y="2469158"/>
            <a:ext cx="12855" cy="2915345"/>
          </a:xfrm>
          <a:prstGeom prst="rect">
            <a:avLst/>
          </a:prstGeom>
          <a:solidFill>
            <a:srgbClr val="000000">
              <a:alpha val="8000"/>
            </a:srgbClr>
          </a:solidFill>
          <a:ln/>
        </p:spPr>
      </p:sp>
      <p:sp>
        <p:nvSpPr>
          <p:cNvPr id="9" name="Text 7"/>
          <p:cNvSpPr/>
          <p:nvPr/>
        </p:nvSpPr>
        <p:spPr>
          <a:xfrm>
            <a:off x="938288" y="2611537"/>
            <a:ext cx="3409865" cy="30847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5000"/>
              </a:lnSpc>
              <a:buNone/>
            </a:pPr>
            <a:r>
              <a:rPr lang="en-US" sz="2800" b="1" dirty="0">
                <a:solidFill>
                  <a:srgbClr val="3D38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উপাদান</a:t>
            </a:r>
            <a:endParaRPr lang="en-US" sz="2800" dirty="0"/>
          </a:p>
        </p:txBody>
      </p:sp>
      <p:sp>
        <p:nvSpPr>
          <p:cNvPr id="10" name="Text 8"/>
          <p:cNvSpPr/>
          <p:nvPr/>
        </p:nvSpPr>
        <p:spPr>
          <a:xfrm>
            <a:off x="4162619" y="2611537"/>
            <a:ext cx="2453334" cy="4445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5000"/>
              </a:lnSpc>
              <a:buNone/>
            </a:pPr>
            <a:r>
              <a:rPr lang="en-US" sz="2800" b="1" dirty="0">
                <a:solidFill>
                  <a:srgbClr val="3D38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প্রধান কাজ</a:t>
            </a:r>
            <a:endParaRPr lang="en-US" sz="2800" dirty="0"/>
          </a:p>
        </p:txBody>
      </p:sp>
      <p:sp>
        <p:nvSpPr>
          <p:cNvPr id="11" name="Text 9"/>
          <p:cNvSpPr/>
          <p:nvPr/>
        </p:nvSpPr>
        <p:spPr>
          <a:xfrm>
            <a:off x="938289" y="3192066"/>
            <a:ext cx="1468736" cy="4573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5000"/>
              </a:lnSpc>
              <a:buNone/>
            </a:pPr>
            <a:r>
              <a:rPr lang="en-US" sz="2800" b="1" dirty="0">
                <a:solidFill>
                  <a:srgbClr val="3D38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রক্তরস</a:t>
            </a:r>
            <a:endParaRPr lang="en-US" sz="2800" dirty="0"/>
          </a:p>
        </p:txBody>
      </p:sp>
      <p:sp>
        <p:nvSpPr>
          <p:cNvPr id="12" name="Text 10"/>
          <p:cNvSpPr/>
          <p:nvPr/>
        </p:nvSpPr>
        <p:spPr>
          <a:xfrm>
            <a:off x="4162619" y="3192066"/>
            <a:ext cx="1592722" cy="4445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5000"/>
              </a:lnSpc>
              <a:buNone/>
            </a:pPr>
            <a:r>
              <a:rPr lang="en-US" sz="2800" dirty="0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পরিবহন</a:t>
            </a:r>
            <a:endParaRPr lang="en-US" sz="2800" dirty="0"/>
          </a:p>
        </p:txBody>
      </p:sp>
      <p:sp>
        <p:nvSpPr>
          <p:cNvPr id="13" name="Text 11"/>
          <p:cNvSpPr/>
          <p:nvPr/>
        </p:nvSpPr>
        <p:spPr>
          <a:xfrm>
            <a:off x="938289" y="3772595"/>
            <a:ext cx="917406" cy="4445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5000"/>
              </a:lnSpc>
              <a:buNone/>
            </a:pPr>
            <a:r>
              <a:rPr lang="en-US" sz="2800" b="1" dirty="0">
                <a:solidFill>
                  <a:srgbClr val="3D38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RBC</a:t>
            </a:r>
            <a:endParaRPr lang="en-US" sz="2800" dirty="0"/>
          </a:p>
        </p:txBody>
      </p:sp>
      <p:sp>
        <p:nvSpPr>
          <p:cNvPr id="14" name="Text 12"/>
          <p:cNvSpPr/>
          <p:nvPr/>
        </p:nvSpPr>
        <p:spPr>
          <a:xfrm>
            <a:off x="4162619" y="3772595"/>
            <a:ext cx="3152581" cy="4445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5000"/>
              </a:lnSpc>
              <a:buNone/>
            </a:pPr>
            <a:r>
              <a:rPr lang="en-US" sz="2800" dirty="0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অক্সিজেন পরিবহন</a:t>
            </a:r>
            <a:endParaRPr lang="en-US" sz="2800" dirty="0"/>
          </a:p>
        </p:txBody>
      </p:sp>
      <p:sp>
        <p:nvSpPr>
          <p:cNvPr id="15" name="Text 13"/>
          <p:cNvSpPr/>
          <p:nvPr/>
        </p:nvSpPr>
        <p:spPr>
          <a:xfrm>
            <a:off x="938288" y="4353123"/>
            <a:ext cx="917407" cy="4445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5000"/>
              </a:lnSpc>
              <a:buNone/>
            </a:pPr>
            <a:r>
              <a:rPr lang="en-US" sz="2800" b="1" dirty="0">
                <a:solidFill>
                  <a:srgbClr val="3D38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WBC</a:t>
            </a:r>
            <a:endParaRPr lang="en-US" sz="2800" dirty="0"/>
          </a:p>
        </p:txBody>
      </p:sp>
      <p:sp>
        <p:nvSpPr>
          <p:cNvPr id="16" name="Text 14"/>
          <p:cNvSpPr/>
          <p:nvPr/>
        </p:nvSpPr>
        <p:spPr>
          <a:xfrm>
            <a:off x="4162619" y="4353123"/>
            <a:ext cx="2238181" cy="4445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5000"/>
              </a:lnSpc>
              <a:buNone/>
            </a:pPr>
            <a:r>
              <a:rPr lang="en-US" sz="2800" dirty="0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রোগপ্রতিরোধ</a:t>
            </a:r>
            <a:endParaRPr lang="en-US" sz="2800" dirty="0"/>
          </a:p>
        </p:txBody>
      </p:sp>
      <p:sp>
        <p:nvSpPr>
          <p:cNvPr id="17" name="Text 15"/>
          <p:cNvSpPr/>
          <p:nvPr/>
        </p:nvSpPr>
        <p:spPr>
          <a:xfrm>
            <a:off x="938288" y="4933652"/>
            <a:ext cx="1468737" cy="45085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5000"/>
              </a:lnSpc>
              <a:buNone/>
            </a:pPr>
            <a:r>
              <a:rPr lang="en-US" sz="2800" b="1" dirty="0">
                <a:solidFill>
                  <a:srgbClr val="3D38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প্লেটলেট</a:t>
            </a:r>
            <a:endParaRPr lang="en-US" sz="2800" dirty="0"/>
          </a:p>
        </p:txBody>
      </p:sp>
      <p:sp>
        <p:nvSpPr>
          <p:cNvPr id="18" name="Text 16"/>
          <p:cNvSpPr/>
          <p:nvPr/>
        </p:nvSpPr>
        <p:spPr>
          <a:xfrm>
            <a:off x="4162619" y="4933652"/>
            <a:ext cx="3932510" cy="45085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5000"/>
              </a:lnSpc>
              <a:buNone/>
            </a:pPr>
            <a:r>
              <a:rPr lang="en-US" sz="2800" dirty="0">
                <a:solidFill>
                  <a:srgbClr val="3D38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রক্ত জমাট বাঁধতে সাহায্য</a:t>
            </a:r>
            <a:endParaRPr 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quity">
  <a:themeElements>
    <a:clrScheme name="Equity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Equity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Equity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56</TotalTime>
  <Words>357</Words>
  <Application>Microsoft Office PowerPoint</Application>
  <PresentationFormat>Custom</PresentationFormat>
  <Paragraphs>101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22" baseType="lpstr">
      <vt:lpstr>Arial</vt:lpstr>
      <vt:lpstr>Montserrat Bold</vt:lpstr>
      <vt:lpstr>Perpetua</vt:lpstr>
      <vt:lpstr>Source Sans 3</vt:lpstr>
      <vt:lpstr>Hubot Sans Bold</vt:lpstr>
      <vt:lpstr>Twemoji Mozilla</vt:lpstr>
      <vt:lpstr>Source Sans 3 Bold</vt:lpstr>
      <vt:lpstr>Calibri</vt:lpstr>
      <vt:lpstr>Wingdings 2</vt:lpstr>
      <vt:lpstr>Franklin Gothic Book</vt:lpstr>
      <vt:lpstr>Equity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HP</dc:creator>
  <cp:lastModifiedBy>HP</cp:lastModifiedBy>
  <cp:revision>14</cp:revision>
  <dcterms:created xsi:type="dcterms:W3CDTF">2026-08-21T09:35:48Z</dcterms:created>
  <dcterms:modified xsi:type="dcterms:W3CDTF">2026-08-21T10:35:31Z</dcterms:modified>
</cp:coreProperties>
</file>