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8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776C7C-8A20-43AD-FBDE-4655E69E4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50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09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Big and Small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1554480"/>
            <a:ext cx="4937760" cy="3886200"/>
          </a:xfrm>
          <a:prstGeom prst="roundRect">
            <a:avLst/>
          </a:prstGeom>
          <a:solidFill>
            <a:srgbClr val="F7F4FF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143000" y="2011680"/>
            <a:ext cx="4114800" cy="5486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800" b="1">
                <a:solidFill>
                  <a:srgbClr val="273E60"/>
                </a:solidFill>
                <a:latin typeface="Aptos Display"/>
              </a:rPr>
              <a:t>🐘  Elephant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2743200"/>
            <a:ext cx="237744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100" b="1">
                <a:solidFill>
                  <a:srgbClr val="9777D2"/>
                </a:solidFill>
                <a:latin typeface="Aptos Display"/>
              </a:rPr>
              <a:t>BIG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92240" y="1554480"/>
            <a:ext cx="4937760" cy="3886200"/>
          </a:xfrm>
          <a:prstGeom prst="roundRect">
            <a:avLst/>
          </a:prstGeom>
          <a:solidFill>
            <a:srgbClr val="FFF8F2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903720" y="2011680"/>
            <a:ext cx="4114800" cy="5486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800" b="1">
                <a:solidFill>
                  <a:srgbClr val="273E60"/>
                </a:solidFill>
                <a:latin typeface="Aptos Display"/>
              </a:rPr>
              <a:t>🐭  Mouse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26679" y="2743200"/>
            <a:ext cx="237744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100" b="1">
                <a:solidFill>
                  <a:srgbClr val="F57496"/>
                </a:solidFill>
                <a:latin typeface="Aptos Display"/>
              </a:rPr>
              <a:t>SMALL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754880"/>
            <a:ext cx="804672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000" b="1">
                <a:solidFill>
                  <a:srgbClr val="323741"/>
                </a:solidFill>
                <a:latin typeface="Aptos Display"/>
              </a:rPr>
              <a:t>A big ball is bigger than a small ball.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Long and Short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1508760"/>
            <a:ext cx="10698480" cy="4297680"/>
          </a:xfrm>
          <a:prstGeom prst="roundRect">
            <a:avLst/>
          </a:prstGeom>
          <a:solidFill>
            <a:srgbClr val="FFFAEF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1234440" y="2148840"/>
            <a:ext cx="6766560" cy="502920"/>
          </a:xfrm>
          <a:prstGeom prst="roundRect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828800" y="1874519"/>
            <a:ext cx="1828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323741"/>
                </a:solidFill>
                <a:latin typeface="Aptos Display"/>
              </a:rPr>
              <a:t>|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1874519"/>
            <a:ext cx="1828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323741"/>
                </a:solidFill>
                <a:latin typeface="Aptos Display"/>
              </a:rPr>
              <a:t>|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0" y="1874519"/>
            <a:ext cx="1828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323741"/>
                </a:solidFill>
                <a:latin typeface="Aptos Display"/>
              </a:rPr>
              <a:t>|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1874519"/>
            <a:ext cx="1828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323741"/>
                </a:solidFill>
                <a:latin typeface="Aptos Display"/>
              </a:rPr>
              <a:t>|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0" y="1874519"/>
            <a:ext cx="1828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323741"/>
                </a:solidFill>
                <a:latin typeface="Aptos Display"/>
              </a:rPr>
              <a:t>|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1874519"/>
            <a:ext cx="1828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323741"/>
                </a:solidFill>
                <a:latin typeface="Aptos Display"/>
              </a:rPr>
              <a:t>|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0" y="1874519"/>
            <a:ext cx="1828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323741"/>
                </a:solidFill>
                <a:latin typeface="Aptos Display"/>
              </a:rPr>
              <a:t>|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86200" y="2743200"/>
            <a:ext cx="18288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300" b="1">
                <a:solidFill>
                  <a:srgbClr val="273E60"/>
                </a:solidFill>
                <a:latin typeface="Aptos Display"/>
              </a:rPr>
              <a:t>LONG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234440" y="3657600"/>
            <a:ext cx="3657600" cy="502920"/>
          </a:xfrm>
          <a:prstGeom prst="roundRect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148840" y="4251960"/>
            <a:ext cx="18288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300" b="1">
                <a:solidFill>
                  <a:srgbClr val="273E60"/>
                </a:solidFill>
                <a:latin typeface="Aptos Display"/>
              </a:rPr>
              <a:t>SHORT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0" y="3657600"/>
            <a:ext cx="3931920" cy="7315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323741"/>
                </a:solidFill>
                <a:latin typeface="Aptos Display"/>
              </a:rPr>
              <a:t>Which is longer?   Which is shorter?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Tall and Short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1554480"/>
            <a:ext cx="4937760" cy="4206240"/>
          </a:xfrm>
          <a:prstGeom prst="roundRect">
            <a:avLst/>
          </a:prstGeom>
          <a:solidFill>
            <a:srgbClr val="EFF9F4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325880" y="1828800"/>
            <a:ext cx="393192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700" b="1">
                <a:solidFill>
                  <a:srgbClr val="273E60"/>
                </a:solidFill>
                <a:latin typeface="Aptos Display"/>
              </a:rPr>
              <a:t>🌳  Tree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2514600"/>
            <a:ext cx="2468880" cy="5486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000" b="1">
                <a:solidFill>
                  <a:srgbClr val="63BE91"/>
                </a:solidFill>
                <a:latin typeface="Aptos Display"/>
              </a:rPr>
              <a:t>TALL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1554480"/>
            <a:ext cx="4937760" cy="4206240"/>
          </a:xfrm>
          <a:prstGeom prst="roundRect">
            <a:avLst/>
          </a:prstGeom>
          <a:solidFill>
            <a:srgbClr val="FFF4F8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812280" y="1828800"/>
            <a:ext cx="41148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700" b="1">
                <a:solidFill>
                  <a:srgbClr val="273E60"/>
                </a:solidFill>
                <a:latin typeface="Aptos Display"/>
              </a:rPr>
              <a:t>🌷  Flower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0" y="2514600"/>
            <a:ext cx="2560320" cy="5486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000" b="1">
                <a:solidFill>
                  <a:srgbClr val="F57496"/>
                </a:solidFill>
                <a:latin typeface="Aptos Display"/>
              </a:rPr>
              <a:t>SHORT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4663440"/>
            <a:ext cx="9509760" cy="5486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900" b="1">
                <a:solidFill>
                  <a:srgbClr val="323741"/>
                </a:solidFill>
                <a:latin typeface="Aptos Display"/>
              </a:rPr>
              <a:t>A building can be tall. A small chair can be short.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12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Classroom Activity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1078992"/>
            <a:ext cx="9601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323741"/>
                </a:solidFill>
                <a:latin typeface="Aptos Display"/>
              </a:rPr>
              <a:t>Look around your classroom!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60120" y="1508760"/>
            <a:ext cx="10241280" cy="594360"/>
          </a:xfrm>
          <a:prstGeom prst="roundRect">
            <a:avLst/>
          </a:prstGeom>
          <a:solidFill>
            <a:srgbClr val="FFFAEF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188720" y="1572768"/>
            <a:ext cx="36576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1">
                <a:solidFill>
                  <a:srgbClr val="273E60"/>
                </a:solidFill>
                <a:latin typeface="Aptos Display"/>
              </a:rPr>
              <a:t>1.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91640" y="1572768"/>
            <a:ext cx="886968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0">
                <a:solidFill>
                  <a:srgbClr val="323741"/>
                </a:solidFill>
                <a:latin typeface="Aptos Display"/>
              </a:rPr>
              <a:t>Find one circular object.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60120" y="2331720"/>
            <a:ext cx="10241280" cy="594360"/>
          </a:xfrm>
          <a:prstGeom prst="roundRect">
            <a:avLst/>
          </a:prstGeom>
          <a:solidFill>
            <a:srgbClr val="FFFAEF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188720" y="2395728"/>
            <a:ext cx="36576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1">
                <a:solidFill>
                  <a:srgbClr val="273E60"/>
                </a:solidFill>
                <a:latin typeface="Aptos Display"/>
              </a:rPr>
              <a:t>2.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91640" y="2395728"/>
            <a:ext cx="886968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0">
                <a:solidFill>
                  <a:srgbClr val="323741"/>
                </a:solidFill>
                <a:latin typeface="Aptos Display"/>
              </a:rPr>
              <a:t>Find one square object.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60120" y="3154680"/>
            <a:ext cx="10241280" cy="594360"/>
          </a:xfrm>
          <a:prstGeom prst="roundRect">
            <a:avLst/>
          </a:prstGeom>
          <a:solidFill>
            <a:srgbClr val="FFFAEF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188720" y="3218688"/>
            <a:ext cx="36576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1">
                <a:solidFill>
                  <a:srgbClr val="273E60"/>
                </a:solidFill>
                <a:latin typeface="Aptos Display"/>
              </a:rPr>
              <a:t>3.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91640" y="3218688"/>
            <a:ext cx="886968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0">
                <a:solidFill>
                  <a:srgbClr val="323741"/>
                </a:solidFill>
                <a:latin typeface="Aptos Display"/>
              </a:rPr>
              <a:t>Find one rectangular object.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60120" y="3977639"/>
            <a:ext cx="10241280" cy="594360"/>
          </a:xfrm>
          <a:prstGeom prst="roundRect">
            <a:avLst/>
          </a:prstGeom>
          <a:solidFill>
            <a:srgbClr val="FFFAEF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188720" y="4041648"/>
            <a:ext cx="36576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1">
                <a:solidFill>
                  <a:srgbClr val="273E60"/>
                </a:solidFill>
                <a:latin typeface="Aptos Display"/>
              </a:rPr>
              <a:t>4.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91640" y="4041648"/>
            <a:ext cx="886968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0">
                <a:solidFill>
                  <a:srgbClr val="323741"/>
                </a:solidFill>
                <a:latin typeface="Aptos Display"/>
              </a:rPr>
              <a:t>Find one big object.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60120" y="4800600"/>
            <a:ext cx="10241280" cy="594360"/>
          </a:xfrm>
          <a:prstGeom prst="roundRect">
            <a:avLst/>
          </a:prstGeom>
          <a:solidFill>
            <a:srgbClr val="FFFAEF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188720" y="4864608"/>
            <a:ext cx="36576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1">
                <a:solidFill>
                  <a:srgbClr val="273E60"/>
                </a:solidFill>
                <a:latin typeface="Aptos Display"/>
              </a:rPr>
              <a:t>5.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91640" y="4864608"/>
            <a:ext cx="886968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900" b="0">
                <a:solidFill>
                  <a:srgbClr val="323741"/>
                </a:solidFill>
                <a:latin typeface="Aptos Display"/>
              </a:rPr>
              <a:t>Find one small object.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13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Quick Quiz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1078992"/>
            <a:ext cx="9601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323741"/>
                </a:solidFill>
                <a:latin typeface="Aptos Display"/>
              </a:rPr>
              <a:t>Think, then answer!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1417320"/>
            <a:ext cx="10698480" cy="658368"/>
          </a:xfrm>
          <a:prstGeom prst="roundRect">
            <a:avLst/>
          </a:prstGeom>
          <a:solidFill>
            <a:srgbClr val="F8FAFF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51560" y="1517904"/>
            <a:ext cx="100584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323741"/>
                </a:solidFill>
                <a:latin typeface="Aptos Display"/>
              </a:rPr>
              <a:t>1. How many sides does a triangle have?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7240" y="2286000"/>
            <a:ext cx="10698480" cy="658368"/>
          </a:xfrm>
          <a:prstGeom prst="roundRect">
            <a:avLst/>
          </a:prstGeom>
          <a:solidFill>
            <a:srgbClr val="F8FAFF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51560" y="2386584"/>
            <a:ext cx="100584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323741"/>
                </a:solidFill>
                <a:latin typeface="Aptos Display"/>
              </a:rPr>
              <a:t>2. Which shape is round?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7240" y="3154680"/>
            <a:ext cx="10698480" cy="658368"/>
          </a:xfrm>
          <a:prstGeom prst="roundRect">
            <a:avLst/>
          </a:prstGeom>
          <a:solidFill>
            <a:srgbClr val="F8FAFF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51560" y="3255263"/>
            <a:ext cx="100584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323741"/>
                </a:solidFill>
                <a:latin typeface="Aptos Display"/>
              </a:rPr>
              <a:t>3. How many corners does a square have?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77240" y="4023359"/>
            <a:ext cx="10698480" cy="658368"/>
          </a:xfrm>
          <a:prstGeom prst="roundRect">
            <a:avLst/>
          </a:prstGeom>
          <a:solidFill>
            <a:srgbClr val="F8FAFF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51560" y="4123944"/>
            <a:ext cx="100584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323741"/>
                </a:solidFill>
                <a:latin typeface="Aptos Display"/>
              </a:rPr>
              <a:t>4. Which is bigger: an elephant or a cat?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77240" y="4892040"/>
            <a:ext cx="10698480" cy="658368"/>
          </a:xfrm>
          <a:prstGeom prst="roundRect">
            <a:avLst/>
          </a:prstGeom>
          <a:solidFill>
            <a:srgbClr val="F8FAFF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051560" y="4992624"/>
            <a:ext cx="100584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323741"/>
                </a:solidFill>
                <a:latin typeface="Aptos Display"/>
              </a:rPr>
              <a:t>5. Which is longer: a ruler or an eraser?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14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Answers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1078992"/>
            <a:ext cx="9601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323741"/>
                </a:solidFill>
                <a:latin typeface="Aptos Display"/>
              </a:rPr>
              <a:t>Great thinking!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828800" y="1508760"/>
            <a:ext cx="8503920" cy="621792"/>
          </a:xfrm>
          <a:prstGeom prst="roundRect">
            <a:avLst/>
          </a:prstGeom>
          <a:solidFill>
            <a:srgbClr val="FFFAEF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148840" y="1572768"/>
            <a:ext cx="4572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273E60"/>
                </a:solidFill>
                <a:latin typeface="Aptos Display"/>
              </a:rPr>
              <a:t>1.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1572768"/>
            <a:ext cx="68580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900" b="1">
                <a:solidFill>
                  <a:srgbClr val="323741"/>
                </a:solidFill>
                <a:latin typeface="Aptos Display"/>
              </a:rPr>
              <a:t>3 sides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828800" y="2331720"/>
            <a:ext cx="8503920" cy="621792"/>
          </a:xfrm>
          <a:prstGeom prst="roundRect">
            <a:avLst/>
          </a:prstGeom>
          <a:solidFill>
            <a:srgbClr val="FFFAEF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148840" y="2395728"/>
            <a:ext cx="4572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273E60"/>
                </a:solidFill>
                <a:latin typeface="Aptos Display"/>
              </a:rPr>
              <a:t>2.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0" y="2395728"/>
            <a:ext cx="68580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900" b="1">
                <a:solidFill>
                  <a:srgbClr val="323741"/>
                </a:solidFill>
                <a:latin typeface="Aptos Display"/>
              </a:rPr>
              <a:t>Circle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828800" y="3154680"/>
            <a:ext cx="8503920" cy="621792"/>
          </a:xfrm>
          <a:prstGeom prst="roundRect">
            <a:avLst/>
          </a:prstGeom>
          <a:solidFill>
            <a:srgbClr val="FFFAEF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148840" y="3218688"/>
            <a:ext cx="4572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273E60"/>
                </a:solidFill>
                <a:latin typeface="Aptos Display"/>
              </a:rPr>
              <a:t>3.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3218688"/>
            <a:ext cx="68580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900" b="1">
                <a:solidFill>
                  <a:srgbClr val="323741"/>
                </a:solidFill>
                <a:latin typeface="Aptos Display"/>
              </a:rPr>
              <a:t>4 corners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828800" y="3977639"/>
            <a:ext cx="8503920" cy="621792"/>
          </a:xfrm>
          <a:prstGeom prst="roundRect">
            <a:avLst/>
          </a:prstGeom>
          <a:solidFill>
            <a:srgbClr val="FFFAEF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148840" y="4041648"/>
            <a:ext cx="4572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273E60"/>
                </a:solidFill>
                <a:latin typeface="Aptos Display"/>
              </a:rPr>
              <a:t>4.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0" y="4041648"/>
            <a:ext cx="68580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900" b="1">
                <a:solidFill>
                  <a:srgbClr val="323741"/>
                </a:solidFill>
                <a:latin typeface="Aptos Display"/>
              </a:rPr>
              <a:t>Elephant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828800" y="4800600"/>
            <a:ext cx="8503920" cy="621792"/>
          </a:xfrm>
          <a:prstGeom prst="roundRect">
            <a:avLst/>
          </a:prstGeom>
          <a:solidFill>
            <a:srgbClr val="FFFAEF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2148840" y="4864608"/>
            <a:ext cx="4572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273E60"/>
                </a:solidFill>
                <a:latin typeface="Aptos Display"/>
              </a:rPr>
              <a:t>5.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43200" y="4864608"/>
            <a:ext cx="68580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900" b="1">
                <a:solidFill>
                  <a:srgbClr val="323741"/>
                </a:solidFill>
                <a:latin typeface="Aptos Display"/>
              </a:rPr>
              <a:t>Ruler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15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777240"/>
            <a:ext cx="10698480" cy="5303520"/>
          </a:xfrm>
          <a:prstGeom prst="roundRect">
            <a:avLst/>
          </a:prstGeom>
          <a:solidFill>
            <a:srgbClr val="FFFAEF"/>
          </a:solidFill>
          <a:ln>
            <a:solidFill>
              <a:srgbClr val="273E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828800" y="1508760"/>
            <a:ext cx="8412480" cy="6858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800" b="1">
                <a:solidFill>
                  <a:srgbClr val="F57496"/>
                </a:solidFill>
                <a:latin typeface="Aptos Display"/>
              </a:rPr>
              <a:t>THANK YOU!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4560" y="2423160"/>
            <a:ext cx="777240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000" b="1">
                <a:solidFill>
                  <a:srgbClr val="273E60"/>
                </a:solidFill>
                <a:latin typeface="Aptos Display"/>
              </a:rPr>
              <a:t>⭐ WELL DONE! 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3337560"/>
            <a:ext cx="7955279" cy="10972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500" b="1">
                <a:solidFill>
                  <a:srgbClr val="323741"/>
                </a:solidFill>
                <a:latin typeface="Aptos Display"/>
              </a:rPr>
              <a:t>Keep learning.
Keep exploring shapes and sizes!</a:t>
            </a:r>
          </a:p>
        </p:txBody>
      </p:sp>
      <p:sp>
        <p:nvSpPr>
          <p:cNvPr id="15" name="Oval 14"/>
          <p:cNvSpPr/>
          <p:nvPr/>
        </p:nvSpPr>
        <p:spPr>
          <a:xfrm>
            <a:off x="1325880" y="4800600"/>
            <a:ext cx="777240" cy="777240"/>
          </a:xfrm>
          <a:prstGeom prst="ellipse">
            <a:avLst/>
          </a:prstGeom>
          <a:solidFill>
            <a:srgbClr val="F5749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Isosceles Triangle 15"/>
          <p:cNvSpPr/>
          <p:nvPr/>
        </p:nvSpPr>
        <p:spPr>
          <a:xfrm>
            <a:off x="2743200" y="4937760"/>
            <a:ext cx="777240" cy="777240"/>
          </a:xfrm>
          <a:prstGeom prst="triangle">
            <a:avLst/>
          </a:prstGeom>
          <a:solidFill>
            <a:srgbClr val="FFCD4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8321040" y="4846320"/>
            <a:ext cx="777240" cy="777240"/>
          </a:xfrm>
          <a:prstGeom prst="rect">
            <a:avLst/>
          </a:prstGeom>
          <a:solidFill>
            <a:srgbClr val="5BAAE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692640" y="4892040"/>
            <a:ext cx="777240" cy="777240"/>
          </a:xfrm>
          <a:prstGeom prst="rect">
            <a:avLst/>
          </a:prstGeom>
          <a:solidFill>
            <a:srgbClr val="63BE9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01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98348" y="516636"/>
            <a:ext cx="11064240" cy="5440680"/>
          </a:xfrm>
          <a:prstGeom prst="roundRect">
            <a:avLst/>
          </a:prstGeom>
          <a:solidFill>
            <a:srgbClr val="FFFAEF"/>
          </a:solidFill>
          <a:ln>
            <a:solidFill>
              <a:srgbClr val="273E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14400" y="960120"/>
            <a:ext cx="4114800" cy="6858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800" b="1">
                <a:solidFill>
                  <a:srgbClr val="F57496"/>
                </a:solidFill>
                <a:latin typeface="Aptos Display"/>
              </a:rPr>
              <a:t>SHAPES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60" y="932688"/>
            <a:ext cx="914400" cy="6858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400" b="1">
                <a:solidFill>
                  <a:srgbClr val="FFCD4A"/>
                </a:solidFill>
                <a:latin typeface="Aptos Display"/>
              </a:rPr>
              <a:t>&amp;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94960" y="960120"/>
            <a:ext cx="4114800" cy="6858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800" b="1">
                <a:solidFill>
                  <a:srgbClr val="5BAAEB"/>
                </a:solidFill>
                <a:latin typeface="Aptos Display"/>
              </a:rPr>
              <a:t>SIZES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7883" y="1564195"/>
            <a:ext cx="3438377" cy="17081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lang="en-US" sz="2100" b="1" dirty="0">
                <a:solidFill>
                  <a:srgbClr val="273E60"/>
                </a:solidFill>
                <a:latin typeface="Aptos Display"/>
              </a:rPr>
              <a:t>English</a:t>
            </a:r>
            <a:r>
              <a:rPr sz="2100" b="1" dirty="0">
                <a:solidFill>
                  <a:srgbClr val="273E60"/>
                </a:solidFill>
                <a:latin typeface="Aptos Display"/>
              </a:rPr>
              <a:t> • Class 2</a:t>
            </a:r>
            <a:endParaRPr lang="en-US" sz="2100" b="1" dirty="0">
              <a:solidFill>
                <a:srgbClr val="273E60"/>
              </a:solidFill>
              <a:latin typeface="Aptos Display"/>
            </a:endParaRPr>
          </a:p>
          <a:p>
            <a:pPr algn="l"/>
            <a:r>
              <a:rPr lang="en-US" sz="2100" b="1" dirty="0">
                <a:solidFill>
                  <a:srgbClr val="273E60"/>
                </a:solidFill>
                <a:latin typeface="Aptos Display"/>
              </a:rPr>
              <a:t>Page-68</a:t>
            </a:r>
          </a:p>
          <a:p>
            <a:pPr algn="l"/>
            <a:r>
              <a:rPr lang="en-US" sz="2100" b="1" dirty="0">
                <a:solidFill>
                  <a:srgbClr val="273E60"/>
                </a:solidFill>
                <a:latin typeface="Aptos Display"/>
              </a:rPr>
              <a:t>Unit-07</a:t>
            </a:r>
          </a:p>
          <a:p>
            <a:pPr algn="l"/>
            <a:r>
              <a:rPr lang="en-US" sz="2100" b="1" dirty="0">
                <a:solidFill>
                  <a:srgbClr val="273E60"/>
                </a:solidFill>
                <a:latin typeface="Aptos Display"/>
              </a:rPr>
              <a:t>Lesson-03</a:t>
            </a:r>
          </a:p>
          <a:p>
            <a:pPr algn="l"/>
            <a:r>
              <a:rPr lang="en-US" sz="2100" b="1" dirty="0">
                <a:solidFill>
                  <a:srgbClr val="273E60"/>
                </a:solidFill>
                <a:latin typeface="Aptos Display"/>
              </a:rPr>
              <a:t>Lesson title-Shape and sizes</a:t>
            </a:r>
            <a:endParaRPr sz="2100" b="1" dirty="0">
              <a:solidFill>
                <a:srgbClr val="273E60"/>
              </a:solidFill>
              <a:latin typeface="Aptos Display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4400" y="3337560"/>
            <a:ext cx="621792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200" b="0" dirty="0">
                <a:solidFill>
                  <a:srgbClr val="323741"/>
                </a:solidFill>
                <a:latin typeface="Aptos Display"/>
              </a:rPr>
              <a:t>Learn • Identify • Compare</a:t>
            </a:r>
          </a:p>
        </p:txBody>
      </p:sp>
      <p:sp>
        <p:nvSpPr>
          <p:cNvPr id="17" name="Oval 16"/>
          <p:cNvSpPr/>
          <p:nvPr/>
        </p:nvSpPr>
        <p:spPr>
          <a:xfrm>
            <a:off x="7772400" y="1417320"/>
            <a:ext cx="1051560" cy="1051560"/>
          </a:xfrm>
          <a:prstGeom prst="ellipse">
            <a:avLst/>
          </a:prstGeom>
          <a:solidFill>
            <a:srgbClr val="F5749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Isosceles Triangle 17"/>
          <p:cNvSpPr/>
          <p:nvPr/>
        </p:nvSpPr>
        <p:spPr>
          <a:xfrm>
            <a:off x="9052560" y="2011680"/>
            <a:ext cx="1143000" cy="1143000"/>
          </a:xfrm>
          <a:prstGeom prst="triangle">
            <a:avLst/>
          </a:prstGeom>
          <a:solidFill>
            <a:srgbClr val="FFCD4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498079" y="3246120"/>
            <a:ext cx="1097280" cy="1097280"/>
          </a:xfrm>
          <a:prstGeom prst="rect">
            <a:avLst/>
          </a:prstGeom>
          <a:solidFill>
            <a:srgbClr val="5BAAE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9144000" y="3657600"/>
            <a:ext cx="1645920" cy="1645920"/>
          </a:xfrm>
          <a:prstGeom prst="rect">
            <a:avLst/>
          </a:prstGeom>
          <a:solidFill>
            <a:srgbClr val="63BE9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60120" y="4434840"/>
            <a:ext cx="621792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500" b="1">
                <a:solidFill>
                  <a:srgbClr val="9777D2"/>
                </a:solidFill>
                <a:latin typeface="Aptos Display"/>
              </a:rPr>
              <a:t>Let’s make math fun! 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Learning Objectives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1078992"/>
            <a:ext cx="9601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323741"/>
                </a:solidFill>
                <a:latin typeface="Aptos Display"/>
              </a:rPr>
              <a:t>By the end of the lesson, students will be able to: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" y="1764792"/>
            <a:ext cx="137160" cy="137160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97280" y="1600200"/>
            <a:ext cx="64008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Identify common shapes.</a:t>
            </a:r>
          </a:p>
        </p:txBody>
      </p:sp>
      <p:sp>
        <p:nvSpPr>
          <p:cNvPr id="15" name="Oval 14"/>
          <p:cNvSpPr/>
          <p:nvPr/>
        </p:nvSpPr>
        <p:spPr>
          <a:xfrm>
            <a:off x="822960" y="2478024"/>
            <a:ext cx="137160" cy="137160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97280" y="2313432"/>
            <a:ext cx="64008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Name different shapes.</a:t>
            </a:r>
          </a:p>
        </p:txBody>
      </p:sp>
      <p:sp>
        <p:nvSpPr>
          <p:cNvPr id="17" name="Oval 16"/>
          <p:cNvSpPr/>
          <p:nvPr/>
        </p:nvSpPr>
        <p:spPr>
          <a:xfrm>
            <a:off x="822960" y="3191256"/>
            <a:ext cx="137160" cy="137160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97280" y="3026664"/>
            <a:ext cx="64008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Compare objects by size.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3904487"/>
            <a:ext cx="137160" cy="137160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97280" y="3739896"/>
            <a:ext cx="64008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Identify big/small, long/short, and tall/short.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412480" y="1554480"/>
            <a:ext cx="2834640" cy="3657600"/>
          </a:xfrm>
          <a:prstGeom prst="roundRect">
            <a:avLst/>
          </a:prstGeom>
          <a:solidFill>
            <a:srgbClr val="F1F8FF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9144000" y="1828800"/>
            <a:ext cx="685800" cy="685800"/>
          </a:xfrm>
          <a:prstGeom prst="ellipse">
            <a:avLst/>
          </a:prstGeom>
          <a:solidFill>
            <a:srgbClr val="F5749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Isosceles Triangle 22"/>
          <p:cNvSpPr/>
          <p:nvPr/>
        </p:nvSpPr>
        <p:spPr>
          <a:xfrm>
            <a:off x="10058400" y="1965960"/>
            <a:ext cx="731520" cy="731520"/>
          </a:xfrm>
          <a:prstGeom prst="triangle">
            <a:avLst/>
          </a:prstGeom>
          <a:solidFill>
            <a:srgbClr val="FFCD4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9006840" y="2971800"/>
            <a:ext cx="731520" cy="731520"/>
          </a:xfrm>
          <a:prstGeom prst="rect">
            <a:avLst/>
          </a:prstGeom>
          <a:solidFill>
            <a:srgbClr val="5BAAE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10012680" y="3108960"/>
            <a:ext cx="1051560" cy="1051560"/>
          </a:xfrm>
          <a:prstGeom prst="rect">
            <a:avLst/>
          </a:prstGeom>
          <a:solidFill>
            <a:srgbClr val="63BE9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732520" y="4343400"/>
            <a:ext cx="219456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500" b="1">
                <a:solidFill>
                  <a:srgbClr val="273E60"/>
                </a:solidFill>
                <a:latin typeface="Aptos Display"/>
              </a:rPr>
              <a:t>Ready?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What is a Shape?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1078992"/>
            <a:ext cx="9601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323741"/>
                </a:solidFill>
                <a:latin typeface="Aptos Display"/>
              </a:rPr>
              <a:t>A shape tells us what an object looks like.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1600200"/>
            <a:ext cx="68580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300" b="1">
                <a:solidFill>
                  <a:srgbClr val="323741"/>
                </a:solidFill>
                <a:latin typeface="Aptos Display"/>
              </a:rPr>
              <a:t>We see different shapes all around us!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2423160"/>
            <a:ext cx="2148840" cy="2423160"/>
          </a:xfrm>
          <a:prstGeom prst="roundRect">
            <a:avLst/>
          </a:prstGeom>
          <a:solidFill>
            <a:srgbClr val="FFFFFF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1481328" y="2743200"/>
            <a:ext cx="1005840" cy="1005840"/>
          </a:xfrm>
          <a:prstGeom prst="ellipse">
            <a:avLst/>
          </a:prstGeom>
          <a:solidFill>
            <a:srgbClr val="F5749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51560" y="3977639"/>
            <a:ext cx="1874519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273E60"/>
                </a:solidFill>
                <a:latin typeface="Aptos Display"/>
              </a:rPr>
              <a:t>Circle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57600" y="2423160"/>
            <a:ext cx="2148840" cy="2423160"/>
          </a:xfrm>
          <a:prstGeom prst="roundRect">
            <a:avLst/>
          </a:prstGeom>
          <a:solidFill>
            <a:srgbClr val="FFFFFF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Isosceles Triangle 17"/>
          <p:cNvSpPr/>
          <p:nvPr/>
        </p:nvSpPr>
        <p:spPr>
          <a:xfrm>
            <a:off x="4224528" y="2743200"/>
            <a:ext cx="1005840" cy="1005840"/>
          </a:xfrm>
          <a:prstGeom prst="triangle">
            <a:avLst/>
          </a:prstGeom>
          <a:solidFill>
            <a:srgbClr val="FFCD4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3794760" y="3977639"/>
            <a:ext cx="1874519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273E60"/>
                </a:solidFill>
                <a:latin typeface="Aptos Display"/>
              </a:rPr>
              <a:t>Triangle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0" y="2423160"/>
            <a:ext cx="2148840" cy="2423160"/>
          </a:xfrm>
          <a:prstGeom prst="roundRect">
            <a:avLst/>
          </a:prstGeom>
          <a:solidFill>
            <a:srgbClr val="FFFFFF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967728" y="2743200"/>
            <a:ext cx="1005840" cy="1005840"/>
          </a:xfrm>
          <a:prstGeom prst="rect">
            <a:avLst/>
          </a:prstGeom>
          <a:solidFill>
            <a:srgbClr val="5BAAE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37960" y="3977639"/>
            <a:ext cx="1874519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273E60"/>
                </a:solidFill>
                <a:latin typeface="Aptos Display"/>
              </a:rPr>
              <a:t>Square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144000" y="2423160"/>
            <a:ext cx="2148840" cy="2423160"/>
          </a:xfrm>
          <a:prstGeom prst="roundRect">
            <a:avLst/>
          </a:prstGeom>
          <a:solidFill>
            <a:srgbClr val="FFFFFF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9710928" y="2743200"/>
            <a:ext cx="1005840" cy="1005840"/>
          </a:xfrm>
          <a:prstGeom prst="rect">
            <a:avLst/>
          </a:prstGeom>
          <a:solidFill>
            <a:srgbClr val="63BE9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281160" y="3977639"/>
            <a:ext cx="1874519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273E60"/>
                </a:solidFill>
                <a:latin typeface="Aptos Display"/>
              </a:rPr>
              <a:t>Rectangle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04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Circle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1508760"/>
            <a:ext cx="3200400" cy="4206240"/>
          </a:xfrm>
          <a:prstGeom prst="roundRect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417320" y="2148840"/>
            <a:ext cx="1737360" cy="1737360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14400" y="4160520"/>
            <a:ext cx="27432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500" b="1">
                <a:solidFill>
                  <a:srgbClr val="FFFFFF"/>
                </a:solidFill>
                <a:latin typeface="Aptos Display"/>
              </a:rPr>
              <a:t>CIRCLE</a:t>
            </a:r>
          </a:p>
        </p:txBody>
      </p:sp>
      <p:sp>
        <p:nvSpPr>
          <p:cNvPr id="15" name="Oval 14"/>
          <p:cNvSpPr/>
          <p:nvPr/>
        </p:nvSpPr>
        <p:spPr>
          <a:xfrm>
            <a:off x="4389120" y="1856232"/>
            <a:ext cx="137160" cy="137160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663440" y="1691640"/>
            <a:ext cx="676656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A circle is round.</a:t>
            </a:r>
          </a:p>
        </p:txBody>
      </p:sp>
      <p:sp>
        <p:nvSpPr>
          <p:cNvPr id="17" name="Oval 16"/>
          <p:cNvSpPr/>
          <p:nvPr/>
        </p:nvSpPr>
        <p:spPr>
          <a:xfrm>
            <a:off x="4389120" y="2569464"/>
            <a:ext cx="137160" cy="137160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663440" y="2404872"/>
            <a:ext cx="676656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It has no corners.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43400" y="4251960"/>
            <a:ext cx="6675120" cy="1143000"/>
          </a:xfrm>
          <a:prstGeom prst="roundRect">
            <a:avLst/>
          </a:prstGeom>
          <a:solidFill>
            <a:srgbClr val="FFFAEF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0" y="4480560"/>
            <a:ext cx="62179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323741"/>
                </a:solidFill>
                <a:latin typeface="Aptos Display"/>
              </a:rPr>
              <a:t>Examples:  Ball  •  Coin  •  Clock  •  Plate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05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Square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1508760"/>
            <a:ext cx="3200400" cy="4206240"/>
          </a:xfrm>
          <a:prstGeom prst="roundRect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417320" y="2148840"/>
            <a:ext cx="1737360" cy="173736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14400" y="4160520"/>
            <a:ext cx="27432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500" b="1">
                <a:solidFill>
                  <a:srgbClr val="FFFFFF"/>
                </a:solidFill>
                <a:latin typeface="Aptos Display"/>
              </a:rPr>
              <a:t>SQUARE</a:t>
            </a:r>
          </a:p>
        </p:txBody>
      </p:sp>
      <p:sp>
        <p:nvSpPr>
          <p:cNvPr id="15" name="Oval 14"/>
          <p:cNvSpPr/>
          <p:nvPr/>
        </p:nvSpPr>
        <p:spPr>
          <a:xfrm>
            <a:off x="4389120" y="1856232"/>
            <a:ext cx="137160" cy="137160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663440" y="1691640"/>
            <a:ext cx="676656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A square has 4 equal sides.</a:t>
            </a:r>
          </a:p>
        </p:txBody>
      </p:sp>
      <p:sp>
        <p:nvSpPr>
          <p:cNvPr id="17" name="Oval 16"/>
          <p:cNvSpPr/>
          <p:nvPr/>
        </p:nvSpPr>
        <p:spPr>
          <a:xfrm>
            <a:off x="4389120" y="2569464"/>
            <a:ext cx="137160" cy="137160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663440" y="2404872"/>
            <a:ext cx="676656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It has 4 corners.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43400" y="4251960"/>
            <a:ext cx="6675120" cy="1143000"/>
          </a:xfrm>
          <a:prstGeom prst="roundRect">
            <a:avLst/>
          </a:prstGeom>
          <a:solidFill>
            <a:srgbClr val="FFFAEF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0" y="4480560"/>
            <a:ext cx="62179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323741"/>
                </a:solidFill>
                <a:latin typeface="Aptos Display"/>
              </a:rPr>
              <a:t>Examples:  Floor tile  •  Chessboard box  •  Some windows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06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Rectangle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1508760"/>
            <a:ext cx="3200400" cy="4206240"/>
          </a:xfrm>
          <a:prstGeom prst="roundRect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417320" y="2148840"/>
            <a:ext cx="1737360" cy="173736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14400" y="4160520"/>
            <a:ext cx="27432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500" b="1">
                <a:solidFill>
                  <a:srgbClr val="FFFFFF"/>
                </a:solidFill>
                <a:latin typeface="Aptos Display"/>
              </a:rPr>
              <a:t>RECTANGLE</a:t>
            </a:r>
          </a:p>
        </p:txBody>
      </p:sp>
      <p:sp>
        <p:nvSpPr>
          <p:cNvPr id="15" name="Oval 14"/>
          <p:cNvSpPr/>
          <p:nvPr/>
        </p:nvSpPr>
        <p:spPr>
          <a:xfrm>
            <a:off x="4389120" y="1856232"/>
            <a:ext cx="137160" cy="137160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663440" y="1691640"/>
            <a:ext cx="676656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A rectangle has 4 sides.</a:t>
            </a:r>
          </a:p>
        </p:txBody>
      </p:sp>
      <p:sp>
        <p:nvSpPr>
          <p:cNvPr id="17" name="Oval 16"/>
          <p:cNvSpPr/>
          <p:nvPr/>
        </p:nvSpPr>
        <p:spPr>
          <a:xfrm>
            <a:off x="4389120" y="2569464"/>
            <a:ext cx="137160" cy="137160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663440" y="2404872"/>
            <a:ext cx="676656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It has 4 corners.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43400" y="4251960"/>
            <a:ext cx="6675120" cy="1143000"/>
          </a:xfrm>
          <a:prstGeom prst="roundRect">
            <a:avLst/>
          </a:prstGeom>
          <a:solidFill>
            <a:srgbClr val="FFFAEF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0" y="4480560"/>
            <a:ext cx="62179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 dirty="0">
                <a:solidFill>
                  <a:srgbClr val="323741"/>
                </a:solidFill>
                <a:latin typeface="Aptos Display"/>
              </a:rPr>
              <a:t>Examples:  Book  •  Door  •  Blackboard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07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Triangle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1508760"/>
            <a:ext cx="3200400" cy="4206240"/>
          </a:xfrm>
          <a:prstGeom prst="roundRect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Isosceles Triangle 12"/>
          <p:cNvSpPr/>
          <p:nvPr/>
        </p:nvSpPr>
        <p:spPr>
          <a:xfrm>
            <a:off x="1417320" y="2148840"/>
            <a:ext cx="1737360" cy="1737360"/>
          </a:xfrm>
          <a:prstGeom prst="triangl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14400" y="4160520"/>
            <a:ext cx="27432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500" b="1">
                <a:solidFill>
                  <a:srgbClr val="FFFFFF"/>
                </a:solidFill>
                <a:latin typeface="Aptos Display"/>
              </a:rPr>
              <a:t>TRIANGLE</a:t>
            </a:r>
          </a:p>
        </p:txBody>
      </p:sp>
      <p:sp>
        <p:nvSpPr>
          <p:cNvPr id="15" name="Oval 14"/>
          <p:cNvSpPr/>
          <p:nvPr/>
        </p:nvSpPr>
        <p:spPr>
          <a:xfrm>
            <a:off x="4389120" y="1856232"/>
            <a:ext cx="137160" cy="137160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663440" y="1691640"/>
            <a:ext cx="676656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A triangle has 3 sides.</a:t>
            </a:r>
          </a:p>
        </p:txBody>
      </p:sp>
      <p:sp>
        <p:nvSpPr>
          <p:cNvPr id="17" name="Oval 16"/>
          <p:cNvSpPr/>
          <p:nvPr/>
        </p:nvSpPr>
        <p:spPr>
          <a:xfrm>
            <a:off x="4389120" y="2569464"/>
            <a:ext cx="137160" cy="137160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663440" y="2404872"/>
            <a:ext cx="676656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100" b="0">
                <a:solidFill>
                  <a:srgbClr val="323741"/>
                </a:solidFill>
                <a:latin typeface="Aptos Display"/>
              </a:rPr>
              <a:t>It has 3 corners.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43400" y="4251960"/>
            <a:ext cx="6675120" cy="1143000"/>
          </a:xfrm>
          <a:prstGeom prst="roundRect">
            <a:avLst/>
          </a:prstGeom>
          <a:solidFill>
            <a:srgbClr val="FFFAEF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0" y="4480560"/>
            <a:ext cx="621792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323741"/>
                </a:solidFill>
                <a:latin typeface="Aptos Display"/>
              </a:rPr>
              <a:t>Examples:  Traffic sign  •  Roof  •  Triangle sandwich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28600" y="164592"/>
            <a:ext cx="164592" cy="164592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75488" y="164592"/>
            <a:ext cx="118872" cy="118872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1567160" y="164592"/>
            <a:ext cx="164592" cy="164592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777472" y="164592"/>
            <a:ext cx="109728" cy="109728"/>
          </a:xfrm>
          <a:prstGeom prst="ellipse">
            <a:avLst/>
          </a:prstGeom>
          <a:solidFill>
            <a:srgbClr val="63BE91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20040" y="6492240"/>
            <a:ext cx="109728" cy="109728"/>
          </a:xfrm>
          <a:prstGeom prst="ellipse">
            <a:avLst/>
          </a:prstGeom>
          <a:solidFill>
            <a:srgbClr val="FFCD4A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66928" y="6492240"/>
            <a:ext cx="109728" cy="109728"/>
          </a:xfrm>
          <a:prstGeom prst="ellipse">
            <a:avLst/>
          </a:prstGeom>
          <a:solidFill>
            <a:srgbClr val="5BAAEB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1292840" y="6492240"/>
            <a:ext cx="109728" cy="109728"/>
          </a:xfrm>
          <a:prstGeom prst="ellipse">
            <a:avLst/>
          </a:prstGeom>
          <a:solidFill>
            <a:srgbClr val="F57496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1539728" y="6492240"/>
            <a:ext cx="109728" cy="109728"/>
          </a:xfrm>
          <a:prstGeom prst="ellipse">
            <a:avLst/>
          </a:prstGeom>
          <a:solidFill>
            <a:srgbClr val="9777D2"/>
          </a:solidFill>
          <a:ln>
            <a:solidFill>
              <a:srgbClr val="9777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109960" y="6236208"/>
            <a:ext cx="502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73E60"/>
                </a:solidFill>
                <a:latin typeface="Aptos Display"/>
              </a:rPr>
              <a:t>08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502920"/>
            <a:ext cx="81381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000" b="1">
                <a:solidFill>
                  <a:srgbClr val="273E60"/>
                </a:solidFill>
                <a:latin typeface="Aptos Display"/>
              </a:rPr>
              <a:t>Let’s Compare Shapes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1078992"/>
            <a:ext cx="9601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600" b="0">
                <a:solidFill>
                  <a:srgbClr val="323741"/>
                </a:solidFill>
                <a:latin typeface="Aptos Display"/>
              </a:rPr>
              <a:t>Can you name each shape?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1554480"/>
            <a:ext cx="2240280" cy="3108960"/>
          </a:xfrm>
          <a:prstGeom prst="roundRect">
            <a:avLst/>
          </a:prstGeom>
          <a:solidFill>
            <a:srgbClr val="FFFAEF"/>
          </a:solidFill>
          <a:ln>
            <a:solidFill>
              <a:srgbClr val="F574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1371600" y="1965960"/>
            <a:ext cx="1097280" cy="1097280"/>
          </a:xfrm>
          <a:prstGeom prst="ellipse">
            <a:avLst/>
          </a:prstGeom>
          <a:solidFill>
            <a:srgbClr val="F57496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60120" y="3429000"/>
            <a:ext cx="1874519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900" b="1">
                <a:solidFill>
                  <a:srgbClr val="273E60"/>
                </a:solidFill>
                <a:latin typeface="Aptos Display"/>
              </a:rPr>
              <a:t>Circle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566160" y="1554480"/>
            <a:ext cx="2240280" cy="3108960"/>
          </a:xfrm>
          <a:prstGeom prst="roundRect">
            <a:avLst/>
          </a:prstGeom>
          <a:solidFill>
            <a:srgbClr val="FFFAEF"/>
          </a:solidFill>
          <a:ln>
            <a:solidFill>
              <a:srgbClr val="FFCD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/>
          <p:cNvSpPr/>
          <p:nvPr/>
        </p:nvSpPr>
        <p:spPr>
          <a:xfrm>
            <a:off x="4160520" y="1965960"/>
            <a:ext cx="1097280" cy="1097280"/>
          </a:xfrm>
          <a:prstGeom prst="triangle">
            <a:avLst/>
          </a:prstGeom>
          <a:solidFill>
            <a:srgbClr val="FFCD4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749039" y="3429000"/>
            <a:ext cx="1874519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900" b="1">
                <a:solidFill>
                  <a:srgbClr val="273E60"/>
                </a:solidFill>
                <a:latin typeface="Aptos Display"/>
              </a:rPr>
              <a:t>Triangle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55079" y="1554480"/>
            <a:ext cx="2240280" cy="3108960"/>
          </a:xfrm>
          <a:prstGeom prst="roundRect">
            <a:avLst/>
          </a:prstGeom>
          <a:solidFill>
            <a:srgbClr val="FFFAEF"/>
          </a:solidFill>
          <a:ln>
            <a:solidFill>
              <a:srgbClr val="5BAA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949440" y="1965960"/>
            <a:ext cx="1097280" cy="1097280"/>
          </a:xfrm>
          <a:prstGeom prst="rect">
            <a:avLst/>
          </a:prstGeom>
          <a:solidFill>
            <a:srgbClr val="5BAAEB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537959" y="3429000"/>
            <a:ext cx="1874519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900" b="1">
                <a:solidFill>
                  <a:srgbClr val="273E60"/>
                </a:solidFill>
                <a:latin typeface="Aptos Display"/>
              </a:rPr>
              <a:t>Square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3999" y="1554480"/>
            <a:ext cx="2240280" cy="3108960"/>
          </a:xfrm>
          <a:prstGeom prst="roundRect">
            <a:avLst/>
          </a:prstGeom>
          <a:solidFill>
            <a:srgbClr val="FFFAEF"/>
          </a:solidFill>
          <a:ln>
            <a:solidFill>
              <a:srgbClr val="63BE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9738359" y="1965960"/>
            <a:ext cx="1097280" cy="1097280"/>
          </a:xfrm>
          <a:prstGeom prst="rect">
            <a:avLst/>
          </a:prstGeom>
          <a:solidFill>
            <a:srgbClr val="63BE91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326879" y="3429000"/>
            <a:ext cx="1874519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900" b="1">
                <a:solidFill>
                  <a:srgbClr val="273E60"/>
                </a:solidFill>
                <a:latin typeface="Aptos Display"/>
              </a:rPr>
              <a:t>Rectangle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4400" y="5166360"/>
            <a:ext cx="1033272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000" b="1">
                <a:solidFill>
                  <a:srgbClr val="323741"/>
                </a:solidFill>
                <a:latin typeface="Aptos Display"/>
              </a:rPr>
              <a:t>Which object is a circle?  •  triangle?  •  square?  •  rectangle?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426</Words>
  <Application>Microsoft Office PowerPoint</Application>
  <PresentationFormat>Widescreen</PresentationFormat>
  <Paragraphs>123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ferdaus rumel</cp:lastModifiedBy>
  <cp:revision>5</cp:revision>
  <dcterms:created xsi:type="dcterms:W3CDTF">2013-01-27T09:14:16Z</dcterms:created>
  <dcterms:modified xsi:type="dcterms:W3CDTF">2026-08-20T03:38:11Z</dcterms:modified>
  <cp:category/>
</cp:coreProperties>
</file>