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78" r:id="rId3"/>
    <p:sldId id="268" r:id="rId4"/>
    <p:sldId id="267" r:id="rId5"/>
    <p:sldId id="269" r:id="rId6"/>
    <p:sldId id="260" r:id="rId7"/>
    <p:sldId id="281" r:id="rId8"/>
    <p:sldId id="262" r:id="rId9"/>
    <p:sldId id="263" r:id="rId10"/>
    <p:sldId id="275" r:id="rId11"/>
    <p:sldId id="261" r:id="rId12"/>
    <p:sldId id="270" r:id="rId13"/>
    <p:sldId id="256" r:id="rId14"/>
    <p:sldId id="266" r:id="rId15"/>
    <p:sldId id="274" r:id="rId16"/>
    <p:sldId id="273" r:id="rId17"/>
    <p:sldId id="272" r:id="rId18"/>
    <p:sldId id="257" r:id="rId19"/>
    <p:sldId id="279" r:id="rId20"/>
    <p:sldId id="28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6" d="100"/>
          <a:sy n="86" d="100"/>
        </p:scale>
        <p:origin x="-456" y="21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95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8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7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0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37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08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942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4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35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00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2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FDBCF4-2A76-485C-88CE-2F9AE4E9485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3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35390" y="199176"/>
            <a:ext cx="11724238" cy="646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36" y="452672"/>
            <a:ext cx="10692143" cy="595718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811572" y="4465468"/>
            <a:ext cx="8992552" cy="17710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prstTxWarp prst="textDeflateTop">
              <a:avLst/>
            </a:prstTxWarp>
            <a:spAutoFit/>
          </a:bodyPr>
          <a:lstStyle/>
          <a:p>
            <a:r>
              <a:rPr lang="en-US" sz="16600" b="1" dirty="0" err="1" smtClean="0">
                <a:ln w="57150"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শুভেচ্ছা</a:t>
            </a:r>
            <a:endParaRPr lang="en-US" sz="16600" b="1" dirty="0">
              <a:ln w="57150"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140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0A5845C-B478-E88C-0D19-1DF6C312B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1E44AE2-C283-A89B-5AF9-182541EC950F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3A859F-C071-AB9F-966D-F4C4F7F66F76}"/>
              </a:ext>
            </a:extLst>
          </p:cNvPr>
          <p:cNvSpPr txBox="1"/>
          <p:nvPr/>
        </p:nvSpPr>
        <p:spPr>
          <a:xfrm>
            <a:off x="609600" y="5162550"/>
            <a:ext cx="11049000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চমৎকার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বৌদ্ধবিহারের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চারপাশে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১৭৭টি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ভিক্ষুকক্ষ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আছে।এছাড়া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বিস্তৃত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প্রবেশপথ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ছোটো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ছোটো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মন্দির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রান্নাঘর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খাবার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ঘর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পাকা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নর্দমা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6B08E3A-061A-7787-0980-0C412C2CA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5" y="290396"/>
            <a:ext cx="10493829" cy="46927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8224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B3331B3-CFA9-AD41-D661-06B127418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DFF7778-0698-8740-1925-68C45FC2020E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3F84F41-D758-E0A5-4B1A-2BE0029D55F3}"/>
              </a:ext>
            </a:extLst>
          </p:cNvPr>
          <p:cNvSpPr txBox="1"/>
          <p:nvPr/>
        </p:nvSpPr>
        <p:spPr>
          <a:xfrm>
            <a:off x="2830285" y="5215756"/>
            <a:ext cx="6204857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পাহাড়পুরে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প্রাপ্ত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নিদর্শনসমূহ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8BCE772-CEA3-F180-9349-ED98F47D5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57" y="838201"/>
            <a:ext cx="4833257" cy="3855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62B9570-1C13-76B7-0B95-CDB4C1BB7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354" y="838200"/>
            <a:ext cx="4444092" cy="3855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943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10F159E-F824-7D6C-2C3B-BC3793D8B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A32A46C-8145-A72F-604A-2A70454523D4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79F2930-AD1B-52CF-4F51-35AB68C19D54}"/>
              </a:ext>
            </a:extLst>
          </p:cNvPr>
          <p:cNvSpPr txBox="1"/>
          <p:nvPr/>
        </p:nvSpPr>
        <p:spPr>
          <a:xfrm>
            <a:off x="794656" y="5245759"/>
            <a:ext cx="10559144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NikoshBAN" pitchFamily="2" charset="0"/>
                <a:cs typeface="NikoshBAN" pitchFamily="2" charset="0"/>
              </a:rPr>
              <a:t>ভাস্কর্য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পোড়ামাটির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ফলকচিত্র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তাম্রশাসন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ব্রোঞ্চের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বুদ্ধের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আবক্ষঅংশ,লিপিসহ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প্রস্তরখন্ড,মুদ্রা,চুনাপাথরের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মূর্তি,ধাতবমূর্তি,মৃৎপাত্রের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টুকরা,অলংকৃত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ইট,জীবজন্তুরমূর্তিও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টেরাকোটা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53089EB-CABD-A88C-592E-38E268B4B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31" y="473006"/>
            <a:ext cx="2432952" cy="1909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3792101-B683-5EF1-2DDD-7563AC1DD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61" y="473006"/>
            <a:ext cx="2971865" cy="1909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7D14F5C-7434-8CF7-FE78-DF75C8F54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604" y="521884"/>
            <a:ext cx="2105813" cy="19502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EF4BDBD-3A6A-14EA-5DC3-2E5CA62FA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604" y="2726046"/>
            <a:ext cx="2105813" cy="22697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31" y="2681139"/>
            <a:ext cx="2432951" cy="2314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474" y="2681139"/>
            <a:ext cx="2971865" cy="2314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14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FD0A42E-EBD0-062F-3DE9-50F27A5121CB}"/>
              </a:ext>
            </a:extLst>
          </p:cNvPr>
          <p:cNvSpPr/>
          <p:nvPr/>
        </p:nvSpPr>
        <p:spPr>
          <a:xfrm>
            <a:off x="272142" y="108856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D02E2DB-A669-050E-6D9A-2BB4A7F79E04}"/>
              </a:ext>
            </a:extLst>
          </p:cNvPr>
          <p:cNvSpPr txBox="1"/>
          <p:nvPr/>
        </p:nvSpPr>
        <p:spPr>
          <a:xfrm>
            <a:off x="1310369" y="4764072"/>
            <a:ext cx="9387223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মন্দিরের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চতুর্দিকে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বেষ্টন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৬৩ </a:t>
            </a:r>
            <a:r>
              <a:rPr lang="en-US" sz="3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পাথরের</a:t>
            </a:r>
            <a:r>
              <a:rPr lang="en-US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মূর্তি</a:t>
            </a:r>
            <a:r>
              <a:rPr lang="en-US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1D52B89-1E35-C7B8-41A8-A8B9E4EDF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69" y="986134"/>
            <a:ext cx="4393746" cy="3362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83DEA6E-754F-1E04-C1D8-650264BBC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13" y="986134"/>
            <a:ext cx="4393745" cy="32701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6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E4F2BA8-DAAD-5C75-B86C-46651718E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3C3D39E-C130-1C12-B2C3-34E243CABA87}"/>
              </a:ext>
            </a:extLst>
          </p:cNvPr>
          <p:cNvSpPr/>
          <p:nvPr/>
        </p:nvSpPr>
        <p:spPr>
          <a:xfrm>
            <a:off x="272142" y="119742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9B687CA-7CE0-3557-C29B-2253F406CC51}"/>
              </a:ext>
            </a:extLst>
          </p:cNvPr>
          <p:cNvSpPr txBox="1"/>
          <p:nvPr/>
        </p:nvSpPr>
        <p:spPr>
          <a:xfrm>
            <a:off x="3548743" y="500743"/>
            <a:ext cx="517071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আলোচনা-পালাক্রমে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E682B11-A470-2B82-37A2-3F17162144E4}"/>
              </a:ext>
            </a:extLst>
          </p:cNvPr>
          <p:cNvSpPr txBox="1"/>
          <p:nvPr/>
        </p:nvSpPr>
        <p:spPr>
          <a:xfrm>
            <a:off x="963384" y="1455237"/>
            <a:ext cx="10265229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NikoshBAN" pitchFamily="2" charset="0"/>
                <a:cs typeface="NikoshBAN" pitchFamily="2" charset="0"/>
              </a:rPr>
              <a:t>১। পাহাড়পুর বৌদ্ধ  বিহার টি কোন জেলায় অবস্থিত ?</a:t>
            </a:r>
          </a:p>
          <a:p>
            <a:pPr algn="ctr"/>
            <a:r>
              <a:rPr lang="en-US" sz="2000" b="1" smtClean="0">
                <a:latin typeface="NikoshBAN" pitchFamily="2" charset="0"/>
                <a:cs typeface="NikoshBAN" pitchFamily="2" charset="0"/>
              </a:rPr>
              <a:t>উত্তর: পাহাড়পুর বৌদ্ধ  বিহার টি রাজশাহী বিভাগের নওগাঁ জেলায় অবস্থিত ।</a:t>
            </a:r>
          </a:p>
          <a:p>
            <a:pPr algn="ctr"/>
            <a:endParaRPr lang="en-US" sz="2000" b="1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000" b="1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b="1" smtClean="0">
                <a:latin typeface="NikoshBAN" pitchFamily="2" charset="0"/>
                <a:cs typeface="NikoshBAN" pitchFamily="2" charset="0"/>
              </a:rPr>
              <a:t>২।পাহাড়পুর বৌদ্ধ  বিহার টি আর কি নামে পরিচিত ?</a:t>
            </a:r>
          </a:p>
          <a:p>
            <a:pPr algn="ctr"/>
            <a:r>
              <a:rPr lang="en-US" sz="2000" b="1" smtClean="0">
                <a:latin typeface="NikoshBAN" pitchFamily="2" charset="0"/>
                <a:cs typeface="NikoshBAN" pitchFamily="2" charset="0"/>
              </a:rPr>
              <a:t>উত্তর: পাহাড়পুর বৌদ্ধ  বিহার টি ‘সোমপুর বিহার’ নামে  পরিচিত ।</a:t>
            </a:r>
          </a:p>
          <a:p>
            <a:pPr algn="ctr"/>
            <a:endParaRPr lang="en-US" sz="2000" b="1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b="1" smtClean="0">
                <a:latin typeface="NikoshBAN" pitchFamily="2" charset="0"/>
                <a:cs typeface="NikoshBAN" pitchFamily="2" charset="0"/>
              </a:rPr>
              <a:t>৩।কোন রাজার শাসনামলে পাহাড়পুর নির্মিত হয়?</a:t>
            </a:r>
          </a:p>
          <a:p>
            <a:pPr algn="ctr"/>
            <a:r>
              <a:rPr lang="en-US" sz="2000" b="1" smtClean="0">
                <a:latin typeface="NikoshBAN" pitchFamily="2" charset="0"/>
                <a:cs typeface="NikoshBAN" pitchFamily="2" charset="0"/>
              </a:rPr>
              <a:t>উত্তর: পাল রাজা ধর্মপালের শাসনামলে পাহাড়পুর নির্মিত হয়।</a:t>
            </a:r>
          </a:p>
          <a:p>
            <a:pPr algn="ctr"/>
            <a:endParaRPr lang="en-US" sz="2000" b="1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b="1" smtClean="0">
                <a:latin typeface="NikoshBAN" pitchFamily="2" charset="0"/>
                <a:cs typeface="NikoshBAN" pitchFamily="2" charset="0"/>
              </a:rPr>
              <a:t>৪। পাহাড়পুর বৌদ্ধ  বিহারে কয়টি ভিক্ষুকক্ষ আছে ?</a:t>
            </a:r>
          </a:p>
          <a:p>
            <a:pPr algn="ctr"/>
            <a:r>
              <a:rPr lang="en-US" sz="2000" b="1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পাহাড়পুর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বৌদ্ধ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বিহারে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১৭৭টি 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ভিক্ষুকক্ষ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000" b="1" dirty="0" smtClean="0"/>
              <a:t> </a:t>
            </a:r>
          </a:p>
          <a:p>
            <a:endParaRPr lang="en-US" sz="2000" b="1" dirty="0"/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8042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14127E9-4D99-1271-7839-D1A998A4D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DD38311-CCA2-A299-E413-BDE7B1AF6885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161844-2812-6572-A312-CD6DE0D4D474}"/>
              </a:ext>
            </a:extLst>
          </p:cNvPr>
          <p:cNvSpPr txBox="1"/>
          <p:nvPr/>
        </p:nvSpPr>
        <p:spPr>
          <a:xfrm>
            <a:off x="1284514" y="435429"/>
            <a:ext cx="925830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বামপাশের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বাক্যাংশের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ডান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পাশের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বাক্যাংশ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E814E8C-C1C5-780C-E478-E6F1A5CE35BC}"/>
              </a:ext>
            </a:extLst>
          </p:cNvPr>
          <p:cNvSpPr txBox="1"/>
          <p:nvPr/>
        </p:nvSpPr>
        <p:spPr>
          <a:xfrm>
            <a:off x="1284514" y="1012371"/>
            <a:ext cx="4299857" cy="45243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১।ভিক্ষুকক্ষ</a:t>
            </a:r>
          </a:p>
          <a:p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২।গড়ের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উচ্চতা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৩।পাহাড়পুড়</a:t>
            </a:r>
          </a:p>
          <a:p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৪।বৌদ্ধবিহারটি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অবস্থিত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৫।পাথরের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মূতি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916B905-9F83-6F14-062E-88055AE2A27D}"/>
              </a:ext>
            </a:extLst>
          </p:cNvPr>
          <p:cNvSpPr txBox="1"/>
          <p:nvPr/>
        </p:nvSpPr>
        <p:spPr>
          <a:xfrm>
            <a:off x="6242957" y="1012371"/>
            <a:ext cx="4299857" cy="45243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১।২৪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মিটার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২।সোমপুর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বিহার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৩।রাজশাহী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বিভাগে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নওগাঁ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জেলায়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৪।৬৩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টি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ঙ।১৭৭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টি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="" xmlns:a16="http://schemas.microsoft.com/office/drawing/2014/main" id="{9A95BAAF-1ED4-088B-5502-C47708880BA3}"/>
              </a:ext>
            </a:extLst>
          </p:cNvPr>
          <p:cNvSpPr/>
          <p:nvPr/>
        </p:nvSpPr>
        <p:spPr>
          <a:xfrm rot="2970158">
            <a:off x="2336031" y="3423175"/>
            <a:ext cx="5265486" cy="19515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="" xmlns:a16="http://schemas.microsoft.com/office/drawing/2014/main" id="{ED9FFFB5-CE29-F02C-AB5E-F6C6109EF4C7}"/>
              </a:ext>
            </a:extLst>
          </p:cNvPr>
          <p:cNvSpPr/>
          <p:nvPr/>
        </p:nvSpPr>
        <p:spPr>
          <a:xfrm rot="20031466">
            <a:off x="4174898" y="1670011"/>
            <a:ext cx="2256407" cy="23073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="" xmlns:a16="http://schemas.microsoft.com/office/drawing/2014/main" id="{0DE86EFF-A19B-2E48-3C8E-E49495F5D16B}"/>
              </a:ext>
            </a:extLst>
          </p:cNvPr>
          <p:cNvSpPr/>
          <p:nvPr/>
        </p:nvSpPr>
        <p:spPr>
          <a:xfrm rot="20327568">
            <a:off x="3627553" y="2626237"/>
            <a:ext cx="2878382" cy="2889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="" xmlns:a16="http://schemas.microsoft.com/office/drawing/2014/main" id="{F36FD1B4-B84D-2FE1-2240-42527D0D50EA}"/>
              </a:ext>
            </a:extLst>
          </p:cNvPr>
          <p:cNvSpPr/>
          <p:nvPr/>
        </p:nvSpPr>
        <p:spPr>
          <a:xfrm rot="20246600" flipV="1">
            <a:off x="4000475" y="3783017"/>
            <a:ext cx="2680704" cy="2578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="" xmlns:a16="http://schemas.microsoft.com/office/drawing/2014/main" id="{941351D4-8BBB-5644-1D2C-5E92BC0FB2A7}"/>
              </a:ext>
            </a:extLst>
          </p:cNvPr>
          <p:cNvSpPr/>
          <p:nvPr/>
        </p:nvSpPr>
        <p:spPr>
          <a:xfrm rot="19892937">
            <a:off x="3944736" y="5031302"/>
            <a:ext cx="2718257" cy="23226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B6D1E2F-CEA9-ED86-7F0C-D72F34E00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668128F-7E40-C5D5-57F5-5CE93BC6D145}"/>
              </a:ext>
            </a:extLst>
          </p:cNvPr>
          <p:cNvSpPr/>
          <p:nvPr/>
        </p:nvSpPr>
        <p:spPr>
          <a:xfrm>
            <a:off x="241318" y="128904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E82B686-3630-84B8-120F-84AD9636C72F}"/>
              </a:ext>
            </a:extLst>
          </p:cNvPr>
          <p:cNvSpPr txBox="1"/>
          <p:nvPr/>
        </p:nvSpPr>
        <p:spPr>
          <a:xfrm>
            <a:off x="3194582" y="243487"/>
            <a:ext cx="525780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উত্তরটি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83911D9-9DC4-364A-F4A3-7961B4481D0F}"/>
              </a:ext>
            </a:extLst>
          </p:cNvPr>
          <p:cNvSpPr txBox="1"/>
          <p:nvPr/>
        </p:nvSpPr>
        <p:spPr>
          <a:xfrm>
            <a:off x="577375" y="705152"/>
            <a:ext cx="10975600" cy="52629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পাহাড়পুর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বৌদ্ধ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বিহার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–</a:t>
            </a:r>
          </a:p>
          <a:p>
            <a:r>
              <a:rPr lang="en-US" sz="2400" b="1" dirty="0">
                <a:latin typeface="NikoshBAN" pitchFamily="2" charset="0"/>
                <a:cs typeface="NikoshBAN" pitchFamily="2" charset="0"/>
              </a:rPr>
              <a:t>ক।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ফরিদপুর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খ।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রাজবাড়ি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         গ।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নওগাঁ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        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ঘ।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পাবনা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>
                <a:latin typeface="NikoshBAN" pitchFamily="2" charset="0"/>
                <a:cs typeface="NikoshBAN" pitchFamily="2" charset="0"/>
              </a:rPr>
              <a:t>২।গড়টির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_</a:t>
            </a:r>
          </a:p>
          <a:p>
            <a:r>
              <a:rPr lang="en-US" sz="2400" b="1" dirty="0">
                <a:latin typeface="NikoshBAN" pitchFamily="2" charset="0"/>
                <a:cs typeface="NikoshBAN" pitchFamily="2" charset="0"/>
              </a:rPr>
              <a:t>ক। ৪২ 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         খ।   ২৪ 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  	গ।১৪৪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      ঘ। ১৪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মিটার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>
                <a:latin typeface="NikoshBAN" pitchFamily="2" charset="0"/>
                <a:cs typeface="NikoshBAN" pitchFamily="2" charset="0"/>
              </a:rPr>
              <a:t>৩।কত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খ্রিস্টাব্দে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পাহাড়পুর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বৌদ্ধবিহার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নির্মিত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400" b="1" dirty="0">
                <a:latin typeface="NikoshBAN" pitchFamily="2" charset="0"/>
                <a:cs typeface="NikoshBAN" pitchFamily="2" charset="0"/>
              </a:rPr>
              <a:t>ক।৭৮১-৮২১       খ।৬০০-৭০০        গ। ১৭৮-১২৮         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ঘ।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৭১৮-৭২৫</a:t>
            </a: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>
                <a:latin typeface="NikoshBAN" pitchFamily="2" charset="0"/>
                <a:cs typeface="NikoshBAN" pitchFamily="2" charset="0"/>
              </a:rPr>
              <a:t>৪।মন্দিরের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চতুর্দিকে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বেষ্টন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পাথরের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মূর্তি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-</a:t>
            </a: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ক।৫৩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  খ। ৬৩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  গ।৭৩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  ঘ।৩৬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টি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015" y="764345"/>
            <a:ext cx="491256" cy="6041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27" y="3815940"/>
            <a:ext cx="491256" cy="6041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737" y="2424640"/>
            <a:ext cx="491256" cy="6041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582" y="5238759"/>
            <a:ext cx="491256" cy="6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1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53800A0-F4D5-A878-BF7E-7CAFBC702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7E36571-CDA0-FDA5-A9BE-699F58A34AD1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A062AE9-251C-A53C-273A-28DF7DE9C1C5}"/>
              </a:ext>
            </a:extLst>
          </p:cNvPr>
          <p:cNvSpPr txBox="1"/>
          <p:nvPr/>
        </p:nvSpPr>
        <p:spPr>
          <a:xfrm>
            <a:off x="3978459" y="371516"/>
            <a:ext cx="301081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A062AE9-251C-A53C-273A-28DF7DE9C1C5}"/>
              </a:ext>
            </a:extLst>
          </p:cNvPr>
          <p:cNvSpPr txBox="1"/>
          <p:nvPr/>
        </p:nvSpPr>
        <p:spPr>
          <a:xfrm>
            <a:off x="650772" y="2888552"/>
            <a:ext cx="301081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দল-নওগাঁ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A062AE9-251C-A53C-273A-28DF7DE9C1C5}"/>
              </a:ext>
            </a:extLst>
          </p:cNvPr>
          <p:cNvSpPr txBox="1"/>
          <p:nvPr/>
        </p:nvSpPr>
        <p:spPr>
          <a:xfrm>
            <a:off x="7279202" y="3794193"/>
            <a:ext cx="4309450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রাজশাহী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A062AE9-251C-A53C-273A-28DF7DE9C1C5}"/>
              </a:ext>
            </a:extLst>
          </p:cNvPr>
          <p:cNvSpPr txBox="1"/>
          <p:nvPr/>
        </p:nvSpPr>
        <p:spPr>
          <a:xfrm>
            <a:off x="577264" y="3735960"/>
            <a:ext cx="549696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পাহাড়পুরে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জিনিস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গেছে-তালিকা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A062AE9-251C-A53C-273A-28DF7DE9C1C5}"/>
              </a:ext>
            </a:extLst>
          </p:cNvPr>
          <p:cNvSpPr txBox="1"/>
          <p:nvPr/>
        </p:nvSpPr>
        <p:spPr>
          <a:xfrm>
            <a:off x="6127902" y="4641203"/>
            <a:ext cx="5496964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পাহাড়পুরে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জিনিস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গেছে-তালিকা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93" y="1028798"/>
            <a:ext cx="1928387" cy="18293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171" y="1713247"/>
            <a:ext cx="2155055" cy="20113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4681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E63A5E6-4DE9-E42C-527C-7414142BD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72DAD2D-E6B6-6141-1A67-C6FAC121E88A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8F0B4D3-9962-3D78-8A63-C62CEB103127}"/>
              </a:ext>
            </a:extLst>
          </p:cNvPr>
          <p:cNvSpPr txBox="1"/>
          <p:nvPr/>
        </p:nvSpPr>
        <p:spPr>
          <a:xfrm>
            <a:off x="3453358" y="362462"/>
            <a:ext cx="4079125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শূন্যস্থান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8F0B4D3-9962-3D78-8A63-C62CEB103127}"/>
              </a:ext>
            </a:extLst>
          </p:cNvPr>
          <p:cNvSpPr txBox="1"/>
          <p:nvPr/>
        </p:nvSpPr>
        <p:spPr>
          <a:xfrm>
            <a:off x="735810" y="1012418"/>
            <a:ext cx="10390898" cy="452431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b="1" dirty="0" smtClean="0"/>
          </a:p>
          <a:p>
            <a:r>
              <a:rPr lang="en-US" sz="2400" b="1" dirty="0" smtClean="0"/>
              <a:t>১</a:t>
            </a:r>
            <a:r>
              <a:rPr lang="en-US" sz="2400" b="1" dirty="0"/>
              <a:t>।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বৌদ্ধবিহারের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চারপাশে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--------------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ভিক্ষুকক্ষ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পাহাড়পুর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বৌদ্ধ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বিহার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রাজশাহী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বিভাগের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---------------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জেলায়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পাল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রাজা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---------------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শাসনামলে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পাহাড়পুর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নির্মিত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>
                <a:latin typeface="NikoshBAN" pitchFamily="2" charset="0"/>
                <a:cs typeface="NikoshBAN" pitchFamily="2" charset="0"/>
              </a:rPr>
              <a:t>৪।মন্দিরের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চতুর্দিকে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বেষ্টন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---------------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পাথরের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মূর্তি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91600" y="1269173"/>
            <a:ext cx="2299580" cy="488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১৭৭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86669" y="3491616"/>
            <a:ext cx="2299580" cy="5130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ধর্ম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পালের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17116" y="2494647"/>
            <a:ext cx="2299580" cy="488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নওগাঁ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32483" y="4568997"/>
            <a:ext cx="2299580" cy="5130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৬৩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161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7818" y="244443"/>
            <a:ext cx="11597489" cy="63102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19327" y="516048"/>
            <a:ext cx="3684760" cy="76944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552" y="1484769"/>
            <a:ext cx="4958307" cy="29027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911599" y="4991360"/>
            <a:ext cx="796705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পাহাড়পুর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বৌদ্ধ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বিহার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জেলায়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73471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288087"/>
            <a:ext cx="11597489" cy="6310265"/>
          </a:xfrm>
          <a:prstGeom prst="rect">
            <a:avLst/>
          </a:prstGeom>
          <a:solidFill>
            <a:schemeClr val="bg2">
              <a:lumMod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386402" y="633166"/>
            <a:ext cx="3295462" cy="724277"/>
          </a:xfrm>
          <a:prstGeom prst="rect">
            <a:avLst/>
          </a:prstGeom>
          <a:solidFill>
            <a:schemeClr val="bg2">
              <a:lumMod val="9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422" y="3717165"/>
            <a:ext cx="4445251" cy="2062103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smtClean="0">
                <a:latin typeface="NikoshBAN" pitchFamily="2" charset="0"/>
                <a:cs typeface="NikoshBAN" pitchFamily="2" charset="0"/>
              </a:rPr>
              <a:t>এস,এম,সেরাজুল ইসলাম সবুজ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b="1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smtClean="0">
                <a:latin typeface="NikoshBAN" pitchFamily="2" charset="0"/>
                <a:cs typeface="NikoshBAN" pitchFamily="2" charset="0"/>
              </a:rPr>
              <a:t>মঠবাড়ী সেরাজিয়া সপ্রাবি</a:t>
            </a:r>
            <a:r>
              <a:rPr lang="en-US" sz="3200" b="1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smtClean="0">
                <a:latin typeface="NikoshBAN" pitchFamily="2" charset="0"/>
                <a:cs typeface="NikoshBAN" pitchFamily="2" charset="0"/>
              </a:rPr>
              <a:t>কয়রা,খুলনা।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88862" y="3594054"/>
            <a:ext cx="4572000" cy="2246769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পঞ্চম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বিশ্ব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পরিচয়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৬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err="1"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2000" b="1"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b="1">
                <a:latin typeface="NikoshBAN" pitchFamily="2" charset="0"/>
                <a:cs typeface="NikoshBAN" pitchFamily="2" charset="0"/>
              </a:rPr>
              <a:t>বাংলাদেশের ঐতিহাসিক  স্থান ও</a:t>
            </a:r>
            <a:r>
              <a:rPr lang="as-IN" sz="2000" b="1">
                <a:latin typeface="NikoshBAN" pitchFamily="2" charset="0"/>
                <a:cs typeface="NikoshBAN" pitchFamily="2" charset="0"/>
              </a:rPr>
              <a:t> </a:t>
            </a:r>
            <a:r>
              <a:rPr lang="as-IN" sz="2000" b="1" smtClean="0">
                <a:latin typeface="NikoshBAN" pitchFamily="2" charset="0"/>
                <a:cs typeface="NikoshBAN" pitchFamily="2" charset="0"/>
              </a:rPr>
              <a:t>নিদর্শন</a:t>
            </a:r>
            <a:endParaRPr lang="en-US" sz="2000" b="1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smtClean="0">
                <a:latin typeface="NikoshBAN" pitchFamily="2" charset="0"/>
                <a:cs typeface="NikoshBAN" pitchFamily="2" charset="0"/>
              </a:rPr>
              <a:t>পাঠ্যাংশঃ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পাহাড়পুর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৪০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মিনিট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--/--/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২০২৬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44" y="1488578"/>
            <a:ext cx="1191779" cy="4783132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2800" y="5674997"/>
            <a:ext cx="839720" cy="8375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1248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3086" y="244444"/>
            <a:ext cx="11479794" cy="6373639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4" y="388040"/>
            <a:ext cx="11090496" cy="59856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6" name="TextBox 5"/>
          <p:cNvSpPr txBox="1"/>
          <p:nvPr/>
        </p:nvSpPr>
        <p:spPr>
          <a:xfrm>
            <a:off x="1181477" y="3380840"/>
            <a:ext cx="9795850" cy="2435382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r>
              <a:rPr lang="en-US" sz="19900" b="1" dirty="0" err="1" smtClean="0">
                <a:ln w="57150">
                  <a:solidFill>
                    <a:srgbClr val="FF0000"/>
                  </a:solidFill>
                </a:ln>
              </a:rPr>
              <a:t>ধন্যবাদ</a:t>
            </a:r>
            <a:endParaRPr lang="en-US" sz="19900" b="1" dirty="0">
              <a:ln w="57150"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549443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0BC3BF6-AC88-F348-8F21-9D11C0289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9F563A8-2A6B-43D4-426A-26049846613A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8EDC60A-B805-52FA-DC3D-FEA23EA76D03}"/>
              </a:ext>
            </a:extLst>
          </p:cNvPr>
          <p:cNvSpPr txBox="1"/>
          <p:nvPr/>
        </p:nvSpPr>
        <p:spPr>
          <a:xfrm>
            <a:off x="3853542" y="315686"/>
            <a:ext cx="3668485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1A0B50B-9C00-FBB5-B7F5-6EC0A38EF343}"/>
              </a:ext>
            </a:extLst>
          </p:cNvPr>
          <p:cNvSpPr txBox="1"/>
          <p:nvPr/>
        </p:nvSpPr>
        <p:spPr>
          <a:xfrm>
            <a:off x="985156" y="1620017"/>
            <a:ext cx="10221687" cy="35394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:</a:t>
            </a:r>
          </a:p>
          <a:p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৩.৪.১    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ঐতিহাসিক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নিদর্শনসমূহ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পারেব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82116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2DA0031-5F4D-A4DF-001B-6EBE51CE5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78A5248-CFF8-A178-9797-38CC7172D521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B5E580-C28E-792C-4BDF-FF718A35AB7C}"/>
              </a:ext>
            </a:extLst>
          </p:cNvPr>
          <p:cNvSpPr txBox="1"/>
          <p:nvPr/>
        </p:nvSpPr>
        <p:spPr>
          <a:xfrm>
            <a:off x="4626430" y="402772"/>
            <a:ext cx="3668485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যাচাই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1F908C1-8036-9686-41C8-A328D9678100}"/>
              </a:ext>
            </a:extLst>
          </p:cNvPr>
          <p:cNvSpPr txBox="1"/>
          <p:nvPr/>
        </p:nvSpPr>
        <p:spPr>
          <a:xfrm>
            <a:off x="598715" y="1534887"/>
            <a:ext cx="10580914" cy="39703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কেউ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কখনো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গিয়েছ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ছবির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স্থাপনাগুলো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?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স্থাপনাগুলো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b="1" dirty="0"/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87294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0ECE48B-CAF7-ADD0-8FC9-6B7674D2A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CC583B7-55F7-35AA-3831-7D3505A35BAE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85B555F-A253-1006-8DBF-3AA758DCC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5" y="725825"/>
            <a:ext cx="10493829" cy="46927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802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A05BE1D-CE92-7A23-C237-D50031DF5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036FC96-2260-F037-2BA4-FEF396FE35FD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54A5908-CC84-5EF1-EEBE-80D0DF88450C}"/>
              </a:ext>
            </a:extLst>
          </p:cNvPr>
          <p:cNvSpPr txBox="1"/>
          <p:nvPr/>
        </p:nvSpPr>
        <p:spPr>
          <a:xfrm>
            <a:off x="4781576" y="5824668"/>
            <a:ext cx="2585303" cy="5847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পাহাড়পুর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884027F-61E4-9EF6-1BC5-14074650A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8" y="579422"/>
            <a:ext cx="10058400" cy="51547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44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A05BE1D-CE92-7A23-C237-D50031DF5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036FC96-2260-F037-2BA4-FEF396FE35FD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54A5908-CC84-5EF1-EEBE-80D0DF88450C}"/>
              </a:ext>
            </a:extLst>
          </p:cNvPr>
          <p:cNvSpPr txBox="1"/>
          <p:nvPr/>
        </p:nvSpPr>
        <p:spPr>
          <a:xfrm>
            <a:off x="954602" y="2155049"/>
            <a:ext cx="10081572" cy="31683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13800" b="1" dirty="0" err="1" smtClean="0">
                <a:ln w="38100">
                  <a:solidFill>
                    <a:srgbClr val="FF0000"/>
                  </a:solidFill>
                </a:ln>
              </a:rPr>
              <a:t>পাহাড়পুর</a:t>
            </a:r>
            <a:endParaRPr lang="en-US" sz="13800" b="1" dirty="0">
              <a:ln w="38100">
                <a:solidFill>
                  <a:srgbClr val="FF0000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3042" y="579835"/>
            <a:ext cx="4635374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7609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3D0EBFC-0552-548D-036B-A5E89721A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E21B90D-C594-5675-78EA-9E7633505466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629AFA2-C3D3-85EE-BB51-C6710573000F}"/>
              </a:ext>
            </a:extLst>
          </p:cNvPr>
          <p:cNvSpPr txBox="1"/>
          <p:nvPr/>
        </p:nvSpPr>
        <p:spPr>
          <a:xfrm>
            <a:off x="353084" y="5348967"/>
            <a:ext cx="1128967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পাহাড়পুর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বৌদ্ধ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বিহার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রাজশাহী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বিভাগের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নওগাঁ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জেলায়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‘</a:t>
            </a:r>
            <a:r>
              <a:rPr lang="en-US" sz="24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সোমপুর</a:t>
            </a:r>
            <a:r>
              <a:rPr lang="en-US" sz="2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বিহার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’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F14D498-A24A-C6BD-71EB-386712A29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246" y="618444"/>
            <a:ext cx="4257675" cy="4257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7203BBF-5791-0EF5-26AD-5F2321D3BA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450" y="618444"/>
            <a:ext cx="3957636" cy="4286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Arrow: Right 1">
            <a:extLst>
              <a:ext uri="{FF2B5EF4-FFF2-40B4-BE49-F238E27FC236}">
                <a16:creationId xmlns="" xmlns:a16="http://schemas.microsoft.com/office/drawing/2014/main" id="{7A6DDE71-3A90-39A9-4B3A-7F8A12AF5CAD}"/>
              </a:ext>
            </a:extLst>
          </p:cNvPr>
          <p:cNvSpPr/>
          <p:nvPr/>
        </p:nvSpPr>
        <p:spPr>
          <a:xfrm>
            <a:off x="6634165" y="1001485"/>
            <a:ext cx="707572" cy="4245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7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95DAAF3-823D-E47E-8C03-1C214A4E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DAAF35C-2187-6FAD-3DBB-A867873EF79B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ADA13C6-0B26-11A0-DBEB-4FA0972ACC48}"/>
              </a:ext>
            </a:extLst>
          </p:cNvPr>
          <p:cNvSpPr txBox="1"/>
          <p:nvPr/>
        </p:nvSpPr>
        <p:spPr>
          <a:xfrm>
            <a:off x="887185" y="4988092"/>
            <a:ext cx="10374086" cy="70788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ঐতিহাসিক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নিদর্শনটি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৭৮১-৮২১খ্রিস্টাব্দে </a:t>
            </a:r>
            <a:r>
              <a:rPr lang="en-US" sz="2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পাল</a:t>
            </a:r>
            <a:r>
              <a: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রাজা</a:t>
            </a:r>
            <a:r>
              <a: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ধর্মপালের</a:t>
            </a:r>
            <a:r>
              <a: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শাসনামলে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নির্মিত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হয়।এখানে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২৪ </a:t>
            </a:r>
            <a:r>
              <a:rPr lang="en-US" sz="2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উঁচু</a:t>
            </a:r>
            <a:r>
              <a: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গড়</a:t>
            </a:r>
            <a:r>
              <a: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রয়েছে।বৌদ্ধবিহারটি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উত্তর-দক্ষিণে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২৭৪.১৫মিটার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পশ্চিমে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২৭৩.৭০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884027F-61E4-9EF6-1BC5-14074650A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820" y="1128031"/>
            <a:ext cx="4661807" cy="33215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879C7A6-BF6D-5AE1-6FE4-E4A7AB64A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477" y="1128030"/>
            <a:ext cx="4661807" cy="3321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Up Arrow 1"/>
          <p:cNvSpPr/>
          <p:nvPr/>
        </p:nvSpPr>
        <p:spPr>
          <a:xfrm>
            <a:off x="9368019" y="1520981"/>
            <a:ext cx="210548" cy="138518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606666" y="1444027"/>
            <a:ext cx="3087232" cy="1539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riped Right Arrow 7"/>
          <p:cNvSpPr/>
          <p:nvPr/>
        </p:nvSpPr>
        <p:spPr>
          <a:xfrm rot="16200000" flipV="1">
            <a:off x="1312542" y="3609642"/>
            <a:ext cx="1382443" cy="297338"/>
          </a:xfrm>
          <a:prstGeom prst="strip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58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</TotalTime>
  <Words>419</Words>
  <Application>Microsoft Office PowerPoint</Application>
  <PresentationFormat>Custom</PresentationFormat>
  <Paragraphs>104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WPBX4125BLF092411531</dc:creator>
  <cp:lastModifiedBy>WALTON</cp:lastModifiedBy>
  <cp:revision>65</cp:revision>
  <dcterms:created xsi:type="dcterms:W3CDTF">2026-07-20T06:18:47Z</dcterms:created>
  <dcterms:modified xsi:type="dcterms:W3CDTF">2026-08-20T03:43:28Z</dcterms:modified>
</cp:coreProperties>
</file>