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12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12192000"/>
  <p:embeddedFontLst>
    <p:embeddedFont>
      <p:font typeface="Brygada 1918 Bold" charset="0"/>
      <p:regular r:id="rId13"/>
    </p:embeddedFont>
    <p:embeddedFont>
      <p:font typeface="Cambria" pitchFamily="18" charset="0"/>
      <p:regular r:id="rId14"/>
      <p:bold r:id="rId15"/>
      <p:italic r:id="rId16"/>
      <p:boldItalic r:id="rId17"/>
    </p:embeddedFont>
    <p:embeddedFont>
      <p:font typeface="Brygada 1918" charset="0"/>
      <p:regular r:id="rId18"/>
    </p:embeddedFon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Brygada 1918 SemiBold" charset="0"/>
      <p:regular r:id="rId2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81" d="100"/>
          <a:sy n="81" d="100"/>
        </p:scale>
        <p:origin x="-27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E83ED0-7210-46BC-BA34-2D450647B78F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14DFC-1464-450E-8102-D3DD4B08DF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28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399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8/20/2026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8/20/2026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-5-6.sv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5-4.svg"/><Relationship Id="rId5" Type="http://schemas.openxmlformats.org/officeDocument/2006/relationships/image" Target="../media/image9.png"/><Relationship Id="rId4" Type="http://schemas.openxmlformats.org/officeDocument/2006/relationships/image" Target="../media/image-5-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openxmlformats.org/officeDocument/2006/relationships/image" Target="../media/image-6-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11" Type="http://schemas.openxmlformats.org/officeDocument/2006/relationships/image" Target="../media/image-6-9.svg"/><Relationship Id="rId5" Type="http://schemas.openxmlformats.org/officeDocument/2006/relationships/image" Target="../media/image-6-3.svg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openxmlformats.org/officeDocument/2006/relationships/image" Target="../media/image-6-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1-6.svg"/><Relationship Id="rId13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-11-10.sv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-11-14.sv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-11-4.sv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5" Type="http://schemas.openxmlformats.org/officeDocument/2006/relationships/image" Target="../media/image25.png"/><Relationship Id="rId10" Type="http://schemas.openxmlformats.org/officeDocument/2006/relationships/image" Target="../media/image-11-8.svg"/><Relationship Id="rId4" Type="http://schemas.openxmlformats.org/officeDocument/2006/relationships/image" Target="../media/image-11-2.svg"/><Relationship Id="rId9" Type="http://schemas.openxmlformats.org/officeDocument/2006/relationships/image" Target="../media/image22.png"/><Relationship Id="rId14" Type="http://schemas.openxmlformats.org/officeDocument/2006/relationships/image" Target="../media/image-11-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907" y="962855"/>
            <a:ext cx="4312421" cy="431252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69664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ওয়ার্ড প্রসেসিং</a:t>
            </a:r>
            <a:endParaRPr lang="en-US" sz="3700" dirty="0"/>
          </a:p>
        </p:txBody>
      </p:sp>
      <p:sp>
        <p:nvSpPr>
          <p:cNvPr id="5" name="Shape 1"/>
          <p:cNvSpPr/>
          <p:nvPr/>
        </p:nvSpPr>
        <p:spPr>
          <a:xfrm>
            <a:off x="661475" y="2570758"/>
            <a:ext cx="1726462" cy="287139"/>
          </a:xfrm>
          <a:prstGeom prst="roundRect">
            <a:avLst>
              <a:gd name="adj" fmla="val 49999"/>
            </a:avLst>
          </a:prstGeom>
          <a:solidFill>
            <a:srgbClr val="EAEDDE"/>
          </a:solidFill>
          <a:ln/>
        </p:spPr>
      </p:sp>
      <p:sp>
        <p:nvSpPr>
          <p:cNvPr id="6" name="Text 2"/>
          <p:cNvSpPr/>
          <p:nvPr/>
        </p:nvSpPr>
        <p:spPr>
          <a:xfrm>
            <a:off x="774879" y="2627412"/>
            <a:ext cx="210923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000" dirty="0" err="1" smtClean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অধ্যায</a:t>
            </a:r>
            <a:r>
              <a:rPr lang="en-US" sz="2000" dirty="0" smtClean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় ৪ · </a:t>
            </a:r>
            <a:r>
              <a:rPr lang="en-US" sz="200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ICT · ষষ্ঠ শ্রেণি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661475" y="3259534"/>
            <a:ext cx="2917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শিক্ষক পরিচিতি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61475" y="3743821"/>
            <a:ext cx="2917851" cy="1247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মোঃ মুসা কালাম মিলন</a:t>
            </a:r>
            <a:endParaRPr lang="en-US" sz="1450" dirty="0"/>
          </a:p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সহকারী শিক্ষক, জীববিজ্ঞান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উইন আইডিয়াল স্কুল</a:t>
            </a:r>
            <a:endParaRPr lang="en-US" sz="1450" dirty="0"/>
          </a:p>
        </p:txBody>
      </p:sp>
      <p:sp>
        <p:nvSpPr>
          <p:cNvPr id="9" name="Shape 5"/>
          <p:cNvSpPr/>
          <p:nvPr/>
        </p:nvSpPr>
        <p:spPr>
          <a:xfrm>
            <a:off x="3910708" y="3070523"/>
            <a:ext cx="3190101" cy="2090737"/>
          </a:xfrm>
          <a:prstGeom prst="roundRect">
            <a:avLst>
              <a:gd name="adj" fmla="val 21698"/>
            </a:avLst>
          </a:prstGeom>
          <a:solidFill>
            <a:srgbClr val="626C3B"/>
          </a:solidFill>
          <a:ln/>
        </p:spPr>
      </p:sp>
      <p:sp>
        <p:nvSpPr>
          <p:cNvPr id="10" name="Text 6"/>
          <p:cNvSpPr/>
          <p:nvPr/>
        </p:nvSpPr>
        <p:spPr>
          <a:xfrm>
            <a:off x="4099715" y="3259534"/>
            <a:ext cx="281208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এই অধ্যায়ে আমরা শিখব</a:t>
            </a:r>
            <a:endParaRPr lang="en-US" sz="1850" dirty="0"/>
          </a:p>
        </p:txBody>
      </p:sp>
      <p:sp>
        <p:nvSpPr>
          <p:cNvPr id="11" name="Text 7"/>
          <p:cNvSpPr/>
          <p:nvPr/>
        </p:nvSpPr>
        <p:spPr>
          <a:xfrm>
            <a:off x="4099715" y="3743821"/>
            <a:ext cx="281208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ওয়ার্ড প্রসেসিং কী, কীভাবে কাজ করে এবং কেন এটি আমাদের জীবনে গুরুত্বপূর্ণ।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2711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পাঠ ১: ওয়ার্ড প্রসেসর কী?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13855"/>
            <a:ext cx="3504219" cy="35043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33201" y="2296120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হাতে লেখার সীমাবদ্ধতা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4633201" y="2780407"/>
            <a:ext cx="6903269" cy="1379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তোমাদের পড়াশোনা করার জন্যে নিশ্চয়ই অনেক লেখালেখি করতে হয়। খাতার পৃষ্ঠায় কিংবা কাগজে পেনসিল বা কলম দিয়ে লেখা হয়।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যার হাতের লেখা ভালো না, গুছিয়ে লিখতে পারে না, কাটাকাটি হয়—তারটা দেখতে তত সুন্দর হয় না।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4633201" y="4372769"/>
            <a:ext cx="6903269" cy="1039416"/>
          </a:xfrm>
          <a:prstGeom prst="roundRect">
            <a:avLst>
              <a:gd name="adj" fmla="val 27278"/>
            </a:avLst>
          </a:prstGeom>
          <a:solidFill>
            <a:srgbClr val="EAEDDE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208" y="4653161"/>
            <a:ext cx="236234" cy="1890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47449" y="4590058"/>
            <a:ext cx="610001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স্কুল ম্যাগাজিন, মানপত্র বা জাতীয় প্রতিযোগিতায় সুন্দর করে লেখার দরকার হলে কী করব?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215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957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30760" y="100000"/>
                </a:lnTo>
                <a:lnTo>
                  <a:pt x="26370" y="95510"/>
                </a:lnTo>
                <a:lnTo>
                  <a:pt x="26370" y="95310"/>
                </a:lnTo>
                <a:lnTo>
                  <a:pt x="25490" y="94530"/>
                </a:lnTo>
                <a:lnTo>
                  <a:pt x="25490" y="94340"/>
                </a:lnTo>
                <a:lnTo>
                  <a:pt x="22660" y="91210"/>
                </a:lnTo>
                <a:lnTo>
                  <a:pt x="18360" y="85550"/>
                </a:lnTo>
                <a:lnTo>
                  <a:pt x="15140" y="80660"/>
                </a:lnTo>
                <a:lnTo>
                  <a:pt x="11910" y="75000"/>
                </a:lnTo>
                <a:lnTo>
                  <a:pt x="9280" y="69530"/>
                </a:lnTo>
                <a:lnTo>
                  <a:pt x="6840" y="63380"/>
                </a:lnTo>
                <a:lnTo>
                  <a:pt x="4790" y="56740"/>
                </a:lnTo>
                <a:lnTo>
                  <a:pt x="3320" y="50200"/>
                </a:lnTo>
                <a:lnTo>
                  <a:pt x="2440" y="44140"/>
                </a:lnTo>
                <a:lnTo>
                  <a:pt x="2050" y="39060"/>
                </a:lnTo>
                <a:lnTo>
                  <a:pt x="2050" y="30860"/>
                </a:lnTo>
                <a:lnTo>
                  <a:pt x="2540" y="25000"/>
                </a:lnTo>
                <a:lnTo>
                  <a:pt x="3320" y="19820"/>
                </a:lnTo>
                <a:lnTo>
                  <a:pt x="4880" y="12890"/>
                </a:lnTo>
                <a:lnTo>
                  <a:pt x="6930" y="6350"/>
                </a:lnTo>
                <a:close/>
              </a:path>
            </a:pathLst>
          </a:cu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0839" y="1091406"/>
            <a:ext cx="3506303" cy="46751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123851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ওয়ার্ড প্রসেসর সংজ্ঞা</a:t>
            </a:r>
            <a:endParaRPr lang="en-US" sz="3700" dirty="0"/>
          </a:p>
        </p:txBody>
      </p:sp>
      <p:sp>
        <p:nvSpPr>
          <p:cNvPr id="5" name="Text 1"/>
          <p:cNvSpPr/>
          <p:nvPr/>
        </p:nvSpPr>
        <p:spPr>
          <a:xfrm>
            <a:off x="944936" y="2210594"/>
            <a:ext cx="601339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লেখালেখির জন্য যে অ্যাপ্লিকেশন সফটওয়্যার তৈরি হয়েছে তার নাম হচ্ছে </a:t>
            </a:r>
            <a:r>
              <a:rPr lang="en-US" sz="145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ওয়ার্ড প্রসেসর</a:t>
            </a: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।</a:t>
            </a:r>
            <a:endParaRPr lang="en-US" sz="1450" dirty="0"/>
          </a:p>
        </p:txBody>
      </p:sp>
      <p:sp>
        <p:nvSpPr>
          <p:cNvPr id="6" name="Shape 2"/>
          <p:cNvSpPr/>
          <p:nvPr/>
        </p:nvSpPr>
        <p:spPr>
          <a:xfrm>
            <a:off x="661475" y="1997968"/>
            <a:ext cx="25399" cy="1030089"/>
          </a:xfrm>
          <a:prstGeom prst="roundRect">
            <a:avLst>
              <a:gd name="adj" fmla="val 50001"/>
            </a:avLst>
          </a:prstGeom>
          <a:solidFill>
            <a:srgbClr val="626C3B"/>
          </a:solidFill>
          <a:ln/>
        </p:spPr>
      </p:sp>
      <p:sp>
        <p:nvSpPr>
          <p:cNvPr id="7" name="Shape 3"/>
          <p:cNvSpPr/>
          <p:nvPr/>
        </p:nvSpPr>
        <p:spPr>
          <a:xfrm>
            <a:off x="661475" y="3240683"/>
            <a:ext cx="6296860" cy="2493367"/>
          </a:xfrm>
          <a:prstGeom prst="roundRect">
            <a:avLst>
              <a:gd name="adj" fmla="val 11371"/>
            </a:avLst>
          </a:prstGeom>
          <a:solidFill>
            <a:srgbClr val="626C3B"/>
          </a:solidFill>
          <a:ln w="6350">
            <a:solidFill>
              <a:srgbClr val="7B8554"/>
            </a:solidFill>
            <a:prstDash val="solid"/>
          </a:ln>
        </p:spPr>
      </p:sp>
      <p:sp>
        <p:nvSpPr>
          <p:cNvPr id="8" name="Shape 4"/>
          <p:cNvSpPr/>
          <p:nvPr/>
        </p:nvSpPr>
        <p:spPr>
          <a:xfrm>
            <a:off x="667825" y="3247033"/>
            <a:ext cx="3142080" cy="1391543"/>
          </a:xfrm>
          <a:custGeom>
            <a:avLst/>
            <a:gdLst/>
            <a:ahLst/>
            <a:cxnLst/>
            <a:rect l="l" t="t" r="r" b="b"/>
            <a:pathLst>
              <a:path w="3142080" h="1391543">
                <a:moveTo>
                  <a:pt x="236273" y="0"/>
                </a:moveTo>
                <a:lnTo>
                  <a:pt x="3142080" y="0"/>
                </a:lnTo>
                <a:lnTo>
                  <a:pt x="3142080" y="1391543"/>
                </a:lnTo>
                <a:lnTo>
                  <a:pt x="0" y="1391543"/>
                </a:lnTo>
                <a:lnTo>
                  <a:pt x="0" y="236279"/>
                </a:lnTo>
                <a:arcTo wR="236273" hR="236279" stAng="10800000" swAng="5400000"/>
                <a:close/>
              </a:path>
            </a:pathLst>
          </a:custGeom>
          <a:solidFill>
            <a:srgbClr val="626C3B"/>
          </a:solidFill>
          <a:ln/>
        </p:spPr>
      </p:sp>
      <p:sp>
        <p:nvSpPr>
          <p:cNvPr id="9" name="Text 5"/>
          <p:cNvSpPr/>
          <p:nvPr/>
        </p:nvSpPr>
        <p:spPr>
          <a:xfrm>
            <a:off x="856832" y="3436045"/>
            <a:ext cx="276406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Word (ওয়ার্ড)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856832" y="3844727"/>
            <a:ext cx="276406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লেখালেখি করতে শব্দ বা ওয়ার্ড লিখতে হয়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3809905" y="3247033"/>
            <a:ext cx="3142080" cy="1391543"/>
          </a:xfrm>
          <a:custGeom>
            <a:avLst/>
            <a:gdLst/>
            <a:ahLst/>
            <a:cxnLst/>
            <a:rect l="l" t="t" r="r" b="b"/>
            <a:pathLst>
              <a:path w="3142080" h="1391543">
                <a:moveTo>
                  <a:pt x="0" y="0"/>
                </a:moveTo>
                <a:lnTo>
                  <a:pt x="2905807" y="0"/>
                </a:lnTo>
                <a:arcTo wR="236273" hR="236279" stAng="16200000" swAng="5400000"/>
                <a:lnTo>
                  <a:pt x="3142080" y="1391543"/>
                </a:lnTo>
                <a:lnTo>
                  <a:pt x="0" y="1391543"/>
                </a:lnTo>
                <a:lnTo>
                  <a:pt x="0" y="0"/>
                </a:lnTo>
                <a:close/>
              </a:path>
            </a:pathLst>
          </a:custGeom>
          <a:solidFill>
            <a:srgbClr val="626C3B"/>
          </a:solidFill>
          <a:ln/>
        </p:spPr>
      </p:sp>
      <p:sp>
        <p:nvSpPr>
          <p:cNvPr id="12" name="Shape 8"/>
          <p:cNvSpPr/>
          <p:nvPr/>
        </p:nvSpPr>
        <p:spPr>
          <a:xfrm>
            <a:off x="3809905" y="3247033"/>
            <a:ext cx="25399" cy="1391543"/>
          </a:xfrm>
          <a:prstGeom prst="roundRect">
            <a:avLst>
              <a:gd name="adj" fmla="val 50001"/>
            </a:avLst>
          </a:prstGeom>
          <a:solidFill>
            <a:srgbClr val="9C9247"/>
          </a:solidFill>
          <a:ln/>
        </p:spPr>
      </p:sp>
      <p:sp>
        <p:nvSpPr>
          <p:cNvPr id="13" name="Text 9"/>
          <p:cNvSpPr/>
          <p:nvPr/>
        </p:nvSpPr>
        <p:spPr>
          <a:xfrm>
            <a:off x="3998912" y="3436045"/>
            <a:ext cx="276406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Processing (প্রসেসিং)</a:t>
            </a:r>
            <a:endParaRPr lang="en-US" sz="1850" dirty="0"/>
          </a:p>
        </p:txBody>
      </p:sp>
      <p:sp>
        <p:nvSpPr>
          <p:cNvPr id="14" name="Text 10"/>
          <p:cNvSpPr/>
          <p:nvPr/>
        </p:nvSpPr>
        <p:spPr>
          <a:xfrm>
            <a:off x="3998912" y="3844727"/>
            <a:ext cx="276406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শব্দগুলোকে সাজানো ও গোছানোর প্রক্রিয়া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667825" y="4638576"/>
            <a:ext cx="6284160" cy="1089124"/>
          </a:xfrm>
          <a:custGeom>
            <a:avLst/>
            <a:gdLst/>
            <a:ahLst/>
            <a:cxnLst/>
            <a:rect l="l" t="t" r="r" b="b"/>
            <a:pathLst>
              <a:path w="6284160" h="1089124">
                <a:moveTo>
                  <a:pt x="0" y="0"/>
                </a:moveTo>
                <a:lnTo>
                  <a:pt x="6284160" y="0"/>
                </a:lnTo>
                <a:lnTo>
                  <a:pt x="6284160" y="852845"/>
                </a:lnTo>
                <a:arcTo wR="236273" hR="236279" stAng="0" swAng="5400000"/>
                <a:lnTo>
                  <a:pt x="236273" y="1089124"/>
                </a:lnTo>
                <a:arcTo wR="236273" hR="236279" stAng="5400000" swAng="5400000"/>
                <a:lnTo>
                  <a:pt x="0" y="0"/>
                </a:lnTo>
                <a:close/>
              </a:path>
            </a:pathLst>
          </a:custGeom>
          <a:solidFill>
            <a:srgbClr val="626C3B"/>
          </a:solidFill>
          <a:ln/>
        </p:spPr>
      </p:sp>
      <p:sp>
        <p:nvSpPr>
          <p:cNvPr id="16" name="Shape 12"/>
          <p:cNvSpPr/>
          <p:nvPr/>
        </p:nvSpPr>
        <p:spPr>
          <a:xfrm>
            <a:off x="667825" y="4638576"/>
            <a:ext cx="6284160" cy="25400"/>
          </a:xfrm>
          <a:prstGeom prst="roundRect">
            <a:avLst>
              <a:gd name="adj" fmla="val 49999"/>
            </a:avLst>
          </a:prstGeom>
          <a:solidFill>
            <a:srgbClr val="CE9521"/>
          </a:solidFill>
          <a:ln/>
        </p:spPr>
      </p:sp>
      <p:sp>
        <p:nvSpPr>
          <p:cNvPr id="17" name="Text 13"/>
          <p:cNvSpPr/>
          <p:nvPr/>
        </p:nvSpPr>
        <p:spPr>
          <a:xfrm>
            <a:off x="856832" y="4827588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Word Processor</a:t>
            </a:r>
            <a:endParaRPr lang="en-US" sz="1850" dirty="0"/>
          </a:p>
        </p:txBody>
      </p:sp>
      <p:sp>
        <p:nvSpPr>
          <p:cNvPr id="18" name="Text 14"/>
          <p:cNvSpPr/>
          <p:nvPr/>
        </p:nvSpPr>
        <p:spPr>
          <a:xfrm>
            <a:off x="856832" y="5236270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যে সফটওয়্যার ওয়ার্ড প্রসেসিং করে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93228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ওয়ার্ড প্রসেসরের প্রধান বৈশিষ্ট্য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900958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60967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এডিটিং সুবিধা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401835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টাইপরাইটারের সাথে ওয়ার্ড প্রসেসরের সবচেয়ে বড় পার্থক্য হচ্ছে এডিটিং বা পরিবর্তন করা যায়। ভুল শুধরানো খুবই সহজ।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3135" y="2900958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360967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সংরক্ষণ সুবিধা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401835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হাতে লেখা কাগজ সংরক্ষণ করা কঠিন। ওয়ার্ড প্রসেসরে লেখালেখি করে একটা ফাইল হিসেবে হার্ডড্রাইভে রেখে দেওয়া যায়।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64794" y="2900958"/>
            <a:ext cx="472468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3609677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নমনীয়তা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4018359"/>
            <a:ext cx="346542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পুরাতন অংশ বাদ দেওয়া যায়, নতুন অংশ যোগ করা যায়। লেখাকে যেকোনোভাবে সাজানো সম্ভব।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0925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বিভিন্ন ধরনের ওয়ার্ড প্রসেসর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113855"/>
            <a:ext cx="3504219" cy="3504307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3201" y="2095996"/>
            <a:ext cx="3357082" cy="182671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949205" y="2310408"/>
            <a:ext cx="2826671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💰</a:t>
            </a: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পেইড সফটওয়্যার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4949205" y="2801045"/>
            <a:ext cx="282667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মাইক্রোসফট ওয়ার্ড</a:t>
            </a: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সবচেয়ে জনপ্রিয় এবং শক্তিশালী ওয়ার্ড প্রসেসর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79290" y="2095996"/>
            <a:ext cx="3357181" cy="182671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495294" y="2310408"/>
            <a:ext cx="2826771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🆓</a:t>
            </a: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ফ্রি সফটওয়্যার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8495294" y="2801045"/>
            <a:ext cx="282677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লাইব্রেঅফিস (LibreOffice)</a:t>
            </a: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বিনামূল্যে ব্যবহারযোগ্য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33201" y="4111724"/>
            <a:ext cx="3357082" cy="152429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949205" y="4326136"/>
            <a:ext cx="2826671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🌐</a:t>
            </a: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অনলাইন সফটওয়্যার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4949205" y="4816773"/>
            <a:ext cx="282667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গুগল ডক্স (Google Docs)</a:t>
            </a: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ইন্টারনেটে সরাসরি কাজ করা যায়</a:t>
            </a:r>
            <a:endParaRPr lang="en-US" sz="14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79290" y="4111724"/>
            <a:ext cx="3357181" cy="1524298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8495294" y="4326136"/>
            <a:ext cx="2826771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☁️</a:t>
            </a: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ক্লাউড-ভিত্তিক</a:t>
            </a:r>
            <a:endParaRPr lang="en-US" sz="1850" dirty="0"/>
          </a:p>
        </p:txBody>
      </p:sp>
      <p:sp>
        <p:nvSpPr>
          <p:cNvPr id="15" name="Text 8"/>
          <p:cNvSpPr/>
          <p:nvPr/>
        </p:nvSpPr>
        <p:spPr>
          <a:xfrm>
            <a:off x="8495294" y="4816773"/>
            <a:ext cx="282677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অফিস ৩৬৫ (Office 365)</a:t>
            </a: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 — ক্লাউড-ভিত্তিক আধুনিক সমাধান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5047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ওয়ার্ড প্রসেসিং চক্র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784" y="1619151"/>
            <a:ext cx="10390027" cy="407332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49442" y="1818915"/>
            <a:ext cx="1902017" cy="305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সৃষ্টি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9139949" y="1818915"/>
            <a:ext cx="1902016" cy="305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সম্পাদনা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9139949" y="5186927"/>
            <a:ext cx="1902016" cy="305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সংরক্ষণ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149442" y="5186927"/>
            <a:ext cx="1902017" cy="3056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9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মুদ্রণ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61475" y="590510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ওয়ার্ড প্রসেসিংয়ের এই চারটি ধাপ অনুসরণ করলে যেকোনো ডকুমেন্ট সুন্দরভাবে তৈরি করা সম্ভব।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3087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পাঠ ২: ICT-তে ওয়ার্ড প্রসেসরের গুরুত্ব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794000"/>
            <a:ext cx="5203794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✍️</a:t>
            </a:r>
            <a:r>
              <a:rPr lang="en-US" sz="18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হাতে লেখা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3284637"/>
            <a:ext cx="5203794" cy="1776413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অসংগঠিত লেখা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কাটাকাটি ও ভুল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অপরিপাটি বিন্যাস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সংরক্ষণ কঠিন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একাধিক কপি অসুবিধাজনক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196651" y="2604988"/>
            <a:ext cx="5476043" cy="2522141"/>
          </a:xfrm>
          <a:prstGeom prst="roundRect">
            <a:avLst>
              <a:gd name="adj" fmla="val 17986"/>
            </a:avLst>
          </a:prstGeom>
          <a:solidFill>
            <a:srgbClr val="626C3B"/>
          </a:solidFill>
          <a:ln/>
        </p:spPr>
      </p:sp>
      <p:sp>
        <p:nvSpPr>
          <p:cNvPr id="6" name="Text 4"/>
          <p:cNvSpPr/>
          <p:nvPr/>
        </p:nvSpPr>
        <p:spPr>
          <a:xfrm>
            <a:off x="6385658" y="2794000"/>
            <a:ext cx="5098029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💻</a:t>
            </a:r>
            <a:r>
              <a:rPr lang="en-US" sz="185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ওয়ার্ড প্রসেসরে লেখা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6385658" y="3284637"/>
            <a:ext cx="5098029" cy="1776413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সুন্দর ও সংগঠিত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সহজ সম্পাদনা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পেশাদার বিন্যাস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নির্ভরযোগ্য সংরক্ষণ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একাধিক কপি সহজ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66" y="1089819"/>
            <a:ext cx="3508684" cy="467836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33360" y="564952"/>
            <a:ext cx="6296860" cy="58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ওয়ার্ড প্রসেসরের সুবিধাসমূহ</a:t>
            </a:r>
            <a:endParaRPr lang="en-US" sz="3650" dirty="0"/>
          </a:p>
        </p:txBody>
      </p:sp>
      <p:sp>
        <p:nvSpPr>
          <p:cNvPr id="5" name="Shape 1"/>
          <p:cNvSpPr/>
          <p:nvPr/>
        </p:nvSpPr>
        <p:spPr>
          <a:xfrm>
            <a:off x="5233360" y="1421110"/>
            <a:ext cx="6296860" cy="1080591"/>
          </a:xfrm>
          <a:prstGeom prst="roundRect">
            <a:avLst>
              <a:gd name="adj" fmla="val 25828"/>
            </a:avLst>
          </a:prstGeom>
          <a:solidFill>
            <a:srgbClr val="626C3B"/>
          </a:solidFill>
          <a:ln w="6350">
            <a:solidFill>
              <a:srgbClr val="7B8554"/>
            </a:solidFill>
            <a:prstDash val="solid"/>
          </a:ln>
        </p:spPr>
      </p:sp>
      <p:sp>
        <p:nvSpPr>
          <p:cNvPr id="6" name="Text 2"/>
          <p:cNvSpPr/>
          <p:nvPr/>
        </p:nvSpPr>
        <p:spPr>
          <a:xfrm>
            <a:off x="5425741" y="1613495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📄</a:t>
            </a:r>
            <a:r>
              <a:rPr lang="en-US" sz="18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পেশাদার ফরম্যাটিং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5425741" y="2014041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সুন্দর এবং পেশাদার ফরম্যাটিং — যেকোনো নথি আকর্ষণীয় করা যায়</a:t>
            </a:r>
            <a:endParaRPr lang="en-US" sz="1450" dirty="0"/>
          </a:p>
        </p:txBody>
      </p:sp>
      <p:sp>
        <p:nvSpPr>
          <p:cNvPr id="8" name="Shape 4"/>
          <p:cNvSpPr/>
          <p:nvPr/>
        </p:nvSpPr>
        <p:spPr>
          <a:xfrm>
            <a:off x="5233360" y="2684859"/>
            <a:ext cx="6296860" cy="1080591"/>
          </a:xfrm>
          <a:prstGeom prst="roundRect">
            <a:avLst>
              <a:gd name="adj" fmla="val 25828"/>
            </a:avLst>
          </a:prstGeom>
          <a:solidFill>
            <a:srgbClr val="83792E"/>
          </a:solidFill>
          <a:ln w="6350">
            <a:solidFill>
              <a:srgbClr val="9C9247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25741" y="2877245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✏️</a:t>
            </a:r>
            <a:r>
              <a:rPr lang="en-US" sz="1800" dirty="0">
                <a:solidFill>
                  <a:srgbClr val="FFFFFF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সহজ সম্পাদনা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5425741" y="3277791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সহজ সম্পাদনা ও সংশোধন — যেকোনো ভুল মুহূর্তেই ঠিক করা যায়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5233360" y="3948609"/>
            <a:ext cx="6296860" cy="1080591"/>
          </a:xfrm>
          <a:prstGeom prst="roundRect">
            <a:avLst>
              <a:gd name="adj" fmla="val 25828"/>
            </a:avLst>
          </a:prstGeom>
          <a:solidFill>
            <a:srgbClr val="E8AF3B"/>
          </a:solidFill>
          <a:ln w="6350">
            <a:solidFill>
              <a:srgbClr val="CE9521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25741" y="4140994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⚡</a:t>
            </a:r>
            <a:r>
              <a:rPr lang="en-US" sz="18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দ্রুত কাজ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5425741" y="4541540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দ্রুত ও দক্ষ কাজ — বিভিন্ন ফরম্যাটে সংরক্ষণ ও একাধিক কপি তৈরি সহজ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5233360" y="5212358"/>
            <a:ext cx="6296860" cy="1080591"/>
          </a:xfrm>
          <a:prstGeom prst="roundRect">
            <a:avLst>
              <a:gd name="adj" fmla="val 25828"/>
            </a:avLst>
          </a:prstGeom>
          <a:solidFill>
            <a:srgbClr val="CC914D"/>
          </a:solidFill>
          <a:ln w="6350">
            <a:solidFill>
              <a:srgbClr val="B27733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25741" y="5404743"/>
            <a:ext cx="5912099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🤝</a:t>
            </a:r>
            <a:r>
              <a:rPr lang="en-US" sz="1800" dirty="0">
                <a:solidFill>
                  <a:srgbClr val="000000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 সহযোগিতা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425741" y="5805289"/>
            <a:ext cx="591209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সহযোগিতামূলক কাজের সুবিধা — অনলাইন সংস্করণে একসাথে কাজ করা যায়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00480" cy="6858000"/>
          </a:xfrm>
          <a:custGeom>
            <a:avLst/>
            <a:gdLst/>
            <a:ahLst/>
            <a:cxnLst/>
            <a:rect l="0" t="0" r="100000" b="100000"/>
            <a:pathLst>
              <a:path w="100000" h="100000">
                <a:moveTo>
                  <a:pt x="0" y="0"/>
                </a:moveTo>
                <a:lnTo>
                  <a:pt x="90530" y="100"/>
                </a:lnTo>
                <a:lnTo>
                  <a:pt x="93070" y="6350"/>
                </a:lnTo>
                <a:lnTo>
                  <a:pt x="94920" y="12210"/>
                </a:lnTo>
                <a:lnTo>
                  <a:pt x="96680" y="19820"/>
                </a:lnTo>
                <a:lnTo>
                  <a:pt x="97560" y="25880"/>
                </a:lnTo>
                <a:lnTo>
                  <a:pt x="97950" y="30960"/>
                </a:lnTo>
                <a:lnTo>
                  <a:pt x="97950" y="39060"/>
                </a:lnTo>
                <a:lnTo>
                  <a:pt x="97270" y="46480"/>
                </a:lnTo>
                <a:lnTo>
                  <a:pt x="96190" y="52640"/>
                </a:lnTo>
                <a:lnTo>
                  <a:pt x="94730" y="58500"/>
                </a:lnTo>
                <a:lnTo>
                  <a:pt x="92480" y="65230"/>
                </a:lnTo>
                <a:lnTo>
                  <a:pt x="89550" y="72070"/>
                </a:lnTo>
                <a:lnTo>
                  <a:pt x="86820" y="77340"/>
                </a:lnTo>
                <a:lnTo>
                  <a:pt x="83500" y="82810"/>
                </a:lnTo>
                <a:lnTo>
                  <a:pt x="79200" y="88870"/>
                </a:lnTo>
                <a:lnTo>
                  <a:pt x="75880" y="92770"/>
                </a:lnTo>
                <a:lnTo>
                  <a:pt x="75880" y="92970"/>
                </a:lnTo>
                <a:lnTo>
                  <a:pt x="74510" y="94340"/>
                </a:lnTo>
                <a:lnTo>
                  <a:pt x="74510" y="94530"/>
                </a:lnTo>
                <a:lnTo>
                  <a:pt x="69240" y="100000"/>
                </a:lnTo>
                <a:lnTo>
                  <a:pt x="0" y="100000"/>
                </a:lnTo>
                <a:close/>
              </a:path>
            </a:pathLst>
          </a:cu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54" y="1091406"/>
            <a:ext cx="3506303" cy="46751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233360" y="1916906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সভ্যতার নতুন যাত্রা</a:t>
            </a:r>
            <a:endParaRPr lang="en-US" sz="3700" dirty="0"/>
          </a:p>
        </p:txBody>
      </p:sp>
      <p:sp>
        <p:nvSpPr>
          <p:cNvPr id="5" name="Text 1"/>
          <p:cNvSpPr/>
          <p:nvPr/>
        </p:nvSpPr>
        <p:spPr>
          <a:xfrm>
            <a:off x="5516821" y="3003649"/>
            <a:ext cx="601339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কাগজ আবিষ্কার করে একদিন মানুষের সভ্যতার একটা নতুন যাত্রা শুরু হয়েছিল। হাজার বছর পর আজ কাগজ ছাড়াও লেখা সম্ভব এবং সেটা দিয়ে সভ্যতার আরেকটা নতুন যাত্রা শুরু হয়েছে।</a:t>
            </a:r>
            <a:endParaRPr lang="en-US" sz="1450" dirty="0"/>
          </a:p>
        </p:txBody>
      </p:sp>
      <p:sp>
        <p:nvSpPr>
          <p:cNvPr id="6" name="Shape 2"/>
          <p:cNvSpPr/>
          <p:nvPr/>
        </p:nvSpPr>
        <p:spPr>
          <a:xfrm>
            <a:off x="5233360" y="2791023"/>
            <a:ext cx="25399" cy="1332508"/>
          </a:xfrm>
          <a:prstGeom prst="roundRect">
            <a:avLst>
              <a:gd name="adj" fmla="val 50001"/>
            </a:avLst>
          </a:prstGeom>
          <a:solidFill>
            <a:srgbClr val="626C3B"/>
          </a:solidFill>
          <a:ln/>
        </p:spPr>
      </p:sp>
      <p:sp>
        <p:nvSpPr>
          <p:cNvPr id="7" name="Text 3"/>
          <p:cNvSpPr/>
          <p:nvPr/>
        </p:nvSpPr>
        <p:spPr>
          <a:xfrm>
            <a:off x="5233360" y="4336157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ওয়ার্ড প্রসেসর শুধুমাত্র একটি সফটওয়্যার নয়, এটি </a:t>
            </a:r>
            <a:r>
              <a:rPr lang="en-US" sz="1450" b="1" dirty="0">
                <a:solidFill>
                  <a:srgbClr val="403011"/>
                </a:solidFill>
                <a:latin typeface="Brygada 1918 Bold" pitchFamily="34" charset="0"/>
                <a:ea typeface="Brygada 1918 Bold" pitchFamily="34" charset="-122"/>
                <a:cs typeface="Brygada 1918 Bold" pitchFamily="34" charset="-120"/>
              </a:rPr>
              <a:t>আধুনিক যোগাযোগ এবং তথ্য প্রযুক্তির একটি অপরিহার্য অংশ</a:t>
            </a:r>
            <a:r>
              <a:rPr lang="en-US" sz="1450" dirty="0">
                <a:solidFill>
                  <a:srgbClr val="403011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।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5490"/>
            <a:ext cx="10868745" cy="3230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নতুন শিখলাম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661475" y="1021556"/>
            <a:ext cx="815359" cy="156865"/>
          </a:xfrm>
          <a:prstGeom prst="roundRect">
            <a:avLst>
              <a:gd name="adj" fmla="val 49999"/>
            </a:avLst>
          </a:prstGeom>
          <a:noFill/>
          <a:ln w="6350">
            <a:solidFill>
              <a:srgbClr val="626C3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23485" y="1052512"/>
            <a:ext cx="1300924" cy="94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650" dirty="0">
                <a:solidFill>
                  <a:srgbClr val="626C3B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অধ্যায় ৪ সারসংক্ষেপ</a:t>
            </a:r>
            <a:endParaRPr lang="en-US" sz="650" dirty="0"/>
          </a:p>
        </p:txBody>
      </p:sp>
      <p:sp>
        <p:nvSpPr>
          <p:cNvPr id="5" name="Shape 3"/>
          <p:cNvSpPr/>
          <p:nvPr/>
        </p:nvSpPr>
        <p:spPr>
          <a:xfrm>
            <a:off x="661475" y="1241921"/>
            <a:ext cx="413434" cy="620216"/>
          </a:xfrm>
          <a:prstGeom prst="roundRect">
            <a:avLst>
              <a:gd name="adj" fmla="val 50000"/>
            </a:avLst>
          </a:prstGeom>
          <a:solidFill>
            <a:srgbClr val="626C3B"/>
          </a:solidFill>
          <a:ln w="6350">
            <a:solidFill>
              <a:srgbClr val="7B8554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654" y="1474490"/>
            <a:ext cx="154976" cy="1549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31363" y="1345208"/>
            <a:ext cx="10398857" cy="161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ওয়ার্ড প্রসেসিং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661475" y="1918593"/>
            <a:ext cx="413434" cy="620216"/>
          </a:xfrm>
          <a:prstGeom prst="roundRect">
            <a:avLst>
              <a:gd name="adj" fmla="val 50000"/>
            </a:avLst>
          </a:prstGeom>
          <a:solidFill>
            <a:srgbClr val="83792E"/>
          </a:solidFill>
          <a:ln w="6350">
            <a:solidFill>
              <a:srgbClr val="9C9247"/>
            </a:solidFill>
            <a:prstDash val="solid"/>
          </a:ln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0654" y="2151162"/>
            <a:ext cx="154976" cy="1549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31363" y="2021880"/>
            <a:ext cx="10398857" cy="161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ওয়ার্ড প্রসেসর</a:t>
            </a:r>
            <a:endParaRPr lang="en-US" sz="1000" dirty="0"/>
          </a:p>
        </p:txBody>
      </p:sp>
      <p:sp>
        <p:nvSpPr>
          <p:cNvPr id="11" name="Shape 7"/>
          <p:cNvSpPr/>
          <p:nvPr/>
        </p:nvSpPr>
        <p:spPr>
          <a:xfrm>
            <a:off x="661475" y="2595265"/>
            <a:ext cx="413434" cy="620216"/>
          </a:xfrm>
          <a:prstGeom prst="roundRect">
            <a:avLst>
              <a:gd name="adj" fmla="val 50000"/>
            </a:avLst>
          </a:prstGeom>
          <a:solidFill>
            <a:srgbClr val="E8AF3B"/>
          </a:solidFill>
          <a:ln w="6350">
            <a:solidFill>
              <a:srgbClr val="CE9521"/>
            </a:solidFill>
            <a:prstDash val="solid"/>
          </a:ln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0654" y="2827834"/>
            <a:ext cx="154976" cy="1549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131363" y="2698552"/>
            <a:ext cx="10398857" cy="161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মাইক্রোসফট ওয়ার্ড</a:t>
            </a:r>
            <a:endParaRPr lang="en-US" sz="1000" dirty="0"/>
          </a:p>
        </p:txBody>
      </p:sp>
      <p:sp>
        <p:nvSpPr>
          <p:cNvPr id="14" name="Shape 9"/>
          <p:cNvSpPr/>
          <p:nvPr/>
        </p:nvSpPr>
        <p:spPr>
          <a:xfrm>
            <a:off x="661475" y="3271937"/>
            <a:ext cx="413434" cy="620216"/>
          </a:xfrm>
          <a:prstGeom prst="roundRect">
            <a:avLst>
              <a:gd name="adj" fmla="val 50000"/>
            </a:avLst>
          </a:prstGeom>
          <a:solidFill>
            <a:srgbClr val="CC914D"/>
          </a:solidFill>
          <a:ln w="6350">
            <a:solidFill>
              <a:srgbClr val="B27733"/>
            </a:solidFill>
            <a:prstDash val="solid"/>
          </a:ln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0654" y="3504505"/>
            <a:ext cx="154976" cy="15498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131363" y="3375223"/>
            <a:ext cx="10398857" cy="161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ওপেন অফিস রাইটার</a:t>
            </a:r>
            <a:endParaRPr lang="en-US" sz="1000" dirty="0"/>
          </a:p>
        </p:txBody>
      </p:sp>
      <p:sp>
        <p:nvSpPr>
          <p:cNvPr id="17" name="Shape 11"/>
          <p:cNvSpPr/>
          <p:nvPr/>
        </p:nvSpPr>
        <p:spPr>
          <a:xfrm>
            <a:off x="661475" y="3948609"/>
            <a:ext cx="413434" cy="620216"/>
          </a:xfrm>
          <a:prstGeom prst="roundRect">
            <a:avLst>
              <a:gd name="adj" fmla="val 50000"/>
            </a:avLst>
          </a:prstGeom>
          <a:solidFill>
            <a:srgbClr val="626C3B"/>
          </a:solidFill>
          <a:ln w="6350">
            <a:solidFill>
              <a:srgbClr val="7B8554"/>
            </a:solidFill>
            <a:prstDash val="solid"/>
          </a:ln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0654" y="4181177"/>
            <a:ext cx="154976" cy="15498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131363" y="4051895"/>
            <a:ext cx="10398857" cy="161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ফাইল</a:t>
            </a:r>
            <a:endParaRPr lang="en-US" sz="1000" dirty="0"/>
          </a:p>
        </p:txBody>
      </p:sp>
      <p:sp>
        <p:nvSpPr>
          <p:cNvPr id="20" name="Shape 13"/>
          <p:cNvSpPr/>
          <p:nvPr/>
        </p:nvSpPr>
        <p:spPr>
          <a:xfrm>
            <a:off x="661475" y="4625280"/>
            <a:ext cx="413434" cy="620216"/>
          </a:xfrm>
          <a:prstGeom prst="roundRect">
            <a:avLst>
              <a:gd name="adj" fmla="val 50000"/>
            </a:avLst>
          </a:prstGeom>
          <a:solidFill>
            <a:srgbClr val="83792E"/>
          </a:solidFill>
          <a:ln w="6350">
            <a:solidFill>
              <a:srgbClr val="9C9247"/>
            </a:solidFill>
            <a:prstDash val="solid"/>
          </a:ln>
        </p:spPr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0654" y="4857849"/>
            <a:ext cx="154976" cy="15498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1131363" y="4728567"/>
            <a:ext cx="10398857" cy="161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এডিটিং</a:t>
            </a:r>
            <a:endParaRPr lang="en-US" sz="1000" dirty="0"/>
          </a:p>
        </p:txBody>
      </p:sp>
      <p:sp>
        <p:nvSpPr>
          <p:cNvPr id="23" name="Shape 15"/>
          <p:cNvSpPr/>
          <p:nvPr/>
        </p:nvSpPr>
        <p:spPr>
          <a:xfrm>
            <a:off x="661475" y="5301952"/>
            <a:ext cx="413434" cy="620216"/>
          </a:xfrm>
          <a:prstGeom prst="roundRect">
            <a:avLst>
              <a:gd name="adj" fmla="val 50000"/>
            </a:avLst>
          </a:prstGeom>
          <a:solidFill>
            <a:srgbClr val="E8AF3B"/>
          </a:solidFill>
          <a:ln w="6350">
            <a:solidFill>
              <a:srgbClr val="CE9521"/>
            </a:solidFill>
            <a:prstDash val="solid"/>
          </a:ln>
        </p:spPr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90654" y="5534521"/>
            <a:ext cx="154976" cy="15498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131363" y="5405239"/>
            <a:ext cx="10398857" cy="161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dirty="0">
                <a:solidFill>
                  <a:srgbClr val="403011"/>
                </a:solidFill>
                <a:latin typeface="Brygada 1918 SemiBold" pitchFamily="34" charset="0"/>
                <a:ea typeface="Brygada 1918 SemiBold" pitchFamily="34" charset="-122"/>
                <a:cs typeface="Brygada 1918 SemiBold" pitchFamily="34" charset="-120"/>
              </a:rPr>
              <a:t>ফরম্যাটিং</a:t>
            </a:r>
            <a:endParaRPr lang="en-US" sz="1000" dirty="0"/>
          </a:p>
        </p:txBody>
      </p:sp>
      <p:sp>
        <p:nvSpPr>
          <p:cNvPr id="26" name="Shape 17"/>
          <p:cNvSpPr/>
          <p:nvPr/>
        </p:nvSpPr>
        <p:spPr>
          <a:xfrm>
            <a:off x="661475" y="5985669"/>
            <a:ext cx="10868745" cy="286742"/>
          </a:xfrm>
          <a:prstGeom prst="roundRect">
            <a:avLst>
              <a:gd name="adj" fmla="val 49999"/>
            </a:avLst>
          </a:prstGeom>
          <a:solidFill>
            <a:srgbClr val="EAEDDE"/>
          </a:solidFill>
          <a:ln/>
        </p:spPr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4759" y="6067921"/>
            <a:ext cx="129180" cy="103287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997223" y="6067921"/>
            <a:ext cx="11039298" cy="12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Brygada 1918" pitchFamily="34" charset="0"/>
                <a:ea typeface="Brygada 1918" pitchFamily="34" charset="-122"/>
                <a:cs typeface="Brygada 1918" pitchFamily="34" charset="-120"/>
              </a:rPr>
              <a:t>এই শব্দগুলো মনে রাখলে ওয়ার্ড প্রসেসিং সম্পর্কে তোমার ধারণা পরিষ্কার থাকবে।</a:t>
            </a:r>
            <a:endParaRPr lang="en-US" sz="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</TotalTime>
  <Words>471</Words>
  <Application>Microsoft Office PowerPoint</Application>
  <PresentationFormat>Custom</PresentationFormat>
  <Paragraphs>88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Brygada 1918 Bold</vt:lpstr>
      <vt:lpstr>Cambria</vt:lpstr>
      <vt:lpstr>Brygada 1918</vt:lpstr>
      <vt:lpstr>Twemoji Mozilla</vt:lpstr>
      <vt:lpstr>Calibri</vt:lpstr>
      <vt:lpstr>Brygada 1918 SemiBold</vt:lpstr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Ideal School</dc:creator>
  <cp:lastModifiedBy>Win Ideal School</cp:lastModifiedBy>
  <cp:revision>3</cp:revision>
  <dcterms:created xsi:type="dcterms:W3CDTF">2026-08-19T08:53:22Z</dcterms:created>
  <dcterms:modified xsi:type="dcterms:W3CDTF">2026-08-20T01:26:32Z</dcterms:modified>
</cp:coreProperties>
</file>