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8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65" d="100"/>
          <a:sy n="65" d="100"/>
        </p:scale>
        <p:origin x="-46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lum/>
          </a:blip>
          <a:srcRect/>
          <a:stretch>
            <a:fillRect/>
          </a:stretch>
        </p:blipFill>
        <p:spPr bwMode="auto">
          <a:xfrm>
            <a:off x="2819400" y="1447800"/>
            <a:ext cx="3657600" cy="32766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50800" sx="1000" sy="1000" algn="ctr" rotWithShape="0">
              <a:schemeClr val="bg1"/>
            </a:outerShdw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2911012" y="812554"/>
            <a:ext cx="3228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</a:t>
            </a:r>
            <a:r>
              <a:rPr lang="en-US" dirty="0" err="1" smtClean="0"/>
              <a:t>বিসমিল্লাহির</a:t>
            </a:r>
            <a:r>
              <a:rPr lang="en-US" dirty="0" smtClean="0"/>
              <a:t> </a:t>
            </a:r>
            <a:r>
              <a:rPr lang="en-US" dirty="0" err="1" smtClean="0"/>
              <a:t>রাহমানির</a:t>
            </a:r>
            <a:r>
              <a:rPr lang="en-US" dirty="0" smtClean="0"/>
              <a:t> </a:t>
            </a:r>
            <a:r>
              <a:rPr lang="en-US" dirty="0" err="1" smtClean="0"/>
              <a:t>রাহীম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2819400"/>
            <a:ext cx="22098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32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আজকের</a:t>
            </a:r>
            <a:endParaRPr lang="en-US" sz="32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00800" y="2819399"/>
            <a:ext cx="22098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32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ক্লাশে</a:t>
            </a:r>
            <a:endParaRPr lang="en-US" sz="32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3243" y="5257800"/>
            <a:ext cx="5678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সকলকে</a:t>
            </a:r>
            <a:r>
              <a:rPr lang="en-US" sz="5400" b="1" cap="none" spc="50" dirty="0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স্বাগতম</a:t>
            </a:r>
            <a:endParaRPr lang="en-US" sz="5400" b="1" cap="none" spc="50" dirty="0">
              <a:ln w="11430"/>
              <a:solidFill>
                <a:srgbClr val="008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4172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4000">
        <p14:honeycomb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1859340"/>
            <a:ext cx="601980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s-IN" b="1" u="sng" dirty="0">
                <a:solidFill>
                  <a:srgbClr val="C00000"/>
                </a:solidFill>
              </a:rPr>
              <a:t>আন্দোলনের প্রধান কর্মসূচি</a:t>
            </a:r>
          </a:p>
          <a:p>
            <a:pPr>
              <a:lnSpc>
                <a:spcPct val="150000"/>
              </a:lnSpc>
            </a:pPr>
            <a:r>
              <a:rPr lang="as-IN" sz="1600" dirty="0">
                <a:solidFill>
                  <a:srgbClr val="7030A0"/>
                </a:solidFill>
              </a:rPr>
              <a:t>অসহযোগ আন্দোলনের কর্মসূচির মধ্যে ছিল—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সরকারি উপাধি ও সম্মান বর্জন।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সরকারি শিক্ষা প্রতিষ্ঠান বর্জন।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আইন আদালত বর্জন।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সরকারি অনুষ্ঠান বর্জন।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বিদেশি পণ্য বর্জন।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স্বদেশি পণ্য ব্যবহার।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চরকা ও খাদি ব্যবহারে উৎসাহ প্রদান।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শান্তিপূর্ণ ও অহিংস আন্দোলনে অংশগ্রহণ।</a:t>
            </a:r>
          </a:p>
        </p:txBody>
      </p:sp>
    </p:spTree>
    <p:extLst>
      <p:ext uri="{BB962C8B-B14F-4D97-AF65-F5344CB8AC3E}">
        <p14:creationId xmlns:p14="http://schemas.microsoft.com/office/powerpoint/2010/main" val="103154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1582341"/>
            <a:ext cx="53340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u="sng" dirty="0">
                <a:solidFill>
                  <a:srgbClr val="C00000"/>
                </a:solidFill>
              </a:rPr>
              <a:t>আন্দোলনে জনগণের অংশগ্রহণ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আন্দোলন দ্রুত সাধারণ মানুষের মধ্যে ছড়িয়ে পড়ে।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অংশগ্রহণ করে—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শিক্ষার্থী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আইনজীবী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কৃষক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শ্রমিক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ব্যবসায়ী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নারীসমাজ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রাজনৈতিক কর্মী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ফলে এটি একটি গণভিত্তিক জাতীয় আন্দোলনে পরিণত হয়।</a:t>
            </a:r>
          </a:p>
        </p:txBody>
      </p:sp>
    </p:spTree>
    <p:extLst>
      <p:ext uri="{BB962C8B-B14F-4D97-AF65-F5344CB8AC3E}">
        <p14:creationId xmlns:p14="http://schemas.microsoft.com/office/powerpoint/2010/main" val="130220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2413338"/>
            <a:ext cx="62484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u="sng" dirty="0">
                <a:solidFill>
                  <a:srgbClr val="C00000"/>
                </a:solidFill>
              </a:rPr>
              <a:t>আন্দোলনে মহাত্মা গান্ধীর </a:t>
            </a:r>
            <a:r>
              <a:rPr lang="as-IN" b="1" u="sng" dirty="0" smtClean="0">
                <a:solidFill>
                  <a:srgbClr val="C00000"/>
                </a:solidFill>
              </a:rPr>
              <a:t>ভূমিকা</a:t>
            </a:r>
            <a:endParaRPr lang="en-US" b="1" u="sng" dirty="0" smtClean="0">
              <a:solidFill>
                <a:srgbClr val="C00000"/>
              </a:solidFill>
            </a:endParaRPr>
          </a:p>
          <a:p>
            <a:endParaRPr lang="as-IN" b="1" dirty="0"/>
          </a:p>
          <a:p>
            <a:pPr>
              <a:lnSpc>
                <a:spcPct val="200000"/>
              </a:lnSpc>
            </a:pPr>
            <a:r>
              <a:rPr lang="as-IN" sz="1600" dirty="0"/>
              <a:t>গান্ধীজি আন্দোলনের নেতৃত্ব দেন এবং </a:t>
            </a:r>
            <a:r>
              <a:rPr lang="as-IN" sz="1600" b="1" dirty="0"/>
              <a:t>অহিংসা ও সত্যাগ্রহকে</a:t>
            </a:r>
            <a:r>
              <a:rPr lang="as-IN" sz="1600" dirty="0"/>
              <a:t> আন্দোলনের মূলনীতি হিসেবে গ্রহণ করেন।</a:t>
            </a:r>
          </a:p>
          <a:p>
            <a:pPr>
              <a:lnSpc>
                <a:spcPct val="200000"/>
              </a:lnSpc>
            </a:pPr>
            <a:r>
              <a:rPr lang="as-IN" sz="1600" dirty="0">
                <a:solidFill>
                  <a:srgbClr val="7030A0"/>
                </a:solidFill>
              </a:rPr>
              <a:t>তাঁর লক্ষ্য ছিল—</a:t>
            </a:r>
            <a:r>
              <a:rPr lang="as-IN" sz="1600" dirty="0"/>
              <a:t/>
            </a:r>
            <a:br>
              <a:rPr lang="as-IN" sz="1600" dirty="0"/>
            </a:br>
            <a:r>
              <a:rPr lang="as-IN" sz="1600" b="1" dirty="0">
                <a:solidFill>
                  <a:srgbClr val="0070C0"/>
                </a:solidFill>
              </a:rPr>
              <a:t>অসহযোগ → ব্রিটিশ শাসনের ভিত্তি দুর্বল → স্বরাজ অর্জন।</a:t>
            </a:r>
            <a:endParaRPr lang="as-IN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05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2274838"/>
            <a:ext cx="55626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u="sng" dirty="0">
                <a:solidFill>
                  <a:srgbClr val="C00000"/>
                </a:solidFill>
              </a:rPr>
              <a:t>চৌরি চৌরা </a:t>
            </a:r>
            <a:r>
              <a:rPr lang="as-IN" b="1" u="sng" dirty="0" smtClean="0">
                <a:solidFill>
                  <a:srgbClr val="C00000"/>
                </a:solidFill>
              </a:rPr>
              <a:t>ঘটনা</a:t>
            </a:r>
            <a:endParaRPr lang="en-US" b="1" u="sng" dirty="0" smtClean="0">
              <a:solidFill>
                <a:srgbClr val="C00000"/>
              </a:solidFill>
            </a:endParaRPr>
          </a:p>
          <a:p>
            <a:endParaRPr lang="as-IN" b="1" u="sng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as-IN" sz="1600" b="1" dirty="0"/>
              <a:t>৫ ফেব্রুয়ারি ১৯২২</a:t>
            </a:r>
            <a:r>
              <a:rPr lang="as-IN" sz="1600" dirty="0"/>
              <a:t> উত্তর প্রদেশের </a:t>
            </a:r>
            <a:r>
              <a:rPr lang="as-IN" sz="1600" b="1" dirty="0"/>
              <a:t>চৌরি চৌরা</a:t>
            </a:r>
            <a:r>
              <a:rPr lang="as-IN" sz="1600" dirty="0"/>
              <a:t> এলাকায় আন্দোলনকারীদের সঙ্গে পুলিশের সংঘর্ষ হয়।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এক পর্যায়ে উত্তেজিত জনতা থানায় আগুন ধরিয়ে দেয় এবং কয়েকজন পুলিশ সদস্য নিহত হন।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ঘটনাটি গান্ধীর অহিংস নীতির পরিপন্থী ছিল।</a:t>
            </a:r>
          </a:p>
        </p:txBody>
      </p:sp>
    </p:spTree>
    <p:extLst>
      <p:ext uri="{BB962C8B-B14F-4D97-AF65-F5344CB8AC3E}">
        <p14:creationId xmlns:p14="http://schemas.microsoft.com/office/powerpoint/2010/main" val="170570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2551837"/>
            <a:ext cx="609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u="sng" dirty="0">
                <a:solidFill>
                  <a:srgbClr val="C00000"/>
                </a:solidFill>
              </a:rPr>
              <a:t>আন্দোলন </a:t>
            </a:r>
            <a:r>
              <a:rPr lang="as-IN" b="1" u="sng" dirty="0" smtClean="0">
                <a:solidFill>
                  <a:srgbClr val="C00000"/>
                </a:solidFill>
              </a:rPr>
              <a:t>প্রত্যাহার</a:t>
            </a:r>
            <a:endParaRPr lang="en-US" b="1" u="sng" dirty="0" smtClean="0">
              <a:solidFill>
                <a:srgbClr val="C00000"/>
              </a:solidFill>
            </a:endParaRPr>
          </a:p>
          <a:p>
            <a:endParaRPr lang="as-IN" b="1" u="sng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as-IN" sz="1600" dirty="0"/>
              <a:t>চৌরি চৌরা ঘটনার পর গান্ধীজি মনে করেন যে জনগণ এখনো সম্পূর্ণভাবে অহিংস আন্দোলনের জন্য প্রস্তুত নয়।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তাই তিনি ১৯২২ সালে অসহযোগ আন্দোলন প্রত্যাহার করেন।</a:t>
            </a:r>
          </a:p>
        </p:txBody>
      </p:sp>
    </p:spTree>
    <p:extLst>
      <p:ext uri="{BB962C8B-B14F-4D97-AF65-F5344CB8AC3E}">
        <p14:creationId xmlns:p14="http://schemas.microsoft.com/office/powerpoint/2010/main" val="15772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1582341"/>
            <a:ext cx="61722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u="sng" dirty="0">
                <a:solidFill>
                  <a:srgbClr val="C00000"/>
                </a:solidFill>
              </a:rPr>
              <a:t>আন্দোলনের </a:t>
            </a:r>
            <a:r>
              <a:rPr lang="as-IN" b="1" u="sng" dirty="0" smtClean="0">
                <a:solidFill>
                  <a:srgbClr val="C00000"/>
                </a:solidFill>
              </a:rPr>
              <a:t>ফলাফল</a:t>
            </a:r>
            <a:endParaRPr lang="en-US" b="1" u="sng" dirty="0" smtClean="0">
              <a:solidFill>
                <a:srgbClr val="C00000"/>
              </a:solidFill>
            </a:endParaRPr>
          </a:p>
          <a:p>
            <a:endParaRPr lang="as-IN" b="1" u="sng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as-IN" sz="1600" dirty="0">
                <a:solidFill>
                  <a:srgbClr val="7030A0"/>
                </a:solidFill>
              </a:rPr>
              <a:t>অসহযোগ আন্দোলনের উল্লেখযোগ্য ফলাফল—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sz="1600" dirty="0"/>
              <a:t>ব্রিটিশবিরোধী জাতীয়তাবাদ শক্তিশালী হয়।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sz="1600" dirty="0"/>
              <a:t>সাধারণ জনগণের রাজনৈতিক সচেতনতা বৃদ্ধি পায়।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sz="1600" dirty="0"/>
              <a:t>ব্রিটিশ সরকারের প্রতি ভারতীয়দের আস্থা আরও কমে যায়।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sz="1600" dirty="0"/>
              <a:t>স্বরাজ ও স্বাধীনতার দাবি জোরালো হয়।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sz="1600" dirty="0"/>
              <a:t>হিন্দু-মুসলিম ঐক্য কিছু সময়ের জন্য শক্তিশালী হয়।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sz="1600" dirty="0"/>
              <a:t>পরবর্তী স্বাধীনতা আন্দোলনের ভিত্তি আরও সুদৃঢ় হয়।</a:t>
            </a:r>
          </a:p>
        </p:txBody>
      </p:sp>
    </p:spTree>
    <p:extLst>
      <p:ext uri="{BB962C8B-B14F-4D97-AF65-F5344CB8AC3E}">
        <p14:creationId xmlns:p14="http://schemas.microsoft.com/office/powerpoint/2010/main" val="84552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7800" y="2209800"/>
            <a:ext cx="6172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>
                <a:solidFill>
                  <a:srgbClr val="C00000"/>
                </a:solidFill>
              </a:rPr>
              <a:t>বাড়ির </a:t>
            </a:r>
            <a:r>
              <a:rPr lang="as-IN" b="1" dirty="0" smtClean="0">
                <a:solidFill>
                  <a:srgbClr val="C00000"/>
                </a:solidFill>
              </a:rPr>
              <a:t>কাজ</a:t>
            </a:r>
            <a:endParaRPr lang="en-US" b="1" dirty="0" smtClean="0">
              <a:solidFill>
                <a:srgbClr val="C00000"/>
              </a:solidFill>
            </a:endParaRPr>
          </a:p>
          <a:p>
            <a:endParaRPr lang="as-IN" b="1" dirty="0">
              <a:solidFill>
                <a:srgbClr val="C00000"/>
              </a:solidFill>
            </a:endParaRPr>
          </a:p>
          <a:p>
            <a:r>
              <a:rPr lang="as-IN" sz="1600" b="1" dirty="0" smtClean="0">
                <a:solidFill>
                  <a:srgbClr val="7030A0"/>
                </a:solidFill>
              </a:rPr>
              <a:t>সৃজনশীল</a:t>
            </a:r>
            <a:r>
              <a:rPr lang="en-US" sz="1600" b="1" dirty="0" smtClean="0">
                <a:solidFill>
                  <a:srgbClr val="7030A0"/>
                </a:solidFill>
              </a:rPr>
              <a:t>:</a:t>
            </a:r>
            <a:r>
              <a:rPr lang="as-IN" sz="1600" dirty="0"/>
              <a:t/>
            </a:r>
            <a:br>
              <a:rPr lang="as-IN" sz="1600" dirty="0"/>
            </a:br>
            <a:r>
              <a:rPr lang="as-IN" sz="1600" dirty="0"/>
              <a:t>“অসহযোগ আন্দোলন ছিল ব্রিটিশ শাসনের বিরুদ্ধে ভারতীয় জনগণের একটি গুরুত্বপূর্ণ গণআন্দোলন”—উক্তিটির যথার্থতা বিশ্লেষণ করো</a:t>
            </a:r>
            <a:r>
              <a:rPr lang="as-IN" sz="1600" dirty="0" smtClean="0"/>
              <a:t>।</a:t>
            </a:r>
            <a:endParaRPr lang="en-US" sz="1600" dirty="0" smtClean="0"/>
          </a:p>
          <a:p>
            <a:endParaRPr lang="as-IN" sz="1600" dirty="0"/>
          </a:p>
          <a:p>
            <a:r>
              <a:rPr lang="as-IN" sz="1600" b="1" dirty="0">
                <a:solidFill>
                  <a:srgbClr val="7030A0"/>
                </a:solidFill>
              </a:rPr>
              <a:t>সংক্ষিপ্ত </a:t>
            </a:r>
            <a:r>
              <a:rPr lang="as-IN" sz="1600" b="1" dirty="0" smtClean="0">
                <a:solidFill>
                  <a:srgbClr val="7030A0"/>
                </a:solidFill>
              </a:rPr>
              <a:t>প্রশ্ন:</a:t>
            </a:r>
            <a:r>
              <a:rPr lang="as-IN" sz="1600" dirty="0"/>
              <a:t/>
            </a:r>
            <a:br>
              <a:rPr lang="as-IN" sz="1600" dirty="0"/>
            </a:br>
            <a:r>
              <a:rPr lang="as-IN" sz="1600" dirty="0"/>
              <a:t>১. অসহযোগ আন্দোলন কী?</a:t>
            </a:r>
            <a:br>
              <a:rPr lang="as-IN" sz="1600" dirty="0"/>
            </a:br>
            <a:r>
              <a:rPr lang="as-IN" sz="1600" dirty="0"/>
              <a:t>২. রাওলাট আইনকে কালো আইন বলা হয় কেন?</a:t>
            </a:r>
            <a:br>
              <a:rPr lang="as-IN" sz="1600" dirty="0"/>
            </a:br>
            <a:r>
              <a:rPr lang="as-IN" sz="1600" dirty="0"/>
              <a:t>৩. চৌরি চৌরা ঘটনা কী?</a:t>
            </a:r>
            <a:br>
              <a:rPr lang="as-IN" sz="1600" dirty="0"/>
            </a:br>
            <a:r>
              <a:rPr lang="as-IN" sz="1600" dirty="0"/>
              <a:t>৪. গান্ধীজি কেন অসহযোগ আন্দোলন প্রত্যাহার করেন?</a:t>
            </a:r>
          </a:p>
        </p:txBody>
      </p:sp>
    </p:spTree>
    <p:extLst>
      <p:ext uri="{BB962C8B-B14F-4D97-AF65-F5344CB8AC3E}">
        <p14:creationId xmlns:p14="http://schemas.microsoft.com/office/powerpoint/2010/main" val="238148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373" y="1498753"/>
            <a:ext cx="3276600" cy="3276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38400" y="4648200"/>
            <a:ext cx="377882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b="1" cap="none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ধন্যবাদ</a:t>
            </a:r>
            <a:endParaRPr lang="en-US" sz="72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575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457200" y="1143000"/>
            <a:ext cx="3048000" cy="533400"/>
          </a:xfrm>
          <a:prstGeom prst="ribbon">
            <a:avLst>
              <a:gd name="adj1" fmla="val 16667"/>
              <a:gd name="adj2" fmla="val 669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14401" y="1295400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শিক্ষক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পরিচতি</a:t>
            </a:r>
            <a:endParaRPr lang="en-US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Up-Down Arrow 3"/>
          <p:cNvSpPr/>
          <p:nvPr/>
        </p:nvSpPr>
        <p:spPr>
          <a:xfrm>
            <a:off x="4419600" y="1152236"/>
            <a:ext cx="235527" cy="5638800"/>
          </a:xfrm>
          <a:prstGeom prst="up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956627"/>
            <a:ext cx="37337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6600"/>
                </a:solidFill>
              </a:rPr>
              <a:t>মোঃ</a:t>
            </a:r>
            <a:r>
              <a:rPr lang="en-US" b="1" dirty="0" smtClean="0">
                <a:solidFill>
                  <a:srgbClr val="006600"/>
                </a:solidFill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</a:rPr>
              <a:t>মিজানুর</a:t>
            </a:r>
            <a:r>
              <a:rPr lang="en-US" b="1" dirty="0" smtClean="0">
                <a:solidFill>
                  <a:srgbClr val="006600"/>
                </a:solidFill>
              </a:rPr>
              <a:t>  </a:t>
            </a:r>
            <a:r>
              <a:rPr lang="en-US" b="1" dirty="0" err="1" smtClean="0">
                <a:solidFill>
                  <a:srgbClr val="006600"/>
                </a:solidFill>
              </a:rPr>
              <a:t>রহমান</a:t>
            </a:r>
            <a:endParaRPr lang="en-US" b="1" dirty="0" smtClean="0">
              <a:solidFill>
                <a:srgbClr val="006600"/>
              </a:solidFill>
            </a:endParaRPr>
          </a:p>
          <a:p>
            <a:r>
              <a:rPr lang="en-US" b="1" dirty="0" err="1" smtClean="0">
                <a:solidFill>
                  <a:srgbClr val="FFC000"/>
                </a:solidFill>
              </a:rPr>
              <a:t>প্রভাষক</a:t>
            </a:r>
            <a:endParaRPr lang="en-US" b="1" dirty="0" smtClean="0">
              <a:solidFill>
                <a:srgbClr val="FFC000"/>
              </a:solidFill>
            </a:endParaRPr>
          </a:p>
          <a:p>
            <a:r>
              <a:rPr lang="en-US" dirty="0" err="1" smtClean="0">
                <a:solidFill>
                  <a:srgbClr val="C00000"/>
                </a:solidFill>
              </a:rPr>
              <a:t>পৌরনীতি</a:t>
            </a:r>
            <a:r>
              <a:rPr lang="en-US" dirty="0" smtClean="0">
                <a:solidFill>
                  <a:srgbClr val="C00000"/>
                </a:solidFill>
              </a:rPr>
              <a:t> ও </a:t>
            </a:r>
            <a:r>
              <a:rPr lang="en-US" dirty="0" err="1" smtClean="0">
                <a:solidFill>
                  <a:srgbClr val="C00000"/>
                </a:solidFill>
              </a:rPr>
              <a:t>সুশাসান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বীরশ্রেষ্ঠ</a:t>
            </a:r>
            <a:r>
              <a:rPr lang="en-US" dirty="0" smtClean="0"/>
              <a:t> </a:t>
            </a:r>
            <a:r>
              <a:rPr lang="en-US" dirty="0" err="1" smtClean="0"/>
              <a:t>মোস্তফা</a:t>
            </a:r>
            <a:r>
              <a:rPr lang="en-US" dirty="0" smtClean="0"/>
              <a:t> </a:t>
            </a:r>
            <a:r>
              <a:rPr lang="en-US" dirty="0" err="1" smtClean="0"/>
              <a:t>কামাল</a:t>
            </a:r>
            <a:r>
              <a:rPr lang="en-US" dirty="0" smtClean="0"/>
              <a:t> </a:t>
            </a:r>
            <a:r>
              <a:rPr lang="en-US" dirty="0" err="1" smtClean="0"/>
              <a:t>মহাবিদ্যালয়</a:t>
            </a:r>
            <a:endParaRPr lang="en-US" dirty="0" smtClean="0"/>
          </a:p>
          <a:p>
            <a:r>
              <a:rPr lang="en-US" dirty="0" err="1" smtClean="0"/>
              <a:t>ভোলা</a:t>
            </a:r>
            <a:r>
              <a:rPr lang="en-US" dirty="0" smtClean="0"/>
              <a:t> </a:t>
            </a:r>
            <a:r>
              <a:rPr lang="en-US" dirty="0" err="1" smtClean="0"/>
              <a:t>সদর</a:t>
            </a:r>
            <a:r>
              <a:rPr lang="en-US" dirty="0" smtClean="0"/>
              <a:t>, </a:t>
            </a:r>
            <a:r>
              <a:rPr lang="en-US" dirty="0" err="1" smtClean="0"/>
              <a:t>ভোলা</a:t>
            </a:r>
            <a:r>
              <a:rPr lang="en-US" dirty="0" smtClean="0"/>
              <a:t>।</a:t>
            </a:r>
          </a:p>
          <a:p>
            <a:r>
              <a:rPr lang="en-US" dirty="0" err="1" smtClean="0"/>
              <a:t>মোবাইলঃ</a:t>
            </a:r>
            <a:r>
              <a:rPr lang="en-US" dirty="0" smtClean="0"/>
              <a:t> ০১৭১১২২৪৬২৯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" y="1905000"/>
            <a:ext cx="1554480" cy="18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876800" y="2667000"/>
            <a:ext cx="40386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as-IN" b="1" dirty="0">
                <a:solidFill>
                  <a:srgbClr val="FF0066"/>
                </a:solidFill>
              </a:rPr>
              <a:t>অসহযোগ আন্দোলন (১৯২০–১৯২২)</a:t>
            </a:r>
            <a:r>
              <a:rPr lang="as-IN" dirty="0">
                <a:solidFill>
                  <a:srgbClr val="FF0066"/>
                </a:solidFill>
              </a:rPr>
              <a:t/>
            </a:r>
            <a:br>
              <a:rPr lang="as-IN" dirty="0">
                <a:solidFill>
                  <a:srgbClr val="FF0066"/>
                </a:solidFill>
              </a:rPr>
            </a:br>
            <a:r>
              <a:rPr lang="as-IN" dirty="0"/>
              <a:t>বিষয়: পৌরনীতি ও সুশাসন ২য় পত্র</a:t>
            </a:r>
            <a:br>
              <a:rPr lang="as-IN" dirty="0"/>
            </a:br>
            <a:r>
              <a:rPr lang="as-IN" dirty="0"/>
              <a:t>অধ্যায়</a:t>
            </a:r>
            <a:r>
              <a:rPr lang="as-IN" dirty="0" smtClean="0"/>
              <a:t>:</a:t>
            </a:r>
            <a:r>
              <a:rPr lang="en-US" dirty="0" smtClean="0"/>
              <a:t> ০১</a:t>
            </a:r>
          </a:p>
          <a:p>
            <a:pPr>
              <a:lnSpc>
                <a:spcPct val="150000"/>
              </a:lnSpc>
            </a:pPr>
            <a:r>
              <a:rPr lang="as-IN" dirty="0" smtClean="0"/>
              <a:t>ব্রিটিশ </a:t>
            </a:r>
            <a:r>
              <a:rPr lang="as-IN" dirty="0"/>
              <a:t>ভারতে প্রতিনিধিত্বশীল সরকার ও গণতন্ত্রের বিকাশ</a:t>
            </a:r>
            <a:endParaRPr lang="en-US" dirty="0"/>
          </a:p>
        </p:txBody>
      </p:sp>
      <p:sp>
        <p:nvSpPr>
          <p:cNvPr id="8" name="24-Point Star 7"/>
          <p:cNvSpPr/>
          <p:nvPr/>
        </p:nvSpPr>
        <p:spPr>
          <a:xfrm>
            <a:off x="5410200" y="1676400"/>
            <a:ext cx="2590800" cy="609600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843825" y="1796534"/>
            <a:ext cx="172354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আলোচ্য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বিষয়</a:t>
            </a:r>
            <a:endParaRPr lang="en-US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705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1997838"/>
            <a:ext cx="6477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u="sng" dirty="0" smtClean="0">
                <a:solidFill>
                  <a:srgbClr val="C00000"/>
                </a:solidFill>
              </a:rPr>
              <a:t>শিখনফল</a:t>
            </a:r>
            <a:r>
              <a:rPr lang="en-US" b="1" u="sng" dirty="0" smtClean="0">
                <a:solidFill>
                  <a:srgbClr val="C00000"/>
                </a:solidFill>
              </a:rPr>
              <a:t> </a:t>
            </a:r>
            <a:endParaRPr lang="as-IN" b="1" u="sng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as-IN" dirty="0">
                <a:solidFill>
                  <a:srgbClr val="7030A0"/>
                </a:solidFill>
              </a:rPr>
              <a:t>ক্লাস শেষে </a:t>
            </a:r>
            <a:r>
              <a:rPr lang="as-IN" dirty="0" smtClean="0">
                <a:solidFill>
                  <a:srgbClr val="7030A0"/>
                </a:solidFill>
              </a:rPr>
              <a:t>শিক্ষার্থীরা</a:t>
            </a:r>
            <a:endParaRPr lang="as-IN" dirty="0">
              <a:solidFill>
                <a:srgbClr val="7030A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dirty="0"/>
              <a:t>অসহযোগ আন্দোলনের ধারণা ব্যাখ্যা করতে পারবে।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dirty="0"/>
              <a:t>আন্দোলনের পটভূমি ও কারণ বলতে পারবে।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dirty="0"/>
              <a:t>মহাত্মা গান্ধীর ভূমিকা ব্যাখ্যা করতে পারবে।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dirty="0"/>
              <a:t>আন্দোলনের কর্মসূচি ও ফলাফল বিশ্লেষণ করতে পারবে।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dirty="0"/>
              <a:t>আন্দোলন প্রত্যাহারের কারণ ব্যাখ্যা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224411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1997838"/>
            <a:ext cx="6477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u="sng" dirty="0" smtClean="0">
                <a:solidFill>
                  <a:srgbClr val="C00000"/>
                </a:solidFill>
              </a:rPr>
              <a:t>শিখনফল</a:t>
            </a:r>
            <a:r>
              <a:rPr lang="en-US" b="1" u="sng" dirty="0" smtClean="0">
                <a:solidFill>
                  <a:srgbClr val="C00000"/>
                </a:solidFill>
              </a:rPr>
              <a:t> </a:t>
            </a:r>
            <a:endParaRPr lang="as-IN" b="1" u="sng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as-IN" dirty="0">
                <a:solidFill>
                  <a:srgbClr val="7030A0"/>
                </a:solidFill>
              </a:rPr>
              <a:t>ক্লাস শেষে </a:t>
            </a:r>
            <a:r>
              <a:rPr lang="as-IN" dirty="0" smtClean="0">
                <a:solidFill>
                  <a:srgbClr val="7030A0"/>
                </a:solidFill>
              </a:rPr>
              <a:t>শিক্ষার্থীরা</a:t>
            </a:r>
            <a:endParaRPr lang="as-IN" dirty="0">
              <a:solidFill>
                <a:srgbClr val="7030A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dirty="0"/>
              <a:t>অসহযোগ আন্দোলনের ধারণা ব্যাখ্যা করতে পারবে।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dirty="0"/>
              <a:t>আন্দোলনের পটভূমি ও কারণ বলতে পারবে।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dirty="0"/>
              <a:t>মহাত্মা গান্ধীর ভূমিকা ব্যাখ্যা করতে পারবে।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dirty="0"/>
              <a:t>আন্দোলনের কর্মসূচি ও ফলাফল বিশ্লেষণ করতে পারবে।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s-IN" dirty="0"/>
              <a:t>আন্দোলন প্রত্যাহারের কারণ ব্যাখ্যা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133487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14400" y="2034542"/>
            <a:ext cx="65532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Vrinda"/>
              </a:rPr>
              <a:t>অসহযোগ আন্দোলন কী</a:t>
            </a: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Vrinda"/>
              </a:rPr>
              <a:t>?</a:t>
            </a:r>
            <a:endParaRPr kumimoji="0" lang="en-US" sz="16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Vrinda"/>
              </a:rPr>
              <a:t>অসহযোগ আন্দোলন ছিল ব্রিটিশ ঔপনিবেশিক শাসনের বিরুদ্ধে ভারতীয়দের একটি ব্যাপক গণআন্দোলন।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Vrinda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charset="0"/>
                <a:cs typeface="Vrinda"/>
              </a:rPr>
              <a:t>এর মূলনীতি ছিল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charset="0"/>
                <a:cs typeface="Vrinda"/>
              </a:rPr>
              <a:t>—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Vrinda"/>
              </a:rPr>
              <a:t>ব্রিটিশ সরকারের সঙ্গে সহযোগিতা না করে শান্তিপূর্ণভাবে ব্রিটিশ শাসনকে দুর্বল করা।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Vrinda"/>
              </a:rPr>
              <a:t> </a:t>
            </a:r>
            <a:r>
              <a:rPr kumimoji="0" lang="bn-IN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Vrinda"/>
              </a:rPr>
              <a:t>আন্দোলনের প্রধান নেতা ছিলেন মহাত্মা গান্ধী</a:t>
            </a:r>
            <a:r>
              <a:rPr kumimoji="0" lang="hi-IN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Mangal"/>
              </a:rPr>
              <a:t>।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64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859340"/>
            <a:ext cx="6553200" cy="367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s-IN" b="1" u="sng" dirty="0">
                <a:solidFill>
                  <a:srgbClr val="C00000"/>
                </a:solidFill>
              </a:rPr>
              <a:t>আন্দোলনের পটভূমি</a:t>
            </a:r>
          </a:p>
          <a:p>
            <a:pPr>
              <a:lnSpc>
                <a:spcPct val="150000"/>
              </a:lnSpc>
            </a:pPr>
            <a:r>
              <a:rPr lang="as-IN" dirty="0"/>
              <a:t>আন্দোলনের পেছনে কয়েকটি গুরুত্বপূর্ণ ঘটনা কাজ </a:t>
            </a:r>
            <a:r>
              <a:rPr lang="as-IN" dirty="0" smtClean="0"/>
              <a:t>করেছিল</a:t>
            </a:r>
            <a:endParaRPr lang="as-IN" dirty="0"/>
          </a:p>
          <a:p>
            <a:pPr>
              <a:lnSpc>
                <a:spcPct val="150000"/>
              </a:lnSpc>
            </a:pPr>
            <a:r>
              <a:rPr lang="as-IN" dirty="0"/>
              <a:t>প্রথম বিশ্বযুদ্ধের পর ব্রিটিশ সরকারের দমনমূলক নীতি।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as-IN" dirty="0" smtClean="0"/>
              <a:t>রাওলাট </a:t>
            </a:r>
            <a:r>
              <a:rPr lang="as-IN" dirty="0"/>
              <a:t>আইন (১৯১৯) প্রণয়ন। </a:t>
            </a:r>
            <a:endParaRPr lang="en-US" dirty="0" smtClean="0"/>
          </a:p>
          <a:p>
            <a:pPr>
              <a:lnSpc>
                <a:spcPct val="150000"/>
              </a:lnSpc>
            </a:pPr>
            <a:endParaRPr lang="as-IN" sz="1000" dirty="0"/>
          </a:p>
          <a:p>
            <a:pPr>
              <a:lnSpc>
                <a:spcPct val="150000"/>
              </a:lnSpc>
            </a:pPr>
            <a:r>
              <a:rPr lang="as-IN" u="sng" dirty="0" smtClean="0">
                <a:solidFill>
                  <a:srgbClr val="7030A0"/>
                </a:solidFill>
              </a:rPr>
              <a:t>জালিয়ান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as-IN" u="sng" dirty="0" smtClean="0">
                <a:solidFill>
                  <a:srgbClr val="7030A0"/>
                </a:solidFill>
              </a:rPr>
              <a:t>ওয়ালাবাগ </a:t>
            </a:r>
            <a:r>
              <a:rPr lang="as-IN" u="sng" dirty="0">
                <a:solidFill>
                  <a:srgbClr val="7030A0"/>
                </a:solidFill>
              </a:rPr>
              <a:t>হত্যাকাণ্ড (</a:t>
            </a:r>
            <a:r>
              <a:rPr lang="as-IN" u="sng" dirty="0" smtClean="0">
                <a:solidFill>
                  <a:srgbClr val="7030A0"/>
                </a:solidFill>
              </a:rPr>
              <a:t>১৯১৯)</a:t>
            </a:r>
            <a:r>
              <a:rPr lang="en-US" u="sng" dirty="0" smtClean="0">
                <a:solidFill>
                  <a:srgbClr val="7030A0"/>
                </a:solidFill>
              </a:rPr>
              <a:t>:</a:t>
            </a:r>
            <a:endParaRPr lang="as-IN" u="sng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as-IN" dirty="0"/>
              <a:t>খিলাফত প্রশ্নে মুসলমানদের অসন্তোষ। </a:t>
            </a:r>
          </a:p>
          <a:p>
            <a:pPr>
              <a:lnSpc>
                <a:spcPct val="150000"/>
              </a:lnSpc>
            </a:pPr>
            <a:r>
              <a:rPr lang="as-IN" dirty="0"/>
              <a:t>স্বরাজ ও স্বাধীনতার আকাঙ্ক্ষা বৃদ্ধি। </a:t>
            </a:r>
          </a:p>
          <a:p>
            <a:pPr>
              <a:lnSpc>
                <a:spcPct val="150000"/>
              </a:lnSpc>
            </a:pPr>
            <a:r>
              <a:rPr lang="as-IN" dirty="0"/>
              <a:t>ব্রিটিশ সরকারের প্রতি ভারতীয়দের আস্থা কমে যাওয়া।</a:t>
            </a:r>
          </a:p>
        </p:txBody>
      </p:sp>
    </p:spTree>
    <p:extLst>
      <p:ext uri="{BB962C8B-B14F-4D97-AF65-F5344CB8AC3E}">
        <p14:creationId xmlns:p14="http://schemas.microsoft.com/office/powerpoint/2010/main" val="44743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2136339"/>
            <a:ext cx="66294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s-IN" b="1" u="sng" dirty="0">
                <a:solidFill>
                  <a:srgbClr val="C00000"/>
                </a:solidFill>
              </a:rPr>
              <a:t>রাওলাট আইন</a:t>
            </a:r>
          </a:p>
          <a:p>
            <a:pPr>
              <a:lnSpc>
                <a:spcPct val="150000"/>
              </a:lnSpc>
            </a:pPr>
            <a:r>
              <a:rPr lang="as-IN" sz="1600" b="1" dirty="0"/>
              <a:t>রাওলাট আইন, ১৯১৯</a:t>
            </a:r>
            <a:r>
              <a:rPr lang="as-IN" sz="1600" dirty="0"/>
              <a:t> ছিল ব্রিটিশ সরকারের একটি দমনমূলক আইন।</a:t>
            </a:r>
          </a:p>
          <a:p>
            <a:pPr>
              <a:lnSpc>
                <a:spcPct val="150000"/>
              </a:lnSpc>
            </a:pPr>
            <a:r>
              <a:rPr lang="as-IN" sz="1600" dirty="0">
                <a:solidFill>
                  <a:srgbClr val="7030A0"/>
                </a:solidFill>
              </a:rPr>
              <a:t>এর মাধ্যমে—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বিনা বিচারে আটক রাখার সুযোগ দেওয়া হয়।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রাজনৈতিক আন্দোলন দমন করা হয়।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নাগরিক স্বাধীনতা সংকুচিত হয়। 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ভারতীয়রা এই আইনকে </a:t>
            </a:r>
            <a:r>
              <a:rPr lang="as-IN" sz="1600" b="1" dirty="0"/>
              <a:t>“কালো আইন”</a:t>
            </a:r>
            <a:r>
              <a:rPr lang="as-IN" sz="1600" dirty="0"/>
              <a:t> হিসেবে অভিহিত করে।</a:t>
            </a:r>
          </a:p>
        </p:txBody>
      </p:sp>
    </p:spTree>
    <p:extLst>
      <p:ext uri="{BB962C8B-B14F-4D97-AF65-F5344CB8AC3E}">
        <p14:creationId xmlns:p14="http://schemas.microsoft.com/office/powerpoint/2010/main" val="61643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7800" y="2590800"/>
            <a:ext cx="5943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u="sng" dirty="0">
                <a:solidFill>
                  <a:srgbClr val="C00000"/>
                </a:solidFill>
              </a:rPr>
              <a:t>জালিয়ানওয়ালাবাগ </a:t>
            </a:r>
            <a:r>
              <a:rPr lang="as-IN" b="1" u="sng" dirty="0" smtClean="0">
                <a:solidFill>
                  <a:srgbClr val="C00000"/>
                </a:solidFill>
              </a:rPr>
              <a:t>হত্যাকাণ্ড</a:t>
            </a:r>
            <a:endParaRPr lang="en-US" b="1" u="sng" dirty="0" smtClean="0">
              <a:solidFill>
                <a:srgbClr val="C00000"/>
              </a:solidFill>
            </a:endParaRPr>
          </a:p>
          <a:p>
            <a:endParaRPr lang="as-IN" b="1" u="sng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as-IN" sz="1600" dirty="0"/>
              <a:t>১৩ এপ্রিল ১৯১৯, পাঞ্জাবের অমৃতসরের জালিয়ানওয়ালাবাগে শান্তিপূর্ণ জনসমাবেশে ব্রিটিশ সেনাবাহিনী গুলি চালায়।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জেনারেল রেজিনাল্ড ডায়ার-এর নির্দেশে এই হত্যাকাণ্ড সংঘটিত হয়।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ফলে ভারতীয়দের মধ্যে ব্রিটিশবিরোধী ক্ষোভ ব্যাপকভাবে বৃদ্ধি পায়।</a:t>
            </a:r>
          </a:p>
        </p:txBody>
      </p:sp>
    </p:spTree>
    <p:extLst>
      <p:ext uri="{BB962C8B-B14F-4D97-AF65-F5344CB8AC3E}">
        <p14:creationId xmlns:p14="http://schemas.microsoft.com/office/powerpoint/2010/main" val="211519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1997839"/>
            <a:ext cx="63246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u="sng" dirty="0">
                <a:solidFill>
                  <a:srgbClr val="C00000"/>
                </a:solidFill>
              </a:rPr>
              <a:t>খিলাফত আন্দোলনের সঙ্গে </a:t>
            </a:r>
            <a:r>
              <a:rPr lang="as-IN" b="1" u="sng" dirty="0" smtClean="0">
                <a:solidFill>
                  <a:srgbClr val="C00000"/>
                </a:solidFill>
              </a:rPr>
              <a:t>সম্পর্ক</a:t>
            </a:r>
            <a:endParaRPr lang="en-US" b="1" u="sng" dirty="0" smtClean="0">
              <a:solidFill>
                <a:srgbClr val="C00000"/>
              </a:solidFill>
            </a:endParaRPr>
          </a:p>
          <a:p>
            <a:endParaRPr lang="as-IN" b="1" u="sng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as-IN" sz="1600" dirty="0"/>
              <a:t>প্রথম বিশ্বযুদ্ধের পর তুরস্কের খলিফার মর্যাদা ও ক্ষমতা নিয়ে ভারতীয় মুসলমানদের মধ্যে অসন্তোষ সৃষ্টি হয়।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ভারতের খিলাফত নেতারা আন্দোলন শুরু করেন।</a:t>
            </a:r>
          </a:p>
          <a:p>
            <a:pPr>
              <a:lnSpc>
                <a:spcPct val="150000"/>
              </a:lnSpc>
            </a:pPr>
            <a:r>
              <a:rPr lang="as-IN" sz="1600" dirty="0"/>
              <a:t>গান্ধীজি খিলাফত আন্দোলনের প্রতি সমর্থন দেন, ফলে হিন্দু-মুসলিম ঐক্যের ভিত্তিতে অসহযোগ আন্দোলন আরও শক্তিশালী হয়।</a:t>
            </a:r>
          </a:p>
        </p:txBody>
      </p:sp>
    </p:spTree>
    <p:extLst>
      <p:ext uri="{BB962C8B-B14F-4D97-AF65-F5344CB8AC3E}">
        <p14:creationId xmlns:p14="http://schemas.microsoft.com/office/powerpoint/2010/main" val="103128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218</TotalTime>
  <Words>554</Words>
  <Application>Microsoft Office PowerPoint</Application>
  <PresentationFormat>On-screen Show (4:3)</PresentationFormat>
  <Paragraphs>108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Waveform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40</cp:revision>
  <dcterms:created xsi:type="dcterms:W3CDTF">2026-08-19T07:12:49Z</dcterms:created>
  <dcterms:modified xsi:type="dcterms:W3CDTF">2026-08-20T12:34:39Z</dcterms:modified>
</cp:coreProperties>
</file>