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76" r:id="rId10"/>
    <p:sldId id="278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86340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Noto Sans Bengali"/>
              </a:defRPr>
            </a:pPr>
            <a:r>
              <a:rPr sz="4000">
                <a:solidFill>
                  <a:schemeClr val="bg2">
                    <a:lumMod val="25000"/>
                  </a:schemeClr>
                </a:solidFill>
              </a:rPr>
              <a:t>আলোর প্রতিসরণ, নিয়ম ও বাস্তব প্রয়োগ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543450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37BEDC"/>
                </a:solidFill>
                <a:latin typeface="Noto Sans Bengali"/>
              </a:defRPr>
            </a:pPr>
            <a:r>
              <a:rPr sz="3200">
                <a:solidFill>
                  <a:schemeClr val="tx2">
                    <a:lumMod val="75000"/>
                  </a:schemeClr>
                </a:solidFill>
              </a:rPr>
              <a:t>৮ম শ্রেণি • বিজ্ঞান • ১১তম অধ্যায়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828800"/>
            <a:ext cx="4136069" cy="2277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/>
              <a:t>💡  </a:t>
            </a:r>
            <a:r>
              <a:rPr lang="en-US" sz="2800" dirty="0" err="1" smtClean="0">
                <a:latin typeface="Hubot Sans Bold" charset="0"/>
              </a:rPr>
              <a:t>মোছাঃ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নাসরিন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নাহার</a:t>
            </a:r>
            <a:endParaRPr lang="en-US" sz="2800" dirty="0" smtClean="0">
              <a:latin typeface="Hubot Sans Bold" charset="0"/>
            </a:endParaRP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সহকারী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শিক্ষক</a:t>
            </a:r>
            <a:r>
              <a:rPr lang="en-US" sz="2800" dirty="0" smtClean="0">
                <a:latin typeface="Hubot Sans Bold" charset="0"/>
              </a:rPr>
              <a:t>(ICT)</a:t>
            </a: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মকিমপুর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মাধ্যমিক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বিদ্যালয়</a:t>
            </a:r>
            <a:endParaRPr lang="en-US" sz="2800" dirty="0" smtClean="0">
              <a:latin typeface="Hubot Sans Bold" charset="0"/>
            </a:endParaRP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হরিণাকু</a:t>
            </a:r>
            <a:r>
              <a:rPr lang="bn-IN" sz="2800" dirty="0" smtClean="0">
                <a:latin typeface="Hubot Sans Bold" charset="0"/>
              </a:rPr>
              <a:t>ন্ডু</a:t>
            </a:r>
            <a:r>
              <a:rPr lang="en-US" sz="2800" dirty="0" smtClean="0">
                <a:latin typeface="Hubot Sans Bold" charset="0"/>
              </a:rPr>
              <a:t>,</a:t>
            </a:r>
            <a:r>
              <a:rPr lang="en-US" sz="2800" dirty="0" err="1" smtClean="0">
                <a:latin typeface="Hubot Sans Bold" charset="0"/>
              </a:rPr>
              <a:t>ঝিনাইদহ</a:t>
            </a:r>
            <a:r>
              <a:rPr lang="en-US" sz="2800" dirty="0" smtClean="0">
                <a:latin typeface="Hubot Sans Bold" charset="0"/>
              </a:rPr>
              <a:t>।</a:t>
            </a:r>
          </a:p>
          <a:p>
            <a:pPr>
              <a:defRPr sz="3000" b="1">
                <a:solidFill>
                  <a:srgbClr val="FFFFFF"/>
                </a:solidFill>
                <a:latin typeface="Noto Sans Bengali"/>
              </a:defRPr>
            </a:pPr>
            <a:r>
              <a:rPr smtClean="0"/>
              <a:t>↘  </a:t>
            </a:r>
            <a:r>
              <a:t>╲  🌊  ╱  ↗</a:t>
            </a:r>
          </a:p>
        </p:txBody>
      </p:sp>
      <p:pic>
        <p:nvPicPr>
          <p:cNvPr id="12" name="Picture 11" descr="jhyf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127" y="1620982"/>
            <a:ext cx="5573453" cy="43226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tr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5" y="457199"/>
            <a:ext cx="10432473" cy="57219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t>লঘু → ঘন মাধ্যম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4961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আলোর গতিপথ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0839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আলো লঘু মাধ্যম থেকে ঘন মাধ্যমে তির্যকভাবে গেলে অভিলম্বের দিকে বেঁকে যায়।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252986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সাধারণত r &lt; i।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47307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উদাহরণ: বায়ু থেকে কাচে প্রবেশ।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5349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ঘন → লঘু মাধ্যম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4961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আলোর গতিপথ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087509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আলো ঘন মাধ্যম থেকে লঘু মাধ্যমে গেলে অভিলম্ব থেকে দূরে সরে যায়।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286809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সাধারণত r &gt; i।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557235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উদাহরণ: কাচ থেকে বায়ুতে প্রবেশ।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3794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লম্বভাবে আপতন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14193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বিশেষ অবস্থা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022267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আলো অভিলম্ব বরাবর আপতিত হলে দিক পরিবর্তন দেখা যায় 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922400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তবে মাধ্যম পরিবর্তনের কারণে আলোর বেগ পরিবর্তিত হয়।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903805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তাই দিক পরিবর্তন ও বেগ পরিবর্তন—দুটি আলাদা ধারণা।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17171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রশ্মিচিত্র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386676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লঘু → ঘন মাধ্যমে প্রতিসরণ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914400" y="3931920"/>
            <a:ext cx="10241280" cy="0"/>
          </a:xfrm>
          <a:prstGeom prst="line">
            <a:avLst/>
          </a:prstGeom>
          <a:ln w="25400">
            <a:solidFill>
              <a:srgbClr val="2069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6035040" y="1828800"/>
            <a:ext cx="0" cy="4023360"/>
          </a:xfrm>
          <a:prstGeom prst="line">
            <a:avLst/>
          </a:prstGeom>
          <a:ln w="25400">
            <a:solidFill>
              <a:srgbClr val="F7BE3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72200" y="1920240"/>
            <a:ext cx="153439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F7BE37"/>
                </a:solidFill>
                <a:latin typeface="Noto Sans Bengali"/>
              </a:defRPr>
            </a:pPr>
            <a:r>
              <a:rPr sz="3200">
                <a:solidFill>
                  <a:schemeClr val="accent2"/>
                </a:solidFill>
              </a:rPr>
              <a:t>অভিলম্ব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3749039" y="2194560"/>
            <a:ext cx="2286001" cy="1737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6035040" y="3931920"/>
            <a:ext cx="1371600" cy="1463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08960" y="1828800"/>
            <a:ext cx="252665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আপতিত রশ্মি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5303520"/>
            <a:ext cx="236955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3C9B69"/>
                </a:solidFill>
                <a:latin typeface="Noto Sans Bengali"/>
              </a:defRPr>
            </a:pPr>
            <a:r>
              <a:rPr sz="3200"/>
              <a:t>প্রতিসৃত রশ্মি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246120"/>
            <a:ext cx="198163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লঘু মাধ্যম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51960"/>
            <a:ext cx="19752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ঘন মাধ্যম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60196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Noto Sans Bengali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6583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তুলনামূলক টেবিল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39196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লঘু → ঘন বনাম ঘন → লঘু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554480"/>
            <a:ext cx="3291840" cy="640080"/>
          </a:xfrm>
          <a:prstGeom prst="roundRect">
            <a:avLst/>
          </a:prstGeom>
          <a:solidFill>
            <a:srgbClr val="0918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05840" y="1691640"/>
            <a:ext cx="101021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FFFFFF"/>
                </a:solidFill>
                <a:latin typeface="Noto Sans Bengali"/>
              </a:defRPr>
            </a:pPr>
            <a:r>
              <a:rPr sz="2800"/>
              <a:t>বিষয়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1554480"/>
            <a:ext cx="3291840" cy="640080"/>
          </a:xfrm>
          <a:prstGeom prst="roundRect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63440" y="1691640"/>
            <a:ext cx="17011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FFFFFF"/>
                </a:solidFill>
                <a:latin typeface="Noto Sans Bengali"/>
              </a:defRPr>
            </a:pPr>
            <a:r>
              <a:rPr sz="2800"/>
              <a:t>লঘু → ঘন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1554480"/>
            <a:ext cx="3291840" cy="640080"/>
          </a:xfrm>
          <a:prstGeom prst="roundRect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321040" y="1691640"/>
            <a:ext cx="17011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FFFFFF"/>
                </a:solidFill>
                <a:latin typeface="Noto Sans Bengali"/>
              </a:defRPr>
            </a:pPr>
            <a:r>
              <a:rPr sz="2800"/>
              <a:t>ঘন → লঘু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" y="2331720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05840" y="2560320"/>
            <a:ext cx="19912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আলোর দিক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0" y="2331720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663440" y="2560320"/>
            <a:ext cx="224452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অভিলম্বের দিকে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0" y="2331720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321040" y="2560320"/>
            <a:ext cx="25811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অভিলম্ব থেকে দূরে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4400" y="329183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05840" y="3520439"/>
            <a:ext cx="93166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কোণ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0" y="329183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63440" y="3520439"/>
            <a:ext cx="7938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r &lt; 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9600" y="329183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321040" y="3520439"/>
            <a:ext cx="7938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r &gt; 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4400" y="425195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005840" y="4480559"/>
            <a:ext cx="14542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উদাহরণ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0" y="425195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663440" y="4480559"/>
            <a:ext cx="179247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বায়ু → কাচ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29600" y="4251959"/>
            <a:ext cx="3291840" cy="914400"/>
          </a:xfrm>
          <a:prstGeom prst="rect">
            <a:avLst/>
          </a:prstGeom>
          <a:solidFill>
            <a:srgbClr val="F0F8FF"/>
          </a:solidFill>
          <a:ln>
            <a:solidFill>
              <a:srgbClr val="37B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321040" y="4480559"/>
            <a:ext cx="179247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কাচ → বায়ু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14861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বাস্তব প্রয়োগ–১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336181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পানিতে কলম বাঁকা দেখা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737894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পানি ও বায়ুর বিভেদতলে আলো প্রতিসরিত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84481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ফলে পানির নিচের অংশের আপাত অবস্থান বদলে যায়।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722345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3200"/>
              <a:t>তাই কলম/লাঠি বাঁকা বা ভাঙা মনে হতে পারে।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1325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বাস্তব প্রয়োগ–২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2878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আপাত গভীরতা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819487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পানির ভেতরের বস্তু থেকে আলো বায়ুতে এসে প্রতিসরিত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69862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বস্তুটি প্রকৃত অবস্থানের চেয়ে উপরে মনে হতে পারে।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69461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তাই পুকুরের তলদেশ তুলনামূলক অগভীর মনে হয়।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2287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বাস্তব প্রয়োগ–৩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316464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লেন্স, চশমা ও ক্যামেরা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71000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mtClean="0"/>
              <a:t> </a:t>
            </a:r>
            <a:r>
              <a:rPr sz="2800"/>
              <a:t>চশমার লেন্স দৃষ্টিসংশ্লিষ্ট ত্রুটি সংশোধনে ব্যবহৃত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536557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mtClean="0"/>
              <a:t> </a:t>
            </a:r>
            <a:r>
              <a:rPr sz="2800"/>
              <a:t>ক্যামেরার লেন্স আলোকে ফোকাস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74366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 smtClean="0"/>
              <a:t>অণুবীক্ষণযন্ত্র ও </a:t>
            </a:r>
            <a:r>
              <a:rPr sz="2800"/>
              <a:t>দূরবীনেও লেন্সের প্রতিসরণ কাজে লাগে।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1454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বাস্তব প্রয়োগ–৪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7350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অপটিক্যাল ফাইবার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74574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অপটিক্যাল ফাইবারে আলো নিয়ন্ত্রিতভাবে চলাচল করে।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71849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যোগাযোগ ব্যবস্থায় দ্রুত তথ্য পরিবহনে ব্যবহৃত হয়।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77059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চিকিৎসা ও শিল্পক্ষেত্রেও ফাইবার-ভিত্তিক যন্ত্র ব্যবহৃত হয়।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216597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4000"/>
              <a:t>শিখনফল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229582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000"/>
              <a:t>পাঠ শেষে শিক্ষার্থীরা—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596509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আলোর প্রতিসরণ সংজ্ঞায়িত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843692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আপতিত রশ্মি, প্রতিসৃত রশ্মি ও অভিলম্ব শনাক্ত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61029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প্রতিসরণের দুটি নিয়ম ব্যাখ্যা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93057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লঘু ও ঘন মাধ্যমে আলোর গতিপথের পরিবর্তন ব্যাখ্যা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160520"/>
            <a:ext cx="646683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প্রতিসরণের বাস্তব প্রয়োগ ব্যাখ্যা করতে পারবে।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" y="-73152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22349"/>
            <a:ext cx="35173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শ্রেণিকক্ষ কার্যক্রম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78036" y="222349"/>
            <a:ext cx="4710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600"/>
              <a:t>দলীয় ও হাতে-কলমে কাজ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059937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স্বচ্ছ </a:t>
            </a:r>
            <a:r>
              <a:rPr sz="3200"/>
              <a:t>গ্লাসে পানি নিয়ে একটি কলম তির্যকভাবে রাখো ও পর্যবেক্ষণ করো।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1023870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আপতিত </a:t>
            </a:r>
            <a:r>
              <a:rPr sz="3200"/>
              <a:t>রশ্মি–অভিলম্ব–প্রতিসৃত রশ্মি চিহ্নিত করে রশ্মিচিত্র আঁকো।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928812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লঘু</a:t>
            </a:r>
            <a:r>
              <a:rPr sz="3200"/>
              <a:t>→ঘন ও ঘন→লঘু—দুই অবস্থার পার্থক্য দলীয়ভাবে বলো।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792075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বাস্তব </a:t>
            </a:r>
            <a:r>
              <a:rPr sz="3200"/>
              <a:t>জীবনের আরও দুটি উদাহরণ উপস্থাপন করো।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17652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মূল্যায়ন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38972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১. আলোর প্রতিসরণ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465383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২. প্রতিসরণের প্রথম সূত্র লেখ।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912461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৩. লঘু থেকে ঘন মাধ্যমে গেলে আলো কোন দিকে বেঁকে যায়?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596669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৪. পানিতে কলম বাঁকা দেখা যায় কেন?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2985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পূর্বজ্ঞান যাচাই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149271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800"/>
              <a:t>চিন্তা করো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633699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পানিতে </a:t>
            </a:r>
            <a:r>
              <a:rPr sz="3200"/>
              <a:t>রাখা কলম বাঁকা দেখা যায় কেন?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684193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আলো </a:t>
            </a:r>
            <a:r>
              <a:rPr sz="3200"/>
              <a:t>কি সব স্বচ্ছ মাধ্যমে একই গতিতে চলে?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641233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 smtClean="0"/>
              <a:t>পানির </a:t>
            </a:r>
            <a:r>
              <a:rPr sz="3200"/>
              <a:t>ভেতরের বস্তু উপরে মনে হয় কেন?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674415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lang="en-US" dirty="0" smtClean="0"/>
              <a:t> </a:t>
            </a:r>
            <a:r>
              <a:rPr sz="3200" smtClean="0"/>
              <a:t>আয়না </a:t>
            </a:r>
            <a:r>
              <a:rPr sz="3200"/>
              <a:t>ও পানিতে আলোর আচরণ কি একই?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480452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4000"/>
              <a:t>আলোর প্রতিসরণ কী?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142332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400"/>
              <a:t>আলো এক স্বচ্ছ মাধ্যম থেকে অন্য স্বচ্ছ মাধ্যমে তির্যকভাবে প্রবেশ করলে তার গতিপথ পরিবর্তিত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431239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400"/>
              <a:t>এই ঘটনাকে আলোর প্রতিসরণ বলে।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68499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400"/>
              <a:t>ভিন্ন মাধ্যমে আলোর বেগ ভিন্ন হওয়ায় দিক পরিবর্তন ঘটে।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48686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400"/>
              <a:t>উদাহরণ: বায়ু → পানি বা বায়ু → কাচ।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hyt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8" y="623454"/>
            <a:ext cx="10515600" cy="572192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963891" y="623454"/>
            <a:ext cx="1911927" cy="45720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15074"/>
            <a:ext cx="467467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4000"/>
              <a:t>প্রতিসরণের পরিভাষা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9927" y="759172"/>
            <a:ext cx="276389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রশ্মিচিত্রের ধারণা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651011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আপতিত রশ্মি: বিভেদতলের দিকে আগত রশ্মি।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760977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প্রতিসৃত রশ্মি: দ্বিতীয় মাধ্যমে প্রবেশের পর চলমান রশ্মি।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844333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অভিলম্ব: আপতন বিন্দুতে বিভেদতলের ওপর অঙ্কিত লম্ব রেখা।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474720"/>
            <a:ext cx="877035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t>• </a:t>
            </a:r>
            <a:r>
              <a:rPr sz="2800"/>
              <a:t>আপতন কোণ (i) ও প্রতিসরণ কোণ (r) অভিলম্বের সঙ্গে মাপা হয়।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6760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প্রথম প্রতিসরণ সূত্র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123463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2400"/>
              <a:t>১ম নিয়ম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" y="1330345"/>
            <a:ext cx="1173430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আপতিত রশ্মি, প্রতিসৃত রশ্মি এবং আপতন বিন্দুতে অঙ্কিত অভিলম্ব একই সমতলে থাকে।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065954"/>
            <a:ext cx="7339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2800"/>
              <a:t>• রশ্মিচিত্রে অভিলম্বের সঙ্গে i ও r কোণ দেখানো হয়।</a:t>
            </a:r>
          </a:p>
        </p:txBody>
      </p:sp>
      <p:pic>
        <p:nvPicPr>
          <p:cNvPr id="12" name="Picture 11" descr="8th chapter 2_16715530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89175"/>
            <a:ext cx="10287000" cy="37659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182880"/>
            <a:ext cx="640080" cy="640080"/>
          </a:xfrm>
          <a:prstGeom prst="ellipse">
            <a:avLst/>
          </a:prstGeom>
          <a:solidFill>
            <a:srgbClr val="37BE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338560" y="5943600"/>
            <a:ext cx="411480" cy="411480"/>
          </a:xfrm>
          <a:prstGeom prst="ellipse">
            <a:avLst/>
          </a:prstGeom>
          <a:solidFill>
            <a:srgbClr val="F7BE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" y="6126480"/>
            <a:ext cx="320040" cy="320040"/>
          </a:xfrm>
          <a:prstGeom prst="ellipse">
            <a:avLst/>
          </a:prstGeom>
          <a:solidFill>
            <a:srgbClr val="2069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74320"/>
            <a:ext cx="39260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91837"/>
                </a:solidFill>
                <a:latin typeface="Noto Sans Bengali"/>
              </a:defRPr>
            </a:pPr>
            <a:r>
              <a:rPr sz="3600"/>
              <a:t>দ্বিতীয় প্রতিসরণ সূত্র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868680"/>
            <a:ext cx="172675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0">
                <a:solidFill>
                  <a:srgbClr val="2069BE"/>
                </a:solidFill>
                <a:latin typeface="Noto Sans Bengali"/>
              </a:defRPr>
            </a:pPr>
            <a:r>
              <a:rPr sz="3200"/>
              <a:t>স্নেলের সূত্র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114169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নির্দিষ্ট দুটি মাধ্যম ও নির্দিষ্ট বর্ণের আলোর জন্য sin i / sin r একটি ধ্রুবক।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435568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সূত্র: sin i / sin r = ধ্রুবক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88920"/>
            <a:ext cx="96247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r>
              <a:rPr sz="3200"/>
              <a:t>• এই ধ্রুবক মাধ্যমদ্বয়ের আপেক্ষিক প্রতিসরাঙ্কের সঙ্গে সম্পর্কিত।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hnf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5" y="761999"/>
            <a:ext cx="8174181" cy="52647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669</Words>
  <Application>Microsoft Macintosh PowerPoint</Application>
  <PresentationFormat>Custom</PresentationFormat>
  <Paragraphs>108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SERVER-001</cp:lastModifiedBy>
  <cp:revision>17</cp:revision>
  <dcterms:created xsi:type="dcterms:W3CDTF">2013-01-27T09:14:16Z</dcterms:created>
  <dcterms:modified xsi:type="dcterms:W3CDTF">2026-08-20T08:24:21Z</dcterms:modified>
  <cp:category/>
</cp:coreProperties>
</file>