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2" d="100"/>
          <a:sy n="102" d="100"/>
        </p:scale>
        <p:origin x="13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microsoft.com/office/2007/relationships/hdphoto" Target="../media/hdphoto3.wdp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36" y="0"/>
            <a:ext cx="12154364" cy="68580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8290" y="225670"/>
            <a:ext cx="1875415" cy="15003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581" y="1726002"/>
            <a:ext cx="12154364" cy="2954655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9600" b="1" i="0" u="none" dirty="0" err="1">
                <a:solidFill>
                  <a:srgbClr val="FF0000"/>
                </a:solidFill>
                <a:latin typeface="Hind Siliguri"/>
              </a:rPr>
              <a:t>ডিজিটাল</a:t>
            </a:r>
            <a:r>
              <a:rPr sz="96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9600" b="1" i="0" u="none" dirty="0" err="1" smtClean="0">
                <a:solidFill>
                  <a:srgbClr val="FF0000"/>
                </a:solidFill>
                <a:latin typeface="Hind Siliguri"/>
              </a:rPr>
              <a:t>ক্লা</a:t>
            </a:r>
            <a:r>
              <a:rPr lang="en-US" sz="9600" b="1" i="0" u="none" dirty="0" err="1" smtClean="0">
                <a:solidFill>
                  <a:srgbClr val="FF0000"/>
                </a:solidFill>
                <a:latin typeface="Hind Siliguri"/>
              </a:rPr>
              <a:t>সে</a:t>
            </a:r>
            <a:r>
              <a:rPr lang="en-US" sz="9600" b="1" i="0" u="none" dirty="0" smtClean="0">
                <a:solidFill>
                  <a:srgbClr val="FF0000"/>
                </a:solidFill>
                <a:latin typeface="Hind Siliguri"/>
              </a:rPr>
              <a:t> </a:t>
            </a:r>
            <a:r>
              <a:rPr lang="en-US" sz="9600" b="1" i="0" u="none" dirty="0" err="1" smtClean="0">
                <a:solidFill>
                  <a:srgbClr val="FF0000"/>
                </a:solidFill>
                <a:latin typeface="Hind Siliguri"/>
              </a:rPr>
              <a:t>তোমাকে</a:t>
            </a:r>
            <a:r>
              <a:rPr sz="9600" b="1" i="0" u="none" dirty="0" smtClean="0">
                <a:solidFill>
                  <a:srgbClr val="FF0000"/>
                </a:solidFill>
                <a:latin typeface="Hind Siliguri"/>
              </a:rPr>
              <a:t> </a:t>
            </a:r>
            <a:r>
              <a:rPr sz="9600" b="1" i="0" u="none" dirty="0" err="1">
                <a:solidFill>
                  <a:srgbClr val="FF0000"/>
                </a:solidFill>
                <a:latin typeface="Hind Siliguri"/>
              </a:rPr>
              <a:t>স্বাগতম</a:t>
            </a:r>
            <a:r>
              <a:rPr sz="9600" b="1" i="0" u="none" dirty="0">
                <a:solidFill>
                  <a:srgbClr val="FF0000"/>
                </a:solidFill>
                <a:latin typeface="Hind Siliguri"/>
              </a:rPr>
              <a:t>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2327" y="5148580"/>
            <a:ext cx="11904982" cy="123110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000" b="1" i="0" u="none" dirty="0" err="1">
                <a:solidFill>
                  <a:srgbClr val="FFFF00"/>
                </a:solidFill>
                <a:latin typeface="Hind Siliguri"/>
              </a:rPr>
              <a:t>তথ্য</a:t>
            </a:r>
            <a:r>
              <a:rPr sz="4000" b="1" i="0" u="none" dirty="0">
                <a:solidFill>
                  <a:srgbClr val="FFFF00"/>
                </a:solidFill>
                <a:latin typeface="Hind Siliguri"/>
              </a:rPr>
              <a:t> ও </a:t>
            </a:r>
            <a:r>
              <a:rPr sz="4000" b="1" i="0" u="none" dirty="0" err="1">
                <a:solidFill>
                  <a:srgbClr val="FFFF00"/>
                </a:solidFill>
                <a:latin typeface="Hind Siliguri"/>
              </a:rPr>
              <a:t>যোগাযোগ</a:t>
            </a:r>
            <a:r>
              <a:rPr sz="4000" b="1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4000" b="1" i="0" u="none" dirty="0" err="1">
                <a:solidFill>
                  <a:srgbClr val="FFFF00"/>
                </a:solidFill>
                <a:latin typeface="Hind Siliguri"/>
              </a:rPr>
              <a:t>প্রযুক্তি</a:t>
            </a:r>
            <a:r>
              <a:rPr sz="4000" b="1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4000" b="1" i="0" u="none" dirty="0" err="1">
                <a:solidFill>
                  <a:srgbClr val="FFFF00"/>
                </a:solidFill>
                <a:latin typeface="Hind Siliguri"/>
              </a:rPr>
              <a:t>বিষয়ক</a:t>
            </a:r>
            <a:r>
              <a:rPr sz="4000" b="1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4000" b="1" i="0" u="none" dirty="0" err="1">
                <a:solidFill>
                  <a:srgbClr val="FFFF00"/>
                </a:solidFill>
                <a:latin typeface="Hind Siliguri"/>
              </a:rPr>
              <a:t>আনন্দময়</a:t>
            </a:r>
            <a:r>
              <a:rPr sz="4000" b="1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4000" b="1" i="0" u="none" dirty="0" err="1">
                <a:solidFill>
                  <a:srgbClr val="FFFF00"/>
                </a:solidFill>
                <a:latin typeface="Hind Siliguri"/>
              </a:rPr>
              <a:t>শিখন</a:t>
            </a:r>
            <a:r>
              <a:rPr sz="4000" b="1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4000" b="1" i="0" u="none" dirty="0" err="1">
                <a:solidFill>
                  <a:srgbClr val="FFFF00"/>
                </a:solidFill>
                <a:latin typeface="Hind Siliguri"/>
              </a:rPr>
              <a:t>ক্লাসে</a:t>
            </a:r>
            <a:r>
              <a:rPr sz="4000" b="1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4000" b="1" i="0" u="none" dirty="0" err="1">
                <a:solidFill>
                  <a:srgbClr val="FFFF00"/>
                </a:solidFill>
                <a:latin typeface="Hind Siliguri"/>
              </a:rPr>
              <a:t>সবাইকে</a:t>
            </a:r>
            <a:r>
              <a:rPr sz="4000" b="1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4000" b="1" i="0" u="none" dirty="0" err="1">
                <a:solidFill>
                  <a:srgbClr val="FFFF00"/>
                </a:solidFill>
                <a:latin typeface="Hind Siliguri"/>
              </a:rPr>
              <a:t>আন্তরিক</a:t>
            </a:r>
            <a:r>
              <a:rPr sz="4000" b="1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4000" b="1" i="0" u="none" dirty="0" err="1">
                <a:solidFill>
                  <a:srgbClr val="FFFF00"/>
                </a:solidFill>
                <a:latin typeface="Hind Siliguri"/>
              </a:rPr>
              <a:t>শুভেচ্ছা</a:t>
            </a:r>
            <a:r>
              <a:rPr sz="4000" b="1" i="0" u="none" dirty="0">
                <a:solidFill>
                  <a:srgbClr val="FFFF00"/>
                </a:solidFill>
                <a:latin typeface="Hind Siliguri"/>
              </a:rPr>
              <a:t> ও </a:t>
            </a:r>
            <a:r>
              <a:rPr sz="4000" b="1" i="0" u="none" dirty="0" err="1">
                <a:solidFill>
                  <a:srgbClr val="FFFF00"/>
                </a:solidFill>
                <a:latin typeface="Hind Siliguri"/>
              </a:rPr>
              <a:t>অভিনন্দন</a:t>
            </a:r>
            <a:r>
              <a:rPr sz="4000" b="1" i="0" u="none" dirty="0">
                <a:solidFill>
                  <a:srgbClr val="FFFF00"/>
                </a:solidFill>
                <a:latin typeface="Hind Siliguri"/>
              </a:rPr>
              <a:t>।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7750" y="1697701"/>
            <a:ext cx="9989705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>
                <a:solidFill>
                  <a:srgbClr val="1E293B"/>
                </a:solidFill>
                <a:latin typeface="Hind Siliguri"/>
              </a:rPr>
              <a:t>৫. </a:t>
            </a:r>
            <a:r>
              <a:rPr sz="3200" b="1" i="0" u="none" dirty="0" err="1">
                <a:solidFill>
                  <a:srgbClr val="1E293B"/>
                </a:solidFill>
                <a:latin typeface="Hind Siliguri"/>
              </a:rPr>
              <a:t>ব্যক্তিগত</a:t>
            </a:r>
            <a:r>
              <a:rPr sz="3200" b="1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1E293B"/>
                </a:solidFill>
                <a:latin typeface="Hind Siliguri"/>
              </a:rPr>
              <a:t>তথ্য</a:t>
            </a:r>
            <a:r>
              <a:rPr sz="3200" b="1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1E293B"/>
                </a:solidFill>
                <a:latin typeface="Hind Siliguri"/>
              </a:rPr>
              <a:t>এড়ানো</a:t>
            </a:r>
            <a:r>
              <a:rPr sz="3200" b="1" i="0" u="none" dirty="0">
                <a:solidFill>
                  <a:srgbClr val="1E293B"/>
                </a:solidFill>
                <a:latin typeface="Hind Siliguri"/>
              </a:rPr>
              <a:t>: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পাসওয়ার্ডে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নিজের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নাম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,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জন্মতারিখ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,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মোবাইল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নম্বর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বা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সহজ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ধারাবাহিক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সংখ্যা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(123456)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ব্যবহার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না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করা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7750" y="3352746"/>
            <a:ext cx="10682432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>
                <a:solidFill>
                  <a:srgbClr val="00B0F0"/>
                </a:solidFill>
                <a:latin typeface="Hind Siliguri"/>
              </a:rPr>
              <a:t>৬. </a:t>
            </a:r>
            <a:r>
              <a:rPr sz="3200" b="1" i="0" u="none" dirty="0" err="1">
                <a:solidFill>
                  <a:srgbClr val="00B0F0"/>
                </a:solidFill>
                <a:latin typeface="Hind Siliguri"/>
              </a:rPr>
              <a:t>পাসওয়ার্ড</a:t>
            </a:r>
            <a:r>
              <a:rPr sz="3200" b="1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00B0F0"/>
                </a:solidFill>
                <a:latin typeface="Hind Siliguri"/>
              </a:rPr>
              <a:t>ম্যানেজার</a:t>
            </a:r>
            <a:r>
              <a:rPr sz="3200" b="1" i="0" u="none" dirty="0">
                <a:solidFill>
                  <a:srgbClr val="00B0F0"/>
                </a:solidFill>
                <a:latin typeface="Hind Siliguri"/>
              </a:rPr>
              <a:t>: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পাসওয়ার্ড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মনে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রাখার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জন্য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নির্ভরযোগ্য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'Password Manager' (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যেমন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: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LastPass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, KeePass)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ব্যবহার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করা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47750" y="5157873"/>
            <a:ext cx="9989705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>
                <a:solidFill>
                  <a:srgbClr val="1E293B"/>
                </a:solidFill>
                <a:latin typeface="Hind Siliguri"/>
              </a:rPr>
              <a:t>৭. </a:t>
            </a:r>
            <a:r>
              <a:rPr sz="3200" b="1" i="0" u="none" dirty="0" err="1">
                <a:solidFill>
                  <a:srgbClr val="1E293B"/>
                </a:solidFill>
                <a:latin typeface="Hind Siliguri"/>
              </a:rPr>
              <a:t>নিয়মিত</a:t>
            </a:r>
            <a:r>
              <a:rPr sz="3200" b="1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1E293B"/>
                </a:solidFill>
                <a:latin typeface="Hind Siliguri"/>
              </a:rPr>
              <a:t>পরিবর্তন</a:t>
            </a:r>
            <a:r>
              <a:rPr sz="3200" b="1" i="0" u="none" dirty="0">
                <a:solidFill>
                  <a:srgbClr val="1E293B"/>
                </a:solidFill>
                <a:latin typeface="Hind Siliguri"/>
              </a:rPr>
              <a:t>: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অন্তত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৩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থেকে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৬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মাস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পর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পর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পাসওয়ার্ড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পরিবর্তন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করার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অভ্যাস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গড়ে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তোলা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।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498" y="1735801"/>
            <a:ext cx="365760" cy="307704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499" y="3390845"/>
            <a:ext cx="365760" cy="341892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195972"/>
            <a:ext cx="365760" cy="3846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1500" y="476250"/>
            <a:ext cx="11601450" cy="6001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900" b="1" i="0" u="none" dirty="0" err="1">
                <a:solidFill>
                  <a:srgbClr val="FF0000"/>
                </a:solidFill>
                <a:latin typeface="Hind Siliguri"/>
              </a:rPr>
              <a:t>পাসওয়ার্ড</a:t>
            </a:r>
            <a:r>
              <a:rPr sz="39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900" b="1" i="0" u="none" dirty="0" err="1">
                <a:solidFill>
                  <a:srgbClr val="FF0000"/>
                </a:solidFill>
                <a:latin typeface="Hind Siliguri"/>
              </a:rPr>
              <a:t>গোপন</a:t>
            </a:r>
            <a:r>
              <a:rPr sz="39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900" b="1" i="0" u="none" dirty="0" err="1">
                <a:solidFill>
                  <a:srgbClr val="FF0000"/>
                </a:solidFill>
                <a:latin typeface="Hind Siliguri"/>
              </a:rPr>
              <a:t>রাখার</a:t>
            </a:r>
            <a:r>
              <a:rPr sz="39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900" b="1" i="0" u="none" dirty="0" err="1">
                <a:solidFill>
                  <a:srgbClr val="FF0000"/>
                </a:solidFill>
                <a:latin typeface="Hind Siliguri"/>
              </a:rPr>
              <a:t>কৌশল</a:t>
            </a:r>
            <a:r>
              <a:rPr sz="3900" b="1" i="0" u="none" dirty="0">
                <a:solidFill>
                  <a:srgbClr val="FF0000"/>
                </a:solidFill>
                <a:latin typeface="Hind Siliguri"/>
              </a:rPr>
              <a:t> (৫ - ৭)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1371600"/>
            <a:ext cx="11049000" cy="381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7750" y="1759743"/>
            <a:ext cx="10572750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>
                <a:solidFill>
                  <a:srgbClr val="FF0000"/>
                </a:solidFill>
                <a:latin typeface="Hind Siliguri"/>
              </a:rPr>
              <a:t>৮. </a:t>
            </a:r>
            <a:r>
              <a:rPr sz="3200" b="1" i="0" u="none" dirty="0" err="1">
                <a:solidFill>
                  <a:srgbClr val="FF0000"/>
                </a:solidFill>
                <a:latin typeface="Hind Siliguri"/>
              </a:rPr>
              <a:t>ভিন্ন</a:t>
            </a:r>
            <a:r>
              <a:rPr sz="32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FF0000"/>
                </a:solidFill>
                <a:latin typeface="Hind Siliguri"/>
              </a:rPr>
              <a:t>ভিন্ন</a:t>
            </a:r>
            <a:r>
              <a:rPr sz="32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FF0000"/>
                </a:solidFill>
                <a:latin typeface="Hind Siliguri"/>
              </a:rPr>
              <a:t>পাসওয়ার্ড</a:t>
            </a:r>
            <a:r>
              <a:rPr sz="3200" b="1" i="0" u="none" dirty="0">
                <a:solidFill>
                  <a:srgbClr val="FF0000"/>
                </a:solidFill>
                <a:latin typeface="Hind Siliguri"/>
              </a:rPr>
              <a:t>: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প্রতিটি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গুরুত্বপূর্ণ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অনলাইন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অ্যাকাউন্টের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জন্য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আলাদা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আলাদা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পাসওয়ার্ড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ব্যবহার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করা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7750" y="3098958"/>
            <a:ext cx="10572750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>
                <a:solidFill>
                  <a:srgbClr val="1E293B"/>
                </a:solidFill>
                <a:latin typeface="Hind Siliguri"/>
              </a:rPr>
              <a:t>৯. কারো সাথে শেয়ার না করা:</a:t>
            </a:r>
            <a:r>
              <a:rPr sz="3200" b="0" i="0" u="none">
                <a:solidFill>
                  <a:srgbClr val="1E293B"/>
                </a:solidFill>
                <a:latin typeface="Hind Siliguri"/>
              </a:rPr>
              <a:t> বন্ধু বা পরিচিত কারোর সাথেই নিজের অ্যাকাউন্টের পাসওয়ার্ড শেয়ার না করা।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47750" y="4420790"/>
            <a:ext cx="10572750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>
                <a:solidFill>
                  <a:srgbClr val="00B0F0"/>
                </a:solidFill>
                <a:latin typeface="Hind Siliguri"/>
              </a:rPr>
              <a:t>১০. </a:t>
            </a:r>
            <a:r>
              <a:rPr sz="3200" b="1" i="0" u="none" dirty="0" err="1">
                <a:solidFill>
                  <a:srgbClr val="00B0F0"/>
                </a:solidFill>
                <a:latin typeface="Hind Siliguri"/>
              </a:rPr>
              <a:t>সাইন</a:t>
            </a:r>
            <a:r>
              <a:rPr sz="3200" b="1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00B0F0"/>
                </a:solidFill>
                <a:latin typeface="Hind Siliguri"/>
              </a:rPr>
              <a:t>আউট</a:t>
            </a:r>
            <a:r>
              <a:rPr sz="3200" b="1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00B0F0"/>
                </a:solidFill>
                <a:latin typeface="Hind Siliguri"/>
              </a:rPr>
              <a:t>করা</a:t>
            </a:r>
            <a:r>
              <a:rPr sz="3200" b="1" i="0" u="none" dirty="0">
                <a:solidFill>
                  <a:srgbClr val="00B0F0"/>
                </a:solidFill>
                <a:latin typeface="Hind Siliguri"/>
              </a:rPr>
              <a:t>: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সাইবার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ক্যাফে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বা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অন্যের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কম্পিউটার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ব্যবহারের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পর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অবশ্যই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একাউন্ট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থেকে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সাইন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আউট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(Log Out)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করা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97843"/>
            <a:ext cx="266700" cy="3238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137058"/>
            <a:ext cx="381000" cy="3238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458890"/>
            <a:ext cx="342900" cy="3238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1500" y="476250"/>
            <a:ext cx="11601450" cy="838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900" b="1" i="0" u="none">
                <a:solidFill>
                  <a:srgbClr val="0F766E"/>
                </a:solidFill>
                <a:latin typeface="Hind Siliguri"/>
              </a:rPr>
              <a:t>পাসওয়ার্ড গোপন রাখার কৌশল (৮ - ১০)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1371600"/>
            <a:ext cx="11049000" cy="381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6250" y="476250"/>
            <a:ext cx="5400675" cy="8001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900" b="1" i="0" u="none">
                <a:solidFill>
                  <a:srgbClr val="0F766E"/>
                </a:solidFill>
                <a:latin typeface="Hind Siliguri"/>
              </a:rPr>
              <a:t>কম্পিউটার হ্যাকার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8016" y="394855"/>
            <a:ext cx="5394035" cy="60682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76249" y="1193224"/>
            <a:ext cx="5259533" cy="29546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 err="1">
                <a:solidFill>
                  <a:srgbClr val="FF0000"/>
                </a:solidFill>
                <a:latin typeface="Hind Siliguri"/>
              </a:rPr>
              <a:t>হ্যাকার</a:t>
            </a:r>
            <a:r>
              <a:rPr sz="3200" b="1" i="0" u="none" dirty="0">
                <a:solidFill>
                  <a:srgbClr val="FF0000"/>
                </a:solidFill>
                <a:latin typeface="Hind Siliguri"/>
              </a:rPr>
              <a:t> (Hacker):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যিনি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বা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যারা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সংশ্লিষ্ট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কর্তৃপক্ষের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বা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ব্যবহারকারীর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অনুমতি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ছাড়া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কোনো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কম্পিউটার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সিস্টেম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বা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নেটওয়ার্কে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প্রবেশ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করেন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,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তাদেরকে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FF0000"/>
                </a:solidFill>
                <a:latin typeface="Hind Siliguri"/>
              </a:rPr>
              <a:t>হ্যাকার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বলা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হয়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6251" y="4439344"/>
            <a:ext cx="5259532" cy="19697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হ্যাকাররা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নিরাপত্তা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ত্রুটি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খুঁজে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বের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করে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সিস্টেমে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প্রবেশ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করে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তথ্য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চুরি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,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বিকৃতি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ক্ষতি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সাধন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করে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থাকে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71352" y="1418790"/>
            <a:ext cx="3492549" cy="493582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349651" y="1418790"/>
            <a:ext cx="3492549" cy="493582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127951" y="1418790"/>
            <a:ext cx="3492549" cy="493582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484038" y="2203597"/>
            <a:ext cx="3589695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200" b="1" i="0" u="none" dirty="0" err="1">
                <a:solidFill>
                  <a:srgbClr val="0F766E"/>
                </a:solidFill>
                <a:latin typeface="Hind Siliguri"/>
              </a:rPr>
              <a:t>হোয়াইট</a:t>
            </a:r>
            <a:r>
              <a:rPr sz="3200" b="1" i="0" u="none" dirty="0">
                <a:solidFill>
                  <a:srgbClr val="0F766E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0F766E"/>
                </a:solidFill>
                <a:latin typeface="Hind Siliguri"/>
              </a:rPr>
              <a:t>হ্যাট</a:t>
            </a:r>
            <a:r>
              <a:rPr sz="3200" b="1" i="0" u="none" dirty="0">
                <a:solidFill>
                  <a:srgbClr val="0F766E"/>
                </a:solidFill>
                <a:latin typeface="Hind Siliguri"/>
              </a:rPr>
              <a:t> (Ethical)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352" y="3286589"/>
            <a:ext cx="3418757" cy="29546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200" b="0" i="0" u="none" dirty="0" err="1">
                <a:solidFill>
                  <a:srgbClr val="475569"/>
                </a:solidFill>
                <a:latin typeface="Hind Siliguri"/>
              </a:rPr>
              <a:t>এরা</a:t>
            </a:r>
            <a:r>
              <a:rPr sz="32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475569"/>
                </a:solidFill>
                <a:latin typeface="Hind Siliguri"/>
              </a:rPr>
              <a:t>সিস্টেমের</a:t>
            </a:r>
            <a:r>
              <a:rPr sz="32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475569"/>
                </a:solidFill>
                <a:latin typeface="Hind Siliguri"/>
              </a:rPr>
              <a:t>নিরাপত্তার</a:t>
            </a:r>
            <a:r>
              <a:rPr sz="32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475569"/>
                </a:solidFill>
                <a:latin typeface="Hind Siliguri"/>
              </a:rPr>
              <a:t>ত্রুটি</a:t>
            </a:r>
            <a:r>
              <a:rPr sz="32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475569"/>
                </a:solidFill>
                <a:latin typeface="Hind Siliguri"/>
              </a:rPr>
              <a:t>খুঁজে</a:t>
            </a:r>
            <a:r>
              <a:rPr sz="32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475569"/>
                </a:solidFill>
                <a:latin typeface="Hind Siliguri"/>
              </a:rPr>
              <a:t>তা</a:t>
            </a:r>
            <a:r>
              <a:rPr sz="32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475569"/>
                </a:solidFill>
                <a:latin typeface="Hind Siliguri"/>
              </a:rPr>
              <a:t>সংশোধনে</a:t>
            </a:r>
            <a:r>
              <a:rPr sz="32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475569"/>
                </a:solidFill>
                <a:latin typeface="Hind Siliguri"/>
              </a:rPr>
              <a:t>সাহায্য</a:t>
            </a:r>
            <a:r>
              <a:rPr sz="32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475569"/>
                </a:solidFill>
                <a:latin typeface="Hind Siliguri"/>
              </a:rPr>
              <a:t>করে</a:t>
            </a:r>
            <a:r>
              <a:rPr sz="3200" b="0" i="0" u="none" dirty="0">
                <a:solidFill>
                  <a:srgbClr val="475569"/>
                </a:solidFill>
                <a:latin typeface="Hind Siliguri"/>
              </a:rPr>
              <a:t>। </a:t>
            </a:r>
            <a:r>
              <a:rPr sz="3200" b="0" i="0" u="none" dirty="0" err="1">
                <a:solidFill>
                  <a:srgbClr val="475569"/>
                </a:solidFill>
                <a:latin typeface="Hind Siliguri"/>
              </a:rPr>
              <a:t>এদের</a:t>
            </a:r>
            <a:r>
              <a:rPr sz="32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475569"/>
                </a:solidFill>
                <a:latin typeface="Hind Siliguri"/>
              </a:rPr>
              <a:t>এথিক্যাল</a:t>
            </a:r>
            <a:r>
              <a:rPr sz="32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475569"/>
                </a:solidFill>
                <a:latin typeface="Hind Siliguri"/>
              </a:rPr>
              <a:t>হ্যাকার</a:t>
            </a:r>
            <a:r>
              <a:rPr sz="32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475569"/>
                </a:solidFill>
                <a:latin typeface="Hind Siliguri"/>
              </a:rPr>
              <a:t>বলা</a:t>
            </a:r>
            <a:r>
              <a:rPr sz="32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475569"/>
                </a:solidFill>
                <a:latin typeface="Hind Siliguri"/>
              </a:rPr>
              <a:t>হয়</a:t>
            </a:r>
            <a:r>
              <a:rPr sz="3200" b="0" i="0" u="none" dirty="0">
                <a:solidFill>
                  <a:srgbClr val="475569"/>
                </a:solidFill>
                <a:latin typeface="Hind Siliguri"/>
              </a:rPr>
              <a:t>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59483" y="2203597"/>
            <a:ext cx="3492549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200" b="1" i="0" u="none" dirty="0" err="1">
                <a:solidFill>
                  <a:srgbClr val="0F766E"/>
                </a:solidFill>
                <a:latin typeface="Hind Siliguri"/>
              </a:rPr>
              <a:t>ব্ল্যাক</a:t>
            </a:r>
            <a:r>
              <a:rPr sz="3200" b="1" i="0" u="none" dirty="0">
                <a:solidFill>
                  <a:srgbClr val="0F766E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0F766E"/>
                </a:solidFill>
                <a:latin typeface="Hind Siliguri"/>
              </a:rPr>
              <a:t>হ্যাট</a:t>
            </a:r>
            <a:r>
              <a:rPr sz="3200" b="1" i="0" u="none" dirty="0">
                <a:solidFill>
                  <a:srgbClr val="0F766E"/>
                </a:solidFill>
                <a:latin typeface="Hind Siliguri"/>
              </a:rPr>
              <a:t> (Black Hat)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49651" y="3286589"/>
            <a:ext cx="3418757" cy="24622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200" b="0" i="0" u="none">
                <a:solidFill>
                  <a:srgbClr val="475569"/>
                </a:solidFill>
                <a:latin typeface="Hind Siliguri"/>
              </a:rPr>
              <a:t>এরা অসৎ উদ্দেশ্যে অনুমতি ছাড়া সিস্টেমে প্রবেশ করে ক্ষতি সাধন ও তথ্য চুরি করে।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37782" y="2203597"/>
            <a:ext cx="3492550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200" b="1" i="0" u="none" dirty="0" err="1">
                <a:solidFill>
                  <a:srgbClr val="0F766E"/>
                </a:solidFill>
                <a:latin typeface="Hind Siliguri"/>
              </a:rPr>
              <a:t>গ্রে</a:t>
            </a:r>
            <a:r>
              <a:rPr sz="3200" b="1" i="0" u="none" dirty="0">
                <a:solidFill>
                  <a:srgbClr val="0F766E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0F766E"/>
                </a:solidFill>
                <a:latin typeface="Hind Siliguri"/>
              </a:rPr>
              <a:t>হ্যাট</a:t>
            </a:r>
            <a:r>
              <a:rPr sz="3200" b="1" i="0" u="none" dirty="0">
                <a:solidFill>
                  <a:srgbClr val="0F766E"/>
                </a:solidFill>
                <a:latin typeface="Hind Siliguri"/>
              </a:rPr>
              <a:t> (Grey Hat)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27951" y="3286589"/>
            <a:ext cx="3418757" cy="29546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200" b="0" i="0" u="none">
                <a:solidFill>
                  <a:srgbClr val="475569"/>
                </a:solidFill>
                <a:latin typeface="Hind Siliguri"/>
              </a:rPr>
              <a:t>এরা কোনো ক্ষতি না করলেও অনুমতি ছাড়া সিস্টেমে প্রবেশ করে নিরাপত্তা ত্রুটি প্রকাশ করে।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08002" y="1578987"/>
            <a:ext cx="419100" cy="4762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86302" y="1578987"/>
            <a:ext cx="419100" cy="4762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64601" y="1578987"/>
            <a:ext cx="419100" cy="4762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71500" y="476250"/>
            <a:ext cx="11601450" cy="838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900" b="1" i="0" u="none">
                <a:solidFill>
                  <a:srgbClr val="0F766E"/>
                </a:solidFill>
                <a:latin typeface="Hind Siliguri"/>
              </a:rPr>
              <a:t>হ্যাকার সম্প্রদায়ের শ্রেণীবিভাগ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1500" y="1140692"/>
            <a:ext cx="11049000" cy="381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02920" y="1385887"/>
            <a:ext cx="5334000" cy="464545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6217920" y="1385887"/>
            <a:ext cx="5334000" cy="464545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TextBox 4"/>
          <p:cNvSpPr txBox="1"/>
          <p:nvPr/>
        </p:nvSpPr>
        <p:spPr>
          <a:xfrm>
            <a:off x="807720" y="1690687"/>
            <a:ext cx="4960620" cy="492443"/>
          </a:xfrm>
          <a:prstGeom prst="rect">
            <a:avLst/>
          </a:prstGeom>
          <a:noFill/>
        </p:spPr>
        <p:txBody>
          <a:bodyPr wrap="square" lIns="361950" tIns="0" rIns="0" bIns="0" anchor="t">
            <a:spAutoFit/>
          </a:bodyPr>
          <a:lstStyle/>
          <a:p>
            <a:pPr algn="l"/>
            <a:r>
              <a:rPr sz="3200" b="1" i="0" u="none" dirty="0" err="1">
                <a:solidFill>
                  <a:srgbClr val="0F766E"/>
                </a:solidFill>
                <a:latin typeface="Hind Siliguri"/>
              </a:rPr>
              <a:t>কম্পিউটার</a:t>
            </a:r>
            <a:r>
              <a:rPr sz="3200" b="1" i="0" u="none" dirty="0">
                <a:solidFill>
                  <a:srgbClr val="0F766E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0F766E"/>
                </a:solidFill>
                <a:latin typeface="Hind Siliguri"/>
              </a:rPr>
              <a:t>হ্যাকিং</a:t>
            </a:r>
            <a:endParaRPr sz="3200" b="1" i="0" u="none" dirty="0">
              <a:solidFill>
                <a:srgbClr val="0F766E"/>
              </a:solidFill>
              <a:latin typeface="Hind Siligu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07720" y="2414587"/>
            <a:ext cx="5029200" cy="34470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অনুমতি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ছাড়া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অন্যের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কম্পিউটার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নেটওয়ার্কে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প্রবেশ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করে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তথ্য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চুরি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,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পরিবর্তন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বা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ধ্বংস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করার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প্রক্রিয়াকে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হ্যাকিং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বলা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হয়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।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এটি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একটি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গুরুতর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সাইবার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অপরাধ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22720" y="1690687"/>
            <a:ext cx="4960620" cy="492443"/>
          </a:xfrm>
          <a:prstGeom prst="rect">
            <a:avLst/>
          </a:prstGeom>
          <a:noFill/>
        </p:spPr>
        <p:txBody>
          <a:bodyPr wrap="square" lIns="361950" tIns="0" rIns="0" bIns="0" anchor="t">
            <a:spAutoFit/>
          </a:bodyPr>
          <a:lstStyle/>
          <a:p>
            <a:pPr algn="l"/>
            <a:r>
              <a:rPr sz="3200" b="1" i="0" u="none">
                <a:solidFill>
                  <a:srgbClr val="0F766E"/>
                </a:solidFill>
                <a:latin typeface="Hind Siliguri"/>
              </a:rPr>
              <a:t>আইসিটি আইন ২০০৬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22720" y="2414587"/>
            <a:ext cx="5029200" cy="34470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বাংলাদেশের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তথ্য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যোগাযোগ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প্রযুক্তি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আইন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২০০৬ (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সংশোধিত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২০০৯)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অনুযায়ী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হ্যাকিং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একটি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অপরাধ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।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এর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জন্য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৩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থেকে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৭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বছর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পর্যন্ত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কারাদণ্ড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বা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জরিমানার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বিধান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রয়েছে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727" y="1661419"/>
            <a:ext cx="476943" cy="476943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7727" y="1661419"/>
            <a:ext cx="476943" cy="47694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71500" y="476250"/>
            <a:ext cx="11601450" cy="6001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900" b="1" i="0" u="none" dirty="0" err="1">
                <a:solidFill>
                  <a:srgbClr val="FF0000"/>
                </a:solidFill>
                <a:latin typeface="Hind Siliguri"/>
              </a:rPr>
              <a:t>কম্পিউটার</a:t>
            </a:r>
            <a:r>
              <a:rPr sz="39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900" b="1" i="0" u="none" dirty="0" err="1">
                <a:solidFill>
                  <a:srgbClr val="FF0000"/>
                </a:solidFill>
                <a:latin typeface="Hind Siliguri"/>
              </a:rPr>
              <a:t>হ্যাকিং</a:t>
            </a:r>
            <a:r>
              <a:rPr sz="3900" b="1" i="0" u="none" dirty="0">
                <a:solidFill>
                  <a:srgbClr val="FF0000"/>
                </a:solidFill>
                <a:latin typeface="Hind Siliguri"/>
              </a:rPr>
              <a:t> ও </a:t>
            </a:r>
            <a:r>
              <a:rPr sz="3900" b="1" i="0" u="none" dirty="0" err="1">
                <a:solidFill>
                  <a:srgbClr val="FF0000"/>
                </a:solidFill>
                <a:latin typeface="Hind Siliguri"/>
              </a:rPr>
              <a:t>বাংলাদেশের</a:t>
            </a:r>
            <a:r>
              <a:rPr sz="39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900" b="1" i="0" u="none" dirty="0" err="1">
                <a:solidFill>
                  <a:srgbClr val="FF0000"/>
                </a:solidFill>
                <a:latin typeface="Hind Siliguri"/>
              </a:rPr>
              <a:t>আইন</a:t>
            </a:r>
            <a:endParaRPr sz="3900" b="1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71500" y="1122219"/>
            <a:ext cx="11049000" cy="381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571500" y="1564697"/>
            <a:ext cx="5381625" cy="485457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238875" y="1564697"/>
            <a:ext cx="5381625" cy="485457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TextBox 4"/>
          <p:cNvSpPr txBox="1"/>
          <p:nvPr/>
        </p:nvSpPr>
        <p:spPr>
          <a:xfrm>
            <a:off x="706993" y="2340269"/>
            <a:ext cx="5110638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600" b="1" i="0" u="none" dirty="0" err="1">
                <a:solidFill>
                  <a:srgbClr val="0F766E"/>
                </a:solidFill>
                <a:latin typeface="Hind Siliguri"/>
              </a:rPr>
              <a:t>ক্যাপচা</a:t>
            </a:r>
            <a:r>
              <a:rPr sz="3600" b="1" i="0" u="none" dirty="0">
                <a:solidFill>
                  <a:srgbClr val="0F766E"/>
                </a:solidFill>
                <a:latin typeface="Hind Siliguri"/>
              </a:rPr>
              <a:t> (CAPTCHA)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3642821"/>
            <a:ext cx="5381625" cy="221599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600" b="0" i="0" u="none" dirty="0" err="1">
                <a:solidFill>
                  <a:srgbClr val="475569"/>
                </a:solidFill>
                <a:latin typeface="Hind Siliguri"/>
              </a:rPr>
              <a:t>মানুষ</a:t>
            </a:r>
            <a:r>
              <a:rPr sz="3600" b="0" i="0" u="none" dirty="0">
                <a:solidFill>
                  <a:srgbClr val="475569"/>
                </a:solidFill>
                <a:latin typeface="Hind Siliguri"/>
              </a:rPr>
              <a:t> ও </a:t>
            </a:r>
            <a:r>
              <a:rPr sz="3600" b="0" i="0" u="none" dirty="0" err="1">
                <a:solidFill>
                  <a:srgbClr val="475569"/>
                </a:solidFill>
                <a:latin typeface="Hind Siliguri"/>
              </a:rPr>
              <a:t>যন্ত্রের</a:t>
            </a:r>
            <a:r>
              <a:rPr sz="36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475569"/>
                </a:solidFill>
                <a:latin typeface="Hind Siliguri"/>
              </a:rPr>
              <a:t>পার্থক্য</a:t>
            </a:r>
            <a:r>
              <a:rPr sz="36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475569"/>
                </a:solidFill>
                <a:latin typeface="Hind Siliguri"/>
              </a:rPr>
              <a:t>নিরূপণের</a:t>
            </a:r>
            <a:r>
              <a:rPr sz="36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475569"/>
                </a:solidFill>
                <a:latin typeface="Hind Siliguri"/>
              </a:rPr>
              <a:t>স্বয়ংক্রিয়</a:t>
            </a:r>
            <a:r>
              <a:rPr sz="36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475569"/>
                </a:solidFill>
                <a:latin typeface="Hind Siliguri"/>
              </a:rPr>
              <a:t>পদ্ধতি</a:t>
            </a:r>
            <a:r>
              <a:rPr sz="3600" b="0" i="0" u="none" dirty="0">
                <a:solidFill>
                  <a:srgbClr val="475569"/>
                </a:solidFill>
                <a:latin typeface="Hind Siliguri"/>
              </a:rPr>
              <a:t>। </a:t>
            </a:r>
            <a:r>
              <a:rPr sz="3600" b="0" i="0" u="none" dirty="0" err="1">
                <a:solidFill>
                  <a:srgbClr val="475569"/>
                </a:solidFill>
                <a:latin typeface="Hind Siliguri"/>
              </a:rPr>
              <a:t>বিকৃত</a:t>
            </a:r>
            <a:r>
              <a:rPr sz="36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475569"/>
                </a:solidFill>
                <a:latin typeface="Hind Siliguri"/>
              </a:rPr>
              <a:t>লেখা</a:t>
            </a:r>
            <a:r>
              <a:rPr sz="36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475569"/>
                </a:solidFill>
                <a:latin typeface="Hind Siliguri"/>
              </a:rPr>
              <a:t>দেখে</a:t>
            </a:r>
            <a:r>
              <a:rPr sz="36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475569"/>
                </a:solidFill>
                <a:latin typeface="Hind Siliguri"/>
              </a:rPr>
              <a:t>তা</a:t>
            </a:r>
            <a:r>
              <a:rPr sz="36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475569"/>
                </a:solidFill>
                <a:latin typeface="Hind Siliguri"/>
              </a:rPr>
              <a:t>টাইপ</a:t>
            </a:r>
            <a:r>
              <a:rPr sz="36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475569"/>
                </a:solidFill>
                <a:latin typeface="Hind Siliguri"/>
              </a:rPr>
              <a:t>করতে</a:t>
            </a:r>
            <a:r>
              <a:rPr sz="36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475569"/>
                </a:solidFill>
                <a:latin typeface="Hind Siliguri"/>
              </a:rPr>
              <a:t>হয়</a:t>
            </a:r>
            <a:r>
              <a:rPr sz="3600" b="0" i="0" u="none" dirty="0">
                <a:solidFill>
                  <a:srgbClr val="475569"/>
                </a:solidFill>
                <a:latin typeface="Hind Siliguri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74368" y="2340269"/>
            <a:ext cx="5110638" cy="11079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600" b="1" i="0" u="none">
                <a:solidFill>
                  <a:srgbClr val="0F766E"/>
                </a:solidFill>
                <a:latin typeface="Hind Siliguri"/>
              </a:rPr>
              <a:t>দ্বিমুখী ভেরিফিকেশন (2-Step)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38875" y="3642821"/>
            <a:ext cx="5381625" cy="221599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600" b="0" i="0" u="none">
                <a:solidFill>
                  <a:srgbClr val="475569"/>
                </a:solidFill>
                <a:latin typeface="Hind Siliguri"/>
              </a:rPr>
              <a:t>পাসওয়ার্ড দেওয়ার পর মোবাইলে আসা সিকিউরিটি কোড (OTP) ব্যবহারের মাধ্যমে দ্বিগুণ নিরাপত্তা।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2275" y="1697184"/>
            <a:ext cx="600075" cy="4762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8712" y="1697184"/>
            <a:ext cx="361950" cy="4762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71500" y="476250"/>
            <a:ext cx="11601450" cy="838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900" b="1" i="0" u="none">
                <a:solidFill>
                  <a:srgbClr val="0F766E"/>
                </a:solidFill>
                <a:latin typeface="Hind Siliguri"/>
              </a:rPr>
              <a:t>অতিরিক্ত নিরাপত্তা নিশ্চিতকরণ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1152524"/>
            <a:ext cx="11049000" cy="3810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88157" y="1866610"/>
            <a:ext cx="10932343" cy="400771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08785" y="2127613"/>
            <a:ext cx="4920615" cy="492443"/>
          </a:xfrm>
          <a:prstGeom prst="rect">
            <a:avLst/>
          </a:prstGeom>
          <a:noFill/>
        </p:spPr>
        <p:txBody>
          <a:bodyPr wrap="square" lIns="457200" tIns="0" rIns="0" bIns="0" anchor="t">
            <a:spAutoFit/>
          </a:bodyPr>
          <a:lstStyle/>
          <a:p>
            <a:pPr algn="l"/>
            <a:r>
              <a:rPr sz="3200" b="1" i="0" u="none" dirty="0" err="1">
                <a:solidFill>
                  <a:srgbClr val="0F766E"/>
                </a:solidFill>
                <a:latin typeface="Hind Siliguri"/>
              </a:rPr>
              <a:t>দলগত</a:t>
            </a:r>
            <a:r>
              <a:rPr sz="3200" b="1" i="0" u="none" dirty="0">
                <a:solidFill>
                  <a:srgbClr val="0F766E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0F766E"/>
                </a:solidFill>
                <a:latin typeface="Hind Siliguri"/>
              </a:rPr>
              <a:t>কাজ</a:t>
            </a:r>
            <a:endParaRPr sz="3200" b="1" i="0" u="none" dirty="0">
              <a:solidFill>
                <a:srgbClr val="0F766E"/>
              </a:solidFill>
              <a:latin typeface="Hind Siligu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87987" y="2922016"/>
            <a:ext cx="8860607" cy="221599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"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অনলাইন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পরিচয়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নিরাপদ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রাখার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জন্য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পাসওয়ার্ডের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গোপনীয়তা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রক্ষা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করা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আবশ্যক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" —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বিষয়টি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আলোচনা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করে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৫টি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বাক্য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লিখে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উপস্থাপন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করো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1004" y="2213338"/>
            <a:ext cx="457200" cy="3619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71500" y="476250"/>
            <a:ext cx="11601450" cy="6001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900" b="1" i="0" u="none" dirty="0" err="1">
                <a:solidFill>
                  <a:srgbClr val="FF0000"/>
                </a:solidFill>
                <a:latin typeface="Hind Siliguri"/>
              </a:rPr>
              <a:t>শ্রেণির</a:t>
            </a:r>
            <a:r>
              <a:rPr sz="39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900" b="1" i="0" u="none" dirty="0" err="1">
                <a:solidFill>
                  <a:srgbClr val="FF0000"/>
                </a:solidFill>
                <a:latin typeface="Hind Siliguri"/>
              </a:rPr>
              <a:t>কাজ</a:t>
            </a:r>
            <a:r>
              <a:rPr sz="3900" b="1" i="0" u="none" dirty="0">
                <a:solidFill>
                  <a:srgbClr val="FF0000"/>
                </a:solidFill>
                <a:latin typeface="Hind Siliguri"/>
              </a:rPr>
              <a:t> (Class Work)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1500" y="1371600"/>
            <a:ext cx="11049000" cy="381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819956"/>
              </p:ext>
            </p:extLst>
          </p:nvPr>
        </p:nvGraphicFramePr>
        <p:xfrm>
          <a:off x="326576" y="1606260"/>
          <a:ext cx="11538847" cy="363076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tableStyleId>{16D9F66E-5EB9-4882-86FB-DCBF35E3C3E4}</a:tableStyleId>
              </a:tblPr>
              <a:tblGrid>
                <a:gridCol w="1153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233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616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6152">
                <a:tc>
                  <a:txBody>
                    <a:bodyPr/>
                    <a:lstStyle/>
                    <a:p>
                      <a:pPr algn="ctr"/>
                      <a:r>
                        <a:rPr sz="2300" u="none"/>
                        <a:t>ক্রম</a:t>
                      </a:r>
                      <a:endParaRPr sz="2300" b="1" i="0" u="none">
                        <a:solidFill>
                          <a:srgbClr val="FFFFFF"/>
                        </a:solidFill>
                        <a:latin typeface="Hind Siliguri"/>
                      </a:endParaRPr>
                    </a:p>
                  </a:txBody>
                  <a:tcPr marL="66315" marR="66315" marT="26526" marB="265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2300" u="none" dirty="0" err="1"/>
                        <a:t>প্রশ্ন</a:t>
                      </a:r>
                      <a:endParaRPr sz="2300" b="1" i="0" u="none" dirty="0">
                        <a:solidFill>
                          <a:srgbClr val="FFFFFF"/>
                        </a:solidFill>
                        <a:latin typeface="Hind Siliguri"/>
                      </a:endParaRPr>
                    </a:p>
                  </a:txBody>
                  <a:tcPr marL="66315" marR="66315" marT="26526" marB="2652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sz="2300" u="none" dirty="0" err="1"/>
                        <a:t>উত্তর</a:t>
                      </a:r>
                      <a:r>
                        <a:rPr sz="2300" u="none" dirty="0"/>
                        <a:t> </a:t>
                      </a:r>
                      <a:r>
                        <a:rPr sz="2300" u="none" dirty="0" err="1"/>
                        <a:t>নির্দেশক</a:t>
                      </a:r>
                      <a:endParaRPr sz="2300" b="1" i="0" u="none" dirty="0">
                        <a:solidFill>
                          <a:srgbClr val="FFFFFF"/>
                        </a:solidFill>
                        <a:latin typeface="Hind Siliguri"/>
                      </a:endParaRPr>
                    </a:p>
                  </a:txBody>
                  <a:tcPr marL="66315" marR="66315" marT="26526" marB="26526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6152">
                <a:tc>
                  <a:txBody>
                    <a:bodyPr/>
                    <a:lstStyle/>
                    <a:p>
                      <a:pPr algn="l"/>
                      <a:r>
                        <a:rPr sz="2000" u="none"/>
                        <a:t>১</a:t>
                      </a:r>
                      <a:endParaRPr sz="2000" b="1" i="0" u="none">
                        <a:solidFill>
                          <a:srgbClr val="334155"/>
                        </a:solidFill>
                        <a:latin typeface="Hind Siliguri"/>
                      </a:endParaRPr>
                    </a:p>
                  </a:txBody>
                  <a:tcPr marL="66315" marR="66315" marT="26526" marB="26526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2000" u="none" dirty="0" err="1"/>
                        <a:t>অনলাইন</a:t>
                      </a:r>
                      <a:r>
                        <a:rPr sz="2000" u="none" dirty="0"/>
                        <a:t> </a:t>
                      </a:r>
                      <a:r>
                        <a:rPr sz="2000" u="none" dirty="0" err="1"/>
                        <a:t>পরিচয়</a:t>
                      </a:r>
                      <a:r>
                        <a:rPr sz="2000" u="none" dirty="0"/>
                        <a:t> </a:t>
                      </a:r>
                      <a:r>
                        <a:rPr sz="2000" u="none" dirty="0" err="1"/>
                        <a:t>প্রকাশের</a:t>
                      </a:r>
                      <a:r>
                        <a:rPr sz="2000" u="none" dirty="0"/>
                        <a:t> </a:t>
                      </a:r>
                      <a:r>
                        <a:rPr sz="2000" u="none" dirty="0" err="1"/>
                        <a:t>একটি</a:t>
                      </a:r>
                      <a:r>
                        <a:rPr sz="2000" u="none" dirty="0"/>
                        <a:t> </a:t>
                      </a:r>
                      <a:r>
                        <a:rPr sz="2000" u="none" dirty="0" err="1"/>
                        <a:t>অন্যতম</a:t>
                      </a:r>
                      <a:r>
                        <a:rPr sz="2000" u="none" dirty="0"/>
                        <a:t> </a:t>
                      </a:r>
                      <a:r>
                        <a:rPr sz="2000" u="none" dirty="0" err="1"/>
                        <a:t>মাধ্যম</a:t>
                      </a:r>
                      <a:r>
                        <a:rPr sz="2000" u="none" dirty="0"/>
                        <a:t> </a:t>
                      </a:r>
                      <a:r>
                        <a:rPr sz="2000" u="none" dirty="0" err="1"/>
                        <a:t>কোনটি</a:t>
                      </a:r>
                      <a:r>
                        <a:rPr sz="2000" u="none" dirty="0"/>
                        <a:t>?</a:t>
                      </a:r>
                      <a:endParaRPr sz="2000" b="1" i="0" u="none" dirty="0">
                        <a:solidFill>
                          <a:srgbClr val="334155"/>
                        </a:solidFill>
                        <a:latin typeface="Hind Siliguri"/>
                      </a:endParaRPr>
                    </a:p>
                  </a:txBody>
                  <a:tcPr marL="66315" marR="66315" marT="26526" marB="26526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2000" u="none"/>
                        <a:t>ই-মেইল / সামাজিক মাধ্যম</a:t>
                      </a:r>
                      <a:endParaRPr sz="2000" b="1" i="0" u="none">
                        <a:solidFill>
                          <a:srgbClr val="334155"/>
                        </a:solidFill>
                        <a:latin typeface="Hind Siliguri"/>
                      </a:endParaRPr>
                    </a:p>
                  </a:txBody>
                  <a:tcPr marL="66315" marR="66315" marT="26526" marB="26526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6152">
                <a:tc>
                  <a:txBody>
                    <a:bodyPr/>
                    <a:lstStyle/>
                    <a:p>
                      <a:pPr algn="l"/>
                      <a:r>
                        <a:rPr sz="2000" u="none"/>
                        <a:t>২</a:t>
                      </a:r>
                      <a:endParaRPr sz="2000" b="1" i="0" u="none">
                        <a:solidFill>
                          <a:srgbClr val="334155"/>
                        </a:solidFill>
                        <a:latin typeface="Hind Siliguri"/>
                      </a:endParaRPr>
                    </a:p>
                  </a:txBody>
                  <a:tcPr marL="66315" marR="66315" marT="26526" marB="26526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2000" u="none" dirty="0" err="1"/>
                        <a:t>কোন</a:t>
                      </a:r>
                      <a:r>
                        <a:rPr sz="2000" u="none" dirty="0"/>
                        <a:t> </a:t>
                      </a:r>
                      <a:r>
                        <a:rPr sz="2000" u="none" dirty="0" err="1"/>
                        <a:t>হ্যাকারদের</a:t>
                      </a:r>
                      <a:r>
                        <a:rPr sz="2000" u="none" dirty="0"/>
                        <a:t> </a:t>
                      </a:r>
                      <a:r>
                        <a:rPr sz="2000" u="none" dirty="0" err="1"/>
                        <a:t>এথিক্যাল</a:t>
                      </a:r>
                      <a:r>
                        <a:rPr sz="2000" u="none" dirty="0"/>
                        <a:t> </a:t>
                      </a:r>
                      <a:r>
                        <a:rPr sz="2000" u="none" dirty="0" err="1"/>
                        <a:t>হ্যাকার</a:t>
                      </a:r>
                      <a:r>
                        <a:rPr sz="2000" u="none" dirty="0"/>
                        <a:t> </a:t>
                      </a:r>
                      <a:r>
                        <a:rPr sz="2000" u="none" dirty="0" err="1"/>
                        <a:t>বলা</a:t>
                      </a:r>
                      <a:r>
                        <a:rPr sz="2000" u="none" dirty="0"/>
                        <a:t> </a:t>
                      </a:r>
                      <a:r>
                        <a:rPr sz="2000" u="none" dirty="0" err="1"/>
                        <a:t>হয়</a:t>
                      </a:r>
                      <a:r>
                        <a:rPr sz="2000" u="none" dirty="0"/>
                        <a:t>?</a:t>
                      </a:r>
                      <a:endParaRPr sz="2000" b="1" i="0" u="none" dirty="0">
                        <a:solidFill>
                          <a:srgbClr val="334155"/>
                        </a:solidFill>
                        <a:latin typeface="Hind Siliguri"/>
                      </a:endParaRPr>
                    </a:p>
                  </a:txBody>
                  <a:tcPr marL="66315" marR="66315" marT="26526" marB="26526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2000" u="none"/>
                        <a:t>হোয়াইট হ্যাট হ্যাকার</a:t>
                      </a:r>
                      <a:endParaRPr sz="2000" b="1" i="0" u="none">
                        <a:solidFill>
                          <a:srgbClr val="334155"/>
                        </a:solidFill>
                        <a:latin typeface="Hind Siliguri"/>
                      </a:endParaRPr>
                    </a:p>
                  </a:txBody>
                  <a:tcPr marL="66315" marR="66315" marT="26526" marB="26526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6152">
                <a:tc>
                  <a:txBody>
                    <a:bodyPr/>
                    <a:lstStyle/>
                    <a:p>
                      <a:pPr algn="l"/>
                      <a:r>
                        <a:rPr sz="2000" u="none"/>
                        <a:t>৩</a:t>
                      </a:r>
                      <a:endParaRPr sz="2000" b="1" i="0" u="none">
                        <a:solidFill>
                          <a:srgbClr val="334155"/>
                        </a:solidFill>
                        <a:latin typeface="Hind Siliguri"/>
                      </a:endParaRPr>
                    </a:p>
                  </a:txBody>
                  <a:tcPr marL="66315" marR="66315" marT="26526" marB="26526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2000" u="none" dirty="0"/>
                        <a:t>CAPTCHA </a:t>
                      </a:r>
                      <a:r>
                        <a:rPr sz="2000" u="none" dirty="0" err="1"/>
                        <a:t>এর</a:t>
                      </a:r>
                      <a:r>
                        <a:rPr sz="2000" u="none" dirty="0"/>
                        <a:t> </a:t>
                      </a:r>
                      <a:r>
                        <a:rPr sz="2000" u="none" dirty="0" err="1"/>
                        <a:t>প্রধান</a:t>
                      </a:r>
                      <a:r>
                        <a:rPr sz="2000" u="none" dirty="0"/>
                        <a:t> </a:t>
                      </a:r>
                      <a:r>
                        <a:rPr sz="2000" u="none" dirty="0" err="1"/>
                        <a:t>কাজ</a:t>
                      </a:r>
                      <a:r>
                        <a:rPr sz="2000" u="none" dirty="0"/>
                        <a:t> </a:t>
                      </a:r>
                      <a:r>
                        <a:rPr sz="2000" u="none" dirty="0" err="1"/>
                        <a:t>কী</a:t>
                      </a:r>
                      <a:r>
                        <a:rPr sz="2000" u="none" dirty="0"/>
                        <a:t>?</a:t>
                      </a:r>
                      <a:endParaRPr sz="2000" b="1" i="0" u="none" dirty="0">
                        <a:solidFill>
                          <a:srgbClr val="334155"/>
                        </a:solidFill>
                        <a:latin typeface="Hind Siliguri"/>
                      </a:endParaRPr>
                    </a:p>
                  </a:txBody>
                  <a:tcPr marL="66315" marR="66315" marT="26526" marB="26526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2000" u="none"/>
                        <a:t>মানুষ ও কম্পিউটার পৃথক করা</a:t>
                      </a:r>
                      <a:endParaRPr sz="2000" b="1" i="0" u="none">
                        <a:solidFill>
                          <a:srgbClr val="334155"/>
                        </a:solidFill>
                        <a:latin typeface="Hind Siliguri"/>
                      </a:endParaRPr>
                    </a:p>
                  </a:txBody>
                  <a:tcPr marL="66315" marR="66315" marT="26526" marB="26526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6152">
                <a:tc>
                  <a:txBody>
                    <a:bodyPr/>
                    <a:lstStyle/>
                    <a:p>
                      <a:pPr algn="l"/>
                      <a:r>
                        <a:rPr sz="2000" u="none"/>
                        <a:t>৪</a:t>
                      </a:r>
                      <a:endParaRPr sz="2000" b="1" i="0" u="none">
                        <a:solidFill>
                          <a:srgbClr val="334155"/>
                        </a:solidFill>
                        <a:latin typeface="Hind Siliguri"/>
                      </a:endParaRPr>
                    </a:p>
                  </a:txBody>
                  <a:tcPr marL="66315" marR="66315" marT="26526" marB="26526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2000" u="none" dirty="0" err="1"/>
                        <a:t>বাংলাদেশে</a:t>
                      </a:r>
                      <a:r>
                        <a:rPr sz="2000" u="none" dirty="0"/>
                        <a:t> </a:t>
                      </a:r>
                      <a:r>
                        <a:rPr sz="2000" u="none" dirty="0" err="1"/>
                        <a:t>আইসিটি</a:t>
                      </a:r>
                      <a:r>
                        <a:rPr sz="2000" u="none" dirty="0"/>
                        <a:t> </a:t>
                      </a:r>
                      <a:r>
                        <a:rPr sz="2000" u="none" dirty="0" err="1"/>
                        <a:t>আইনে</a:t>
                      </a:r>
                      <a:r>
                        <a:rPr sz="2000" u="none" dirty="0"/>
                        <a:t> </a:t>
                      </a:r>
                      <a:r>
                        <a:rPr sz="2000" u="none" dirty="0" err="1"/>
                        <a:t>হ্যাকিংয়ের</a:t>
                      </a:r>
                      <a:r>
                        <a:rPr sz="2000" u="none" dirty="0"/>
                        <a:t> </a:t>
                      </a:r>
                      <a:r>
                        <a:rPr sz="2000" u="none" dirty="0" err="1"/>
                        <a:t>শাস্তি</a:t>
                      </a:r>
                      <a:r>
                        <a:rPr sz="2000" u="none" dirty="0"/>
                        <a:t> </a:t>
                      </a:r>
                      <a:r>
                        <a:rPr sz="2000" u="none" dirty="0" err="1"/>
                        <a:t>কত</a:t>
                      </a:r>
                      <a:r>
                        <a:rPr sz="2000" u="none" dirty="0"/>
                        <a:t> </a:t>
                      </a:r>
                      <a:r>
                        <a:rPr sz="2000" u="none" dirty="0" err="1"/>
                        <a:t>বছর</a:t>
                      </a:r>
                      <a:r>
                        <a:rPr sz="2000" u="none" dirty="0"/>
                        <a:t>?</a:t>
                      </a:r>
                      <a:endParaRPr sz="2000" b="1" i="0" u="none" dirty="0">
                        <a:solidFill>
                          <a:srgbClr val="334155"/>
                        </a:solidFill>
                        <a:latin typeface="Hind Siliguri"/>
                      </a:endParaRPr>
                    </a:p>
                  </a:txBody>
                  <a:tcPr marL="66315" marR="66315" marT="26526" marB="26526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2000" u="none" dirty="0"/>
                        <a:t>৩ </a:t>
                      </a:r>
                      <a:r>
                        <a:rPr sz="2000" u="none" dirty="0" err="1"/>
                        <a:t>থেকে</a:t>
                      </a:r>
                      <a:r>
                        <a:rPr sz="2000" u="none" dirty="0"/>
                        <a:t> ৭ </a:t>
                      </a:r>
                      <a:r>
                        <a:rPr sz="2000" u="none" dirty="0" err="1"/>
                        <a:t>বছর</a:t>
                      </a:r>
                      <a:r>
                        <a:rPr sz="2000" u="none" dirty="0"/>
                        <a:t> </a:t>
                      </a:r>
                      <a:r>
                        <a:rPr sz="2000" u="none" dirty="0" err="1"/>
                        <a:t>কারাদণ্ড</a:t>
                      </a:r>
                      <a:endParaRPr sz="2000" b="1" i="0" u="none" dirty="0">
                        <a:solidFill>
                          <a:srgbClr val="334155"/>
                        </a:solidFill>
                        <a:latin typeface="Hind Siliguri"/>
                      </a:endParaRPr>
                    </a:p>
                  </a:txBody>
                  <a:tcPr marL="66315" marR="66315" marT="26526" marB="26526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571500" y="3681412"/>
            <a:ext cx="11049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1676400" y="3681412"/>
            <a:ext cx="66294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8305800" y="3681412"/>
            <a:ext cx="33147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71500" y="4367212"/>
            <a:ext cx="11049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676400" y="4367212"/>
            <a:ext cx="66294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8305800" y="4367212"/>
            <a:ext cx="33147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71500" y="5053012"/>
            <a:ext cx="11049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1676400" y="5053012"/>
            <a:ext cx="66294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8305800" y="5053012"/>
            <a:ext cx="33147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571500" y="5738812"/>
            <a:ext cx="11049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1676400" y="5738812"/>
            <a:ext cx="66294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8305800" y="5738812"/>
            <a:ext cx="33147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571500" y="476250"/>
            <a:ext cx="11601450" cy="838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900" b="1" i="0" u="none">
                <a:solidFill>
                  <a:srgbClr val="0F766E"/>
                </a:solidFill>
                <a:latin typeface="Hind Siliguri"/>
              </a:rPr>
              <a:t>মূল্যায়ন (Evaluation)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71500" y="1171575"/>
            <a:ext cx="11049000" cy="3810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osiaicBubbl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98501" y="176271"/>
            <a:ext cx="1694291" cy="1347731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674255" y="2463212"/>
            <a:ext cx="10946245" cy="239020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"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তোমার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পরিবারের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অনলাইন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অ্যাকাউন্টগুলোর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নিরাপত্তা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নিশ্চিত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করতে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তুমি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কোন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কোন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 ১০টি 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কৌশল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অবলম্বন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করবে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?" — 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বিস্তারিত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একটি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প্রতিবেদন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তৈরি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করে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আনবে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904999"/>
            <a:ext cx="11601450" cy="6001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900" b="1" i="0" u="none" dirty="0" err="1">
                <a:solidFill>
                  <a:srgbClr val="FF0000"/>
                </a:solidFill>
                <a:latin typeface="Hind Siliguri"/>
              </a:rPr>
              <a:t>বাড়ির</a:t>
            </a:r>
            <a:r>
              <a:rPr sz="39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900" b="1" i="0" u="none" dirty="0" err="1">
                <a:solidFill>
                  <a:srgbClr val="FF0000"/>
                </a:solidFill>
                <a:latin typeface="Hind Siliguri"/>
              </a:rPr>
              <a:t>কাজ</a:t>
            </a:r>
            <a:r>
              <a:rPr sz="3900" b="1" i="0" u="none" dirty="0">
                <a:solidFill>
                  <a:srgbClr val="FF0000"/>
                </a:solidFill>
                <a:latin typeface="Hind Siliguri"/>
              </a:rPr>
              <a:t> (Home Work)</a:t>
            </a:r>
          </a:p>
        </p:txBody>
      </p:sp>
      <p:sp>
        <p:nvSpPr>
          <p:cNvPr id="8" name="Rectangle 7"/>
          <p:cNvSpPr/>
          <p:nvPr/>
        </p:nvSpPr>
        <p:spPr>
          <a:xfrm>
            <a:off x="571500" y="1680277"/>
            <a:ext cx="11049000" cy="381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repeatCount="indefinite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5681651"/>
            <a:ext cx="11049000" cy="5905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5275" y="714374"/>
            <a:ext cx="11601450" cy="30623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9900" b="1" i="0" u="none" dirty="0" err="1">
                <a:solidFill>
                  <a:srgbClr val="FFFF00"/>
                </a:solidFill>
                <a:latin typeface="Hind Siliguri"/>
              </a:rPr>
              <a:t>ধন্যবাদ</a:t>
            </a:r>
            <a:r>
              <a:rPr sz="19900" b="1" i="0" u="none" dirty="0">
                <a:solidFill>
                  <a:srgbClr val="FFFF00"/>
                </a:solidFill>
                <a:latin typeface="Hind Siliguri"/>
              </a:rPr>
              <a:t>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5275" y="3840047"/>
            <a:ext cx="11601450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800" b="1" i="0" u="none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Hind Siliguri"/>
              </a:rPr>
              <a:t>নিরাপদ</a:t>
            </a:r>
            <a:r>
              <a:rPr sz="4800" b="1" i="0" u="none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Hind Siliguri"/>
              </a:rPr>
              <a:t> </a:t>
            </a:r>
            <a:r>
              <a:rPr sz="4800" b="1" i="0" u="none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Hind Siliguri"/>
              </a:rPr>
              <a:t>থাকুক</a:t>
            </a:r>
            <a:r>
              <a:rPr sz="4800" b="1" i="0" u="none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Hind Siliguri"/>
              </a:rPr>
              <a:t> </a:t>
            </a:r>
            <a:r>
              <a:rPr sz="4800" b="1" i="0" u="none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Hind Siliguri"/>
              </a:rPr>
              <a:t>সকলের</a:t>
            </a:r>
            <a:r>
              <a:rPr sz="4800" b="1" i="0" u="none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Hind Siliguri"/>
              </a:rPr>
              <a:t> </a:t>
            </a:r>
            <a:r>
              <a:rPr sz="4800" b="1" i="0" u="none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Hind Siliguri"/>
              </a:rPr>
              <a:t>অনলাইন</a:t>
            </a:r>
            <a:r>
              <a:rPr sz="4800" b="1" i="0" u="none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Hind Siliguri"/>
              </a:rPr>
              <a:t> </a:t>
            </a:r>
            <a:r>
              <a:rPr sz="4800" b="1" i="0" u="none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Hind Siliguri"/>
              </a:rPr>
              <a:t>পরিচয়</a:t>
            </a:r>
            <a:r>
              <a:rPr sz="4800" b="1" i="0" u="none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Hind Siliguri"/>
              </a:rPr>
              <a:t> ও </a:t>
            </a:r>
            <a:r>
              <a:rPr sz="4800" b="1" i="0" u="none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Hind Siliguri"/>
              </a:rPr>
              <a:t>প্রযুক্তি</a:t>
            </a:r>
            <a:r>
              <a:rPr sz="4800" b="1" i="0" u="none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Hind Siliguri"/>
              </a:rPr>
              <a:t> </a:t>
            </a:r>
            <a:r>
              <a:rPr sz="4800" b="1" i="0" u="none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Hind Siliguri"/>
              </a:rPr>
              <a:t>ব্যবহার</a:t>
            </a:r>
            <a:r>
              <a:rPr sz="4800" b="1" i="0" u="none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Hind Siliguri"/>
              </a:rPr>
              <a:t>।</a:t>
            </a:r>
            <a:endParaRPr sz="3600" b="1" i="0" u="none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Hind Siligu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halkSketch/>
                    </a14:imgEffect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3377" y="1862784"/>
            <a:ext cx="5807613" cy="334919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233367" y="1862784"/>
            <a:ext cx="5778999" cy="334919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TextBox 4"/>
          <p:cNvSpPr txBox="1"/>
          <p:nvPr/>
        </p:nvSpPr>
        <p:spPr>
          <a:xfrm>
            <a:off x="876300" y="2055451"/>
            <a:ext cx="4960620" cy="492443"/>
          </a:xfrm>
          <a:prstGeom prst="rect">
            <a:avLst/>
          </a:prstGeom>
          <a:noFill/>
        </p:spPr>
        <p:txBody>
          <a:bodyPr wrap="square" lIns="314325" tIns="0" rIns="0" bIns="0" anchor="t">
            <a:spAutoFit/>
          </a:bodyPr>
          <a:lstStyle/>
          <a:p>
            <a:pPr algn="l"/>
            <a:r>
              <a:rPr sz="3200" b="1" i="0" u="none" dirty="0" err="1">
                <a:solidFill>
                  <a:srgbClr val="0F766E"/>
                </a:solidFill>
                <a:latin typeface="Hind Siliguri"/>
              </a:rPr>
              <a:t>শিক্ষক</a:t>
            </a:r>
            <a:r>
              <a:rPr sz="3200" b="1" i="0" u="none" dirty="0">
                <a:solidFill>
                  <a:srgbClr val="0F766E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0F766E"/>
                </a:solidFill>
                <a:latin typeface="Hind Siliguri"/>
              </a:rPr>
              <a:t>পরিচিতি</a:t>
            </a:r>
            <a:endParaRPr sz="3200" b="1" i="0" u="none" dirty="0">
              <a:solidFill>
                <a:srgbClr val="0F766E"/>
              </a:solidFill>
              <a:latin typeface="Hind Siligu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6498" y="2748178"/>
            <a:ext cx="5487554" cy="19697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as-IN" sz="3200" dirty="0" smtClean="0">
                <a:solidFill>
                  <a:srgbClr val="334155"/>
                </a:solidFill>
                <a:latin typeface="Hind Siliguri"/>
              </a:rPr>
              <a:t>এস.এ</a:t>
            </a:r>
            <a:r>
              <a:rPr lang="en-US" sz="3200" dirty="0" smtClean="0">
                <a:solidFill>
                  <a:srgbClr val="334155"/>
                </a:solidFill>
                <a:latin typeface="Hind Siliguri"/>
              </a:rPr>
              <a:t>ম</a:t>
            </a:r>
            <a:r>
              <a:rPr lang="as-IN" sz="3200" dirty="0" smtClean="0">
                <a:solidFill>
                  <a:srgbClr val="334155"/>
                </a:solidFill>
                <a:latin typeface="Hind Siliguri"/>
              </a:rPr>
              <a:t>. </a:t>
            </a:r>
            <a:r>
              <a:rPr lang="as-IN" sz="3200" dirty="0">
                <a:solidFill>
                  <a:srgbClr val="334155"/>
                </a:solidFill>
                <a:latin typeface="Hind Siliguri"/>
              </a:rPr>
              <a:t>সাইফুল ইসলাম</a:t>
            </a:r>
          </a:p>
          <a:p>
            <a:r>
              <a:rPr lang="as-IN" sz="3200" dirty="0" smtClean="0">
                <a:solidFill>
                  <a:srgbClr val="334155"/>
                </a:solidFill>
                <a:latin typeface="Hind Siliguri"/>
              </a:rPr>
              <a:t>সহকারী </a:t>
            </a:r>
            <a:r>
              <a:rPr lang="as-IN" sz="3200" dirty="0">
                <a:solidFill>
                  <a:srgbClr val="334155"/>
                </a:solidFill>
                <a:latin typeface="Hind Siliguri"/>
              </a:rPr>
              <a:t>শিক্ষক (আইসিটি) </a:t>
            </a:r>
            <a:r>
              <a:rPr sz="3200" b="0" i="0" u="none" dirty="0" err="1" smtClean="0">
                <a:solidFill>
                  <a:srgbClr val="334155"/>
                </a:solidFill>
                <a:latin typeface="Hind Siliguri"/>
              </a:rPr>
              <a:t>পানিকাউরিয়া</a:t>
            </a:r>
            <a:r>
              <a:rPr sz="3200" b="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মাধ্যমিক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 smtClean="0">
                <a:solidFill>
                  <a:srgbClr val="334155"/>
                </a:solidFill>
                <a:latin typeface="Hind Siliguri"/>
              </a:rPr>
              <a:t>বিদ্যালয়</a:t>
            </a:r>
            <a:r>
              <a:rPr lang="en-US" sz="3200" b="0" i="0" u="none" dirty="0" smtClean="0">
                <a:solidFill>
                  <a:srgbClr val="334155"/>
                </a:solidFill>
                <a:latin typeface="Hind Siliguri"/>
              </a:rPr>
              <a:t/>
            </a:r>
            <a:br>
              <a:rPr lang="en-US" sz="3200" b="0" i="0" u="none" dirty="0" smtClean="0">
                <a:solidFill>
                  <a:srgbClr val="334155"/>
                </a:solidFill>
                <a:latin typeface="Hind Siliguri"/>
              </a:rPr>
            </a:br>
            <a:r>
              <a:rPr lang="as-IN" sz="3200" dirty="0">
                <a:solidFill>
                  <a:srgbClr val="334155"/>
                </a:solidFill>
                <a:latin typeface="Hind Siliguri"/>
              </a:rPr>
              <a:t>কলারোয়া, সাতক্ষীরা</a:t>
            </a:r>
            <a:r>
              <a:rPr lang="as-IN" sz="3200" dirty="0" smtClean="0">
                <a:solidFill>
                  <a:srgbClr val="334155"/>
                </a:solidFill>
                <a:latin typeface="Hind Siliguri"/>
              </a:rPr>
              <a:t>।</a:t>
            </a:r>
            <a:endParaRPr lang="as-IN" sz="3200" dirty="0">
              <a:solidFill>
                <a:srgbClr val="334155"/>
              </a:solidFill>
              <a:latin typeface="Hind Siligu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62618" y="2055451"/>
            <a:ext cx="5112040" cy="492443"/>
          </a:xfrm>
          <a:prstGeom prst="rect">
            <a:avLst/>
          </a:prstGeom>
          <a:noFill/>
        </p:spPr>
        <p:txBody>
          <a:bodyPr wrap="square" lIns="361950" tIns="0" rIns="0" bIns="0" anchor="t">
            <a:spAutoFit/>
          </a:bodyPr>
          <a:lstStyle/>
          <a:p>
            <a:pPr algn="l"/>
            <a:r>
              <a:rPr sz="3200" b="1" i="0" u="none" dirty="0" err="1">
                <a:solidFill>
                  <a:srgbClr val="0F766E"/>
                </a:solidFill>
                <a:latin typeface="Hind Siliguri"/>
              </a:rPr>
              <a:t>পাঠ</a:t>
            </a:r>
            <a:r>
              <a:rPr sz="3200" b="1" i="0" u="none" dirty="0">
                <a:solidFill>
                  <a:srgbClr val="0F766E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0F766E"/>
                </a:solidFill>
                <a:latin typeface="Hind Siliguri"/>
              </a:rPr>
              <a:t>পরিচিতি</a:t>
            </a:r>
            <a:endParaRPr sz="3200" b="1" i="0" u="none" dirty="0">
              <a:solidFill>
                <a:srgbClr val="0F766E"/>
              </a:solidFill>
              <a:latin typeface="Hind Siligu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28787" y="2712057"/>
            <a:ext cx="5487554" cy="24622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as-IN" sz="3200" dirty="0" smtClean="0">
                <a:solidFill>
                  <a:srgbClr val="334155"/>
                </a:solidFill>
                <a:latin typeface="Hind Siliguri"/>
              </a:rPr>
              <a:t>বিষয়: তথ্য ও যোগাযোগ প্রযুক্তি</a:t>
            </a:r>
          </a:p>
          <a:p>
            <a:r>
              <a:rPr lang="as-IN" sz="3200" dirty="0">
                <a:solidFill>
                  <a:srgbClr val="334155"/>
                </a:solidFill>
                <a:latin typeface="Hind Siliguri"/>
              </a:rPr>
              <a:t>শ্রেণি: অষ্টম</a:t>
            </a:r>
          </a:p>
          <a:p>
            <a:r>
              <a:rPr lang="as-IN" sz="3200" dirty="0" smtClean="0">
                <a:solidFill>
                  <a:srgbClr val="334155"/>
                </a:solidFill>
                <a:latin typeface="Hind Siliguri"/>
              </a:rPr>
              <a:t>অধ্যায়</a:t>
            </a:r>
            <a:r>
              <a:rPr lang="as-IN" sz="3200" dirty="0">
                <a:solidFill>
                  <a:srgbClr val="334155"/>
                </a:solidFill>
                <a:latin typeface="Hind Siliguri"/>
              </a:rPr>
              <a:t>: তৃতীয়</a:t>
            </a:r>
          </a:p>
          <a:p>
            <a:pPr algn="l"/>
            <a:r>
              <a:rPr sz="3200" i="0" u="none" dirty="0" err="1" smtClean="0">
                <a:solidFill>
                  <a:srgbClr val="334155"/>
                </a:solidFill>
                <a:latin typeface="Hind Siliguri"/>
              </a:rPr>
              <a:t>তারিখ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: ০০/০৮/২০২৬ | </a:t>
            </a:r>
            <a:endParaRPr lang="en-US" sz="3200" i="0" u="none" dirty="0" smtClean="0">
              <a:solidFill>
                <a:srgbClr val="334155"/>
              </a:solidFill>
              <a:latin typeface="Hind Siliguri"/>
            </a:endParaRPr>
          </a:p>
          <a:p>
            <a:pPr algn="l"/>
            <a:r>
              <a:rPr sz="3200" i="0" u="none" dirty="0" err="1" smtClean="0">
                <a:solidFill>
                  <a:srgbClr val="334155"/>
                </a:solidFill>
                <a:latin typeface="Hind Siliguri"/>
              </a:rPr>
              <a:t>সময়</a:t>
            </a:r>
            <a:r>
              <a:rPr sz="3200" i="0" u="none" dirty="0">
                <a:solidFill>
                  <a:srgbClr val="334155"/>
                </a:solidFill>
                <a:latin typeface="Hind Siliguri"/>
              </a:rPr>
              <a:t>: ৫০ </a:t>
            </a:r>
            <a:r>
              <a:rPr sz="3200" i="0" u="none" dirty="0" err="1">
                <a:solidFill>
                  <a:srgbClr val="334155"/>
                </a:solidFill>
                <a:latin typeface="Hind Siliguri"/>
              </a:rPr>
              <a:t>মিনিট</a:t>
            </a:r>
            <a:endParaRPr sz="3200" i="0" u="none" dirty="0">
              <a:solidFill>
                <a:srgbClr val="334155"/>
              </a:solidFill>
              <a:latin typeface="Hind Siliguri"/>
            </a:endParaRP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151" y="2031196"/>
            <a:ext cx="396298" cy="456343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8588" y="2031196"/>
            <a:ext cx="460520" cy="46052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56498" y="651099"/>
            <a:ext cx="2519211" cy="61555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000" b="1" i="0" u="none" dirty="0" err="1">
                <a:solidFill>
                  <a:srgbClr val="FF0000"/>
                </a:solidFill>
                <a:latin typeface="Hind Siliguri"/>
              </a:rPr>
              <a:t>পরিচিতি</a:t>
            </a:r>
            <a:endParaRPr sz="4000" b="1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71500" y="1371600"/>
            <a:ext cx="11049000" cy="381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8764" y="1570239"/>
            <a:ext cx="11121736" cy="3693319"/>
          </a:xfrm>
          <a:prstGeom prst="rect">
            <a:avLst/>
          </a:prstGeom>
          <a:noFill/>
        </p:spPr>
        <p:txBody>
          <a:bodyPr wrap="square" lIns="342900" tIns="0" rIns="0" bIns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sz="3200" b="0" u="none" dirty="0" err="1" smtClean="0">
                <a:solidFill>
                  <a:srgbClr val="14532D"/>
                </a:solidFill>
                <a:latin typeface="Hind Siliguri"/>
              </a:rPr>
              <a:t>অষ্টম</a:t>
            </a:r>
            <a:r>
              <a:rPr sz="3200" b="0" u="none" dirty="0" smtClean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শ্রেণির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শিক্ষার্থী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রিয়াদ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প্রতিদিন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ইন্টারনেটে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সামাজিক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যোগাযোগ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মাধ্যমে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বন্ধুদের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সাথে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কথা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বলে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ও ই-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মেইল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ব্যবহার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করে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।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একদিন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সে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সহজ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একটি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পাসওয়ার্ড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ব্যবহার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করায়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তার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অ্যাকাউন্টটি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অন্য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কেউ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নিয়ন্ত্রণে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নিয়ে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নেয়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এবং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তার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নাম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ভাঙিয়ে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ভুল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তথ্য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ছড়াতে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থাকে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।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ফলে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রিয়াদ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দারুণ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বিপদে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 </a:t>
            </a:r>
            <a:r>
              <a:rPr sz="3200" b="0" u="none" dirty="0" err="1">
                <a:solidFill>
                  <a:srgbClr val="14532D"/>
                </a:solidFill>
                <a:latin typeface="Hind Siliguri"/>
              </a:rPr>
              <a:t>পড়ে</a:t>
            </a:r>
            <a:r>
              <a:rPr sz="3200" b="0" u="none" dirty="0">
                <a:solidFill>
                  <a:srgbClr val="14532D"/>
                </a:solidFill>
                <a:latin typeface="Hind Siliguri"/>
              </a:rPr>
              <a:t>।</a:t>
            </a:r>
            <a:endParaRPr sz="3000" b="0" u="none" dirty="0">
              <a:solidFill>
                <a:srgbClr val="14532D"/>
              </a:solidFill>
              <a:latin typeface="Hind Siligu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8217" y="5448500"/>
            <a:ext cx="10843491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u="none" dirty="0" err="1">
                <a:solidFill>
                  <a:srgbClr val="0F766E"/>
                </a:solidFill>
                <a:latin typeface="Hind Siliguri"/>
              </a:rPr>
              <a:t>চিন্তা</a:t>
            </a:r>
            <a:r>
              <a:rPr sz="3200" b="1" u="none" dirty="0">
                <a:solidFill>
                  <a:srgbClr val="0F766E"/>
                </a:solidFill>
                <a:latin typeface="Hind Siliguri"/>
              </a:rPr>
              <a:t> </a:t>
            </a:r>
            <a:r>
              <a:rPr sz="3200" b="1" u="none" dirty="0" err="1">
                <a:solidFill>
                  <a:srgbClr val="0F766E"/>
                </a:solidFill>
                <a:latin typeface="Hind Siliguri"/>
              </a:rPr>
              <a:t>করো</a:t>
            </a:r>
            <a:r>
              <a:rPr sz="3200" b="1" u="none" dirty="0">
                <a:solidFill>
                  <a:srgbClr val="0F766E"/>
                </a:solidFill>
                <a:latin typeface="Hind Siliguri"/>
              </a:rPr>
              <a:t> </a:t>
            </a:r>
            <a:r>
              <a:rPr sz="3200" b="1" u="none" dirty="0" err="1">
                <a:solidFill>
                  <a:srgbClr val="0F766E"/>
                </a:solidFill>
                <a:latin typeface="Hind Siliguri"/>
              </a:rPr>
              <a:t>তো</a:t>
            </a:r>
            <a:r>
              <a:rPr sz="3200" b="1" u="none" dirty="0">
                <a:solidFill>
                  <a:srgbClr val="0F766E"/>
                </a:solidFill>
                <a:latin typeface="Hind Siliguri"/>
              </a:rPr>
              <a:t>— </a:t>
            </a:r>
            <a:r>
              <a:rPr sz="3200" b="1" u="none" dirty="0" err="1">
                <a:solidFill>
                  <a:srgbClr val="0F766E"/>
                </a:solidFill>
                <a:latin typeface="Hind Siliguri"/>
              </a:rPr>
              <a:t>ইন্টারনেটে</a:t>
            </a:r>
            <a:r>
              <a:rPr sz="3200" b="1" u="none" dirty="0">
                <a:solidFill>
                  <a:srgbClr val="0F766E"/>
                </a:solidFill>
                <a:latin typeface="Hind Siliguri"/>
              </a:rPr>
              <a:t> </a:t>
            </a:r>
            <a:r>
              <a:rPr sz="3200" b="1" u="none" dirty="0" err="1">
                <a:solidFill>
                  <a:srgbClr val="0F766E"/>
                </a:solidFill>
                <a:latin typeface="Hind Siliguri"/>
              </a:rPr>
              <a:t>আমাদের</a:t>
            </a:r>
            <a:r>
              <a:rPr sz="3200" b="1" u="none" dirty="0">
                <a:solidFill>
                  <a:srgbClr val="0F766E"/>
                </a:solidFill>
                <a:latin typeface="Hind Siliguri"/>
              </a:rPr>
              <a:t> </a:t>
            </a:r>
            <a:r>
              <a:rPr sz="3200" b="1" u="none" dirty="0" err="1">
                <a:solidFill>
                  <a:srgbClr val="0F766E"/>
                </a:solidFill>
                <a:latin typeface="Hind Siliguri"/>
              </a:rPr>
              <a:t>ভার্চুয়াল</a:t>
            </a:r>
            <a:r>
              <a:rPr sz="3200" b="1" u="none" dirty="0">
                <a:solidFill>
                  <a:srgbClr val="0F766E"/>
                </a:solidFill>
                <a:latin typeface="Hind Siliguri"/>
              </a:rPr>
              <a:t> </a:t>
            </a:r>
            <a:r>
              <a:rPr sz="3200" b="1" u="none" dirty="0" err="1">
                <a:solidFill>
                  <a:srgbClr val="0F766E"/>
                </a:solidFill>
                <a:latin typeface="Hind Siliguri"/>
              </a:rPr>
              <a:t>পরিচিতি</a:t>
            </a:r>
            <a:r>
              <a:rPr sz="3200" b="1" u="none" dirty="0">
                <a:solidFill>
                  <a:srgbClr val="0F766E"/>
                </a:solidFill>
                <a:latin typeface="Hind Siliguri"/>
              </a:rPr>
              <a:t> </a:t>
            </a:r>
            <a:r>
              <a:rPr sz="3200" b="1" u="none" dirty="0" err="1">
                <a:solidFill>
                  <a:srgbClr val="0F766E"/>
                </a:solidFill>
                <a:latin typeface="Hind Siliguri"/>
              </a:rPr>
              <a:t>কীভাবে</a:t>
            </a:r>
            <a:r>
              <a:rPr sz="3200" b="1" u="none" dirty="0">
                <a:solidFill>
                  <a:srgbClr val="0F766E"/>
                </a:solidFill>
                <a:latin typeface="Hind Siliguri"/>
              </a:rPr>
              <a:t> </a:t>
            </a:r>
            <a:r>
              <a:rPr sz="3200" b="1" u="none" dirty="0" err="1">
                <a:solidFill>
                  <a:srgbClr val="0F766E"/>
                </a:solidFill>
                <a:latin typeface="Hind Siliguri"/>
              </a:rPr>
              <a:t>সুরক্ষিত</a:t>
            </a:r>
            <a:r>
              <a:rPr sz="3200" b="1" u="none" dirty="0">
                <a:solidFill>
                  <a:srgbClr val="0F766E"/>
                </a:solidFill>
                <a:latin typeface="Hind Siliguri"/>
              </a:rPr>
              <a:t> </a:t>
            </a:r>
            <a:r>
              <a:rPr sz="3200" b="1" u="none" dirty="0" err="1">
                <a:solidFill>
                  <a:srgbClr val="0F766E"/>
                </a:solidFill>
                <a:latin typeface="Hind Siliguri"/>
              </a:rPr>
              <a:t>রাখা</a:t>
            </a:r>
            <a:r>
              <a:rPr sz="3200" b="1" u="none" dirty="0">
                <a:solidFill>
                  <a:srgbClr val="0F766E"/>
                </a:solidFill>
                <a:latin typeface="Hind Siliguri"/>
              </a:rPr>
              <a:t> </a:t>
            </a:r>
            <a:r>
              <a:rPr sz="3200" b="1" u="none" dirty="0" err="1">
                <a:solidFill>
                  <a:srgbClr val="0F766E"/>
                </a:solidFill>
                <a:latin typeface="Hind Siliguri"/>
              </a:rPr>
              <a:t>যায়</a:t>
            </a:r>
            <a:r>
              <a:rPr sz="3200" b="1" u="none" dirty="0">
                <a:solidFill>
                  <a:srgbClr val="0F766E"/>
                </a:solidFill>
                <a:latin typeface="Hind Siliguri"/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476250"/>
            <a:ext cx="11601450" cy="838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900" b="1" i="0" u="none" dirty="0" err="1">
                <a:solidFill>
                  <a:srgbClr val="0F766E"/>
                </a:solidFill>
                <a:latin typeface="Hind Siliguri"/>
              </a:rPr>
              <a:t>প্রেরণা</a:t>
            </a:r>
            <a:r>
              <a:rPr sz="3900" b="1" i="0" u="none" dirty="0">
                <a:solidFill>
                  <a:srgbClr val="0F766E"/>
                </a:solidFill>
                <a:latin typeface="Hind Siliguri"/>
              </a:rPr>
              <a:t> ও </a:t>
            </a:r>
            <a:r>
              <a:rPr sz="3900" b="1" i="0" u="none" dirty="0" err="1">
                <a:solidFill>
                  <a:srgbClr val="0F766E"/>
                </a:solidFill>
                <a:latin typeface="Hind Siliguri"/>
              </a:rPr>
              <a:t>শিক্ষণীয়</a:t>
            </a:r>
            <a:r>
              <a:rPr sz="3900" b="1" i="0" u="none" dirty="0">
                <a:solidFill>
                  <a:srgbClr val="0F766E"/>
                </a:solidFill>
                <a:latin typeface="Hind Siliguri"/>
              </a:rPr>
              <a:t> </a:t>
            </a:r>
            <a:r>
              <a:rPr sz="3900" b="1" i="0" u="none" dirty="0" err="1">
                <a:solidFill>
                  <a:srgbClr val="0F766E"/>
                </a:solidFill>
                <a:latin typeface="Hind Siliguri"/>
              </a:rPr>
              <a:t>গল্প</a:t>
            </a:r>
            <a:endParaRPr sz="3900" b="1" i="0" u="none" dirty="0">
              <a:solidFill>
                <a:srgbClr val="0F766E"/>
              </a:solidFill>
              <a:latin typeface="Hind Siligu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1500" y="1140695"/>
            <a:ext cx="11049000" cy="381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04656" y="1268968"/>
            <a:ext cx="7259780" cy="738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800" b="1" i="0" u="none" dirty="0" err="1">
                <a:solidFill>
                  <a:srgbClr val="0F766E"/>
                </a:solidFill>
                <a:latin typeface="Hind Siliguri"/>
              </a:rPr>
              <a:t>আজকের</a:t>
            </a:r>
            <a:r>
              <a:rPr sz="4800" b="1" i="0" u="none" dirty="0">
                <a:solidFill>
                  <a:srgbClr val="0F766E"/>
                </a:solidFill>
                <a:latin typeface="Hind Siliguri"/>
              </a:rPr>
              <a:t> </a:t>
            </a:r>
            <a:r>
              <a:rPr sz="4800" b="1" i="0" u="none" dirty="0" err="1">
                <a:solidFill>
                  <a:srgbClr val="0F766E"/>
                </a:solidFill>
                <a:latin typeface="Hind Siliguri"/>
              </a:rPr>
              <a:t>পাঠের</a:t>
            </a:r>
            <a:r>
              <a:rPr sz="4800" b="1" i="0" u="none" dirty="0">
                <a:solidFill>
                  <a:srgbClr val="0F766E"/>
                </a:solidFill>
                <a:latin typeface="Hind Siliguri"/>
              </a:rPr>
              <a:t> </a:t>
            </a:r>
            <a:r>
              <a:rPr sz="4800" b="1" i="0" u="none" dirty="0" err="1">
                <a:solidFill>
                  <a:srgbClr val="0F766E"/>
                </a:solidFill>
                <a:latin typeface="Hind Siliguri"/>
              </a:rPr>
              <a:t>বিষয়</a:t>
            </a:r>
            <a:endParaRPr sz="4800" b="1" i="0" u="none" dirty="0">
              <a:solidFill>
                <a:srgbClr val="0F766E"/>
              </a:solidFill>
              <a:latin typeface="Hind Siligu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383393"/>
            <a:ext cx="12192000" cy="29546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600" b="1" i="0" u="none" dirty="0">
                <a:solidFill>
                  <a:srgbClr val="FF0000"/>
                </a:solidFill>
                <a:latin typeface="Hind Siliguri"/>
              </a:rPr>
              <a:t>"</a:t>
            </a:r>
            <a:r>
              <a:rPr sz="9600" b="1" i="0" u="none" dirty="0" err="1">
                <a:solidFill>
                  <a:srgbClr val="FF0000"/>
                </a:solidFill>
                <a:latin typeface="Hind Siliguri"/>
              </a:rPr>
              <a:t>অনলাইন</a:t>
            </a:r>
            <a:r>
              <a:rPr sz="96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9600" b="1" i="0" u="none" dirty="0" err="1">
                <a:solidFill>
                  <a:srgbClr val="FF0000"/>
                </a:solidFill>
                <a:latin typeface="Hind Siliguri"/>
              </a:rPr>
              <a:t>পরিচয়</a:t>
            </a:r>
            <a:r>
              <a:rPr sz="9600" b="1" i="0" u="none" dirty="0">
                <a:solidFill>
                  <a:srgbClr val="FF0000"/>
                </a:solidFill>
                <a:latin typeface="Hind Siliguri"/>
              </a:rPr>
              <a:t> ও </a:t>
            </a:r>
            <a:r>
              <a:rPr sz="9600" b="1" i="0" u="none" dirty="0" err="1">
                <a:solidFill>
                  <a:srgbClr val="FF0000"/>
                </a:solidFill>
                <a:latin typeface="Hind Siliguri"/>
              </a:rPr>
              <a:t>তার</a:t>
            </a:r>
            <a:r>
              <a:rPr sz="96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9600" b="1" i="0" u="none" dirty="0" err="1">
                <a:solidFill>
                  <a:srgbClr val="FF0000"/>
                </a:solidFill>
                <a:latin typeface="Hind Siliguri"/>
              </a:rPr>
              <a:t>নিরাপত্তা</a:t>
            </a:r>
            <a:r>
              <a:rPr sz="9600" b="1" i="0" u="none" dirty="0">
                <a:solidFill>
                  <a:srgbClr val="FF0000"/>
                </a:solidFill>
                <a:latin typeface="Hind Siliguri"/>
              </a:rPr>
              <a:t>"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1922030"/>
            <a:ext cx="11049000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334155"/>
                </a:solidFill>
                <a:latin typeface="Hind Siliguri SemiBold"/>
              </a:rPr>
              <a:t>এই</a:t>
            </a:r>
            <a:r>
              <a:rPr sz="3200" b="0" i="0" u="none" dirty="0">
                <a:solidFill>
                  <a:srgbClr val="334155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 SemiBold"/>
              </a:rPr>
              <a:t>পাঠ</a:t>
            </a:r>
            <a:r>
              <a:rPr sz="3200" b="0" i="0" u="none" dirty="0">
                <a:solidFill>
                  <a:srgbClr val="334155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 SemiBold"/>
              </a:rPr>
              <a:t>শেষে</a:t>
            </a:r>
            <a:r>
              <a:rPr sz="3200" b="0" i="0" u="none" dirty="0">
                <a:solidFill>
                  <a:srgbClr val="334155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 SemiBold"/>
              </a:rPr>
              <a:t>শিক্ষার্থীরা</a:t>
            </a:r>
            <a:r>
              <a:rPr sz="3200" b="0" i="0" u="none" dirty="0">
                <a:solidFill>
                  <a:srgbClr val="334155"/>
                </a:solidFill>
                <a:latin typeface="Hind Siliguri SemiBold"/>
              </a:rPr>
              <a:t>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7750" y="2578099"/>
            <a:ext cx="10572750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অনলাইন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পরিচয়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কী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তা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সংজ্ঞায়িত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করতে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 smtClean="0">
                <a:solidFill>
                  <a:srgbClr val="FF0000"/>
                </a:solidFill>
                <a:latin typeface="Hind Siliguri"/>
              </a:rPr>
              <a:t>পারব</a:t>
            </a:r>
            <a:r>
              <a:rPr lang="en-US" sz="3200" b="0" i="0" u="none" dirty="0" smtClean="0">
                <a:solidFill>
                  <a:srgbClr val="FF0000"/>
                </a:solidFill>
                <a:latin typeface="Hind Siliguri"/>
              </a:rPr>
              <a:t>;</a:t>
            </a:r>
            <a:endParaRPr sz="3200" b="0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7749" y="3317293"/>
            <a:ext cx="10743715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ব্যক্তির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অনলাইন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পরিচিতির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বিভিন্ন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মাধ্যম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ব্যাখ্যা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করতে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0" i="0" u="none" dirty="0" err="1" smtClean="0">
                <a:solidFill>
                  <a:srgbClr val="1E293B"/>
                </a:solidFill>
                <a:latin typeface="Hind Siliguri"/>
              </a:rPr>
              <a:t>পারব</a:t>
            </a:r>
            <a:r>
              <a:rPr lang="en-US" sz="3200" b="0" i="0" u="none" dirty="0" smtClean="0">
                <a:solidFill>
                  <a:srgbClr val="1E293B"/>
                </a:solidFill>
                <a:latin typeface="Hind Siliguri"/>
              </a:rPr>
              <a:t>;</a:t>
            </a:r>
            <a:endParaRPr sz="3200" b="0" i="0" u="none" dirty="0">
              <a:solidFill>
                <a:srgbClr val="1E293B"/>
              </a:solidFill>
              <a:latin typeface="Hind Siligu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7750" y="4047258"/>
            <a:ext cx="10572749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পাসওয়ার্ড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কী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এবং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এটি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গোপন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রাখার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১০টি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কৌশল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বর্ণনা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করতে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 smtClean="0">
                <a:solidFill>
                  <a:srgbClr val="00B050"/>
                </a:solidFill>
                <a:latin typeface="Hind Siliguri"/>
              </a:rPr>
              <a:t>পারব</a:t>
            </a:r>
            <a:r>
              <a:rPr lang="en-US" sz="3200" b="0" i="0" u="none" dirty="0" smtClean="0">
                <a:solidFill>
                  <a:srgbClr val="00B050"/>
                </a:solidFill>
                <a:latin typeface="Hind Siliguri"/>
              </a:rPr>
              <a:t>;</a:t>
            </a:r>
            <a:endParaRPr sz="3200" b="0" i="0" u="none" dirty="0">
              <a:solidFill>
                <a:srgbClr val="00B050"/>
              </a:solidFill>
              <a:latin typeface="Hind Siligu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7749" y="5331046"/>
            <a:ext cx="10572750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কম্পিউটার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হ্যাকিং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ও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হ্যাকার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সম্পর্কে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বিস্তারিত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ব্যাখ্যা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করতে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 smtClean="0">
                <a:solidFill>
                  <a:srgbClr val="00B0F0"/>
                </a:solidFill>
                <a:latin typeface="Hind Siliguri"/>
              </a:rPr>
              <a:t>পারব</a:t>
            </a:r>
            <a:r>
              <a:rPr lang="en-US" sz="3200" b="0" i="0" u="none" dirty="0" smtClean="0">
                <a:solidFill>
                  <a:srgbClr val="00B0F0"/>
                </a:solidFill>
                <a:latin typeface="Hind Siliguri"/>
              </a:rPr>
              <a:t>;</a:t>
            </a:r>
            <a:endParaRPr sz="3200" b="0" i="0" u="none" dirty="0">
              <a:solidFill>
                <a:srgbClr val="00B0F0"/>
              </a:solidFill>
              <a:latin typeface="Hind Siliguri"/>
            </a:endParaRP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194" y="2589963"/>
            <a:ext cx="363591" cy="438912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194" y="3338393"/>
            <a:ext cx="363591" cy="438912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194" y="4068358"/>
            <a:ext cx="363591" cy="438912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193" y="5361382"/>
            <a:ext cx="363591" cy="43891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71500" y="651739"/>
            <a:ext cx="2578100" cy="6001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900" b="1" i="0" u="none" dirty="0" err="1">
                <a:solidFill>
                  <a:srgbClr val="0F766E"/>
                </a:solidFill>
                <a:latin typeface="Hind Siliguri"/>
              </a:rPr>
              <a:t>শিখনফল</a:t>
            </a:r>
            <a:endParaRPr sz="3900" b="1" i="0" u="none" dirty="0">
              <a:solidFill>
                <a:srgbClr val="0F766E"/>
              </a:solidFill>
              <a:latin typeface="Hind Siliguri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71500" y="1380837"/>
            <a:ext cx="11049000" cy="38100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422" y="1842779"/>
            <a:ext cx="5642046" cy="380889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1593577"/>
            <a:ext cx="6189518" cy="19697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/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ইন্টারনেট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অনলাইনে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যেকোনো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ব্যবহারকারী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তার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যে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স্বতন্ত্র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উপস্থিতি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সত্তা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তুলে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ধরেন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,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তাকে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তার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334155"/>
                </a:solidFill>
                <a:latin typeface="Hind Siliguri"/>
              </a:rPr>
              <a:t>অনলাইন</a:t>
            </a:r>
            <a:r>
              <a:rPr sz="3200" b="1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334155"/>
                </a:solidFill>
                <a:latin typeface="Hind Siliguri"/>
              </a:rPr>
              <a:t>পরিচয়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বলা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হয়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" y="3940637"/>
            <a:ext cx="6189518" cy="24622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/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ইন্টারনেটে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শারীরিক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উপস্থিতির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প্রয়োজন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হয়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না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।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তাই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সামাজিক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যোগাযোগ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সাইট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,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ব্লগ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বা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ওয়েবসাইটে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ব্যক্তির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ই-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মেইল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বা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প্রোফাইল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নামই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তার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পরিচয়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বহন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করে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476250"/>
            <a:ext cx="11601450" cy="6001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900" b="1" i="0" u="none" dirty="0" err="1">
                <a:solidFill>
                  <a:srgbClr val="FF0000"/>
                </a:solidFill>
                <a:latin typeface="Hind Siliguri"/>
              </a:rPr>
              <a:t>অনলাইন</a:t>
            </a:r>
            <a:r>
              <a:rPr sz="39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900" b="1" i="0" u="none" dirty="0" err="1">
                <a:solidFill>
                  <a:srgbClr val="FF0000"/>
                </a:solidFill>
                <a:latin typeface="Hind Siliguri"/>
              </a:rPr>
              <a:t>পরিচয়</a:t>
            </a:r>
            <a:r>
              <a:rPr sz="3900" b="1" i="0" u="none" dirty="0">
                <a:solidFill>
                  <a:srgbClr val="FF0000"/>
                </a:solidFill>
                <a:latin typeface="Hind Siliguri"/>
              </a:rPr>
              <a:t> (Online Identity)</a:t>
            </a:r>
          </a:p>
        </p:txBody>
      </p:sp>
      <p:sp>
        <p:nvSpPr>
          <p:cNvPr id="8" name="Rectangle 7"/>
          <p:cNvSpPr/>
          <p:nvPr/>
        </p:nvSpPr>
        <p:spPr>
          <a:xfrm>
            <a:off x="571500" y="1371600"/>
            <a:ext cx="11049000" cy="381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osiaicBubbles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1352" y="1452561"/>
            <a:ext cx="3492549" cy="5059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9651" y="1452561"/>
            <a:ext cx="3492549" cy="5059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utou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27951" y="1452561"/>
            <a:ext cx="3492549" cy="5059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754072" y="2262191"/>
            <a:ext cx="3127109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200" b="1" i="0" u="none" dirty="0">
                <a:solidFill>
                  <a:srgbClr val="FF0000"/>
                </a:solidFill>
                <a:latin typeface="Hind Siliguri"/>
              </a:rPr>
              <a:t>ই-</a:t>
            </a:r>
            <a:r>
              <a:rPr sz="3200" b="1" i="0" u="none" dirty="0" err="1">
                <a:solidFill>
                  <a:srgbClr val="FF0000"/>
                </a:solidFill>
                <a:latin typeface="Hind Siliguri"/>
              </a:rPr>
              <a:t>মেইল</a:t>
            </a:r>
            <a:r>
              <a:rPr sz="32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FF0000"/>
                </a:solidFill>
                <a:latin typeface="Hind Siliguri"/>
              </a:rPr>
              <a:t>ঠিকানা</a:t>
            </a:r>
            <a:endParaRPr sz="3200" b="1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501" y="3252787"/>
            <a:ext cx="3389370" cy="24622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200" b="0" i="0" u="none" dirty="0" err="1">
                <a:solidFill>
                  <a:srgbClr val="475569"/>
                </a:solidFill>
                <a:latin typeface="Hind Siliguri"/>
              </a:rPr>
              <a:t>ব্যক্তিগত</a:t>
            </a:r>
            <a:r>
              <a:rPr sz="32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475569"/>
                </a:solidFill>
                <a:latin typeface="Hind Siliguri"/>
              </a:rPr>
              <a:t>বা</a:t>
            </a:r>
            <a:r>
              <a:rPr sz="32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475569"/>
                </a:solidFill>
                <a:latin typeface="Hind Siliguri"/>
              </a:rPr>
              <a:t>প্রাতিষ্ঠানিক</a:t>
            </a:r>
            <a:r>
              <a:rPr sz="32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475569"/>
                </a:solidFill>
                <a:latin typeface="Hind Siliguri"/>
              </a:rPr>
              <a:t>যোগাযোগের</a:t>
            </a:r>
            <a:r>
              <a:rPr sz="32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475569"/>
                </a:solidFill>
                <a:latin typeface="Hind Siliguri"/>
              </a:rPr>
              <a:t>জন্য</a:t>
            </a:r>
            <a:r>
              <a:rPr sz="32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475569"/>
                </a:solidFill>
                <a:latin typeface="Hind Siliguri"/>
              </a:rPr>
              <a:t>নির্দিষ্ট</a:t>
            </a:r>
            <a:r>
              <a:rPr sz="3200" b="0" i="0" u="none" dirty="0">
                <a:solidFill>
                  <a:srgbClr val="475569"/>
                </a:solidFill>
                <a:latin typeface="Hind Siliguri"/>
              </a:rPr>
              <a:t> ই-</a:t>
            </a:r>
            <a:r>
              <a:rPr sz="3200" b="0" i="0" u="none" dirty="0" err="1">
                <a:solidFill>
                  <a:srgbClr val="475569"/>
                </a:solidFill>
                <a:latin typeface="Hind Siliguri"/>
              </a:rPr>
              <a:t>মেইল</a:t>
            </a:r>
            <a:r>
              <a:rPr sz="32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475569"/>
                </a:solidFill>
                <a:latin typeface="Hind Siliguri"/>
              </a:rPr>
              <a:t>অ্যাকাউন্ট</a:t>
            </a:r>
            <a:r>
              <a:rPr sz="3200" b="0" i="0" u="none" dirty="0">
                <a:solidFill>
                  <a:srgbClr val="475569"/>
                </a:solidFill>
                <a:latin typeface="Hind Siliguri"/>
              </a:rPr>
              <a:t>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49800" y="2262191"/>
            <a:ext cx="3492399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200" b="1" i="0" u="none" dirty="0" err="1">
                <a:solidFill>
                  <a:srgbClr val="FF0000"/>
                </a:solidFill>
                <a:latin typeface="Hind Siliguri"/>
              </a:rPr>
              <a:t>সামাজিক</a:t>
            </a:r>
            <a:r>
              <a:rPr sz="32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FF0000"/>
                </a:solidFill>
                <a:latin typeface="Hind Siliguri"/>
              </a:rPr>
              <a:t>যোগাযোগ</a:t>
            </a:r>
            <a:r>
              <a:rPr sz="32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FF0000"/>
                </a:solidFill>
                <a:latin typeface="Hind Siliguri"/>
              </a:rPr>
              <a:t>প্রোফাইল</a:t>
            </a:r>
            <a:endParaRPr sz="3200" b="1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49800" y="3748087"/>
            <a:ext cx="3389370" cy="19697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200" b="0" i="0" u="none">
                <a:solidFill>
                  <a:srgbClr val="475569"/>
                </a:solidFill>
                <a:latin typeface="Hind Siliguri"/>
              </a:rPr>
              <a:t>ফেসবুক, এক্স (টুইটার) ইত্যাদিতে ব্যবহারকারীর প্রোফাইল ও নাম।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28101" y="2262191"/>
            <a:ext cx="3492250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200" b="1" i="0" u="none" dirty="0" err="1">
                <a:solidFill>
                  <a:srgbClr val="FF0000"/>
                </a:solidFill>
                <a:latin typeface="Hind Siliguri"/>
              </a:rPr>
              <a:t>ব্লগ</a:t>
            </a:r>
            <a:r>
              <a:rPr sz="32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FF0000"/>
                </a:solidFill>
                <a:latin typeface="Hind Siliguri"/>
              </a:rPr>
              <a:t>বা</a:t>
            </a:r>
            <a:r>
              <a:rPr sz="32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FF0000"/>
                </a:solidFill>
                <a:latin typeface="Hind Siliguri"/>
              </a:rPr>
              <a:t>ওয়েবসাইট</a:t>
            </a:r>
            <a:endParaRPr sz="3200" b="1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28100" y="3252787"/>
            <a:ext cx="3389370" cy="24622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200" b="0" i="0" u="none">
                <a:solidFill>
                  <a:srgbClr val="475569"/>
                </a:solidFill>
                <a:latin typeface="Hind Siliguri"/>
              </a:rPr>
              <a:t>নিজের নামে বা ছদ্মনামে পরিচালিত ব্লগ বা ওয়েবসাইটের অ্যাকাউন্ট।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79427" y="1656051"/>
            <a:ext cx="476250" cy="4762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95814" y="1656051"/>
            <a:ext cx="600075" cy="4762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36026" y="1656051"/>
            <a:ext cx="476250" cy="4762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71500" y="476250"/>
            <a:ext cx="11601450" cy="6001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900" b="1" i="0" u="none" dirty="0" err="1">
                <a:solidFill>
                  <a:srgbClr val="FF0000"/>
                </a:solidFill>
                <a:latin typeface="Hind Siliguri"/>
              </a:rPr>
              <a:t>অনলাইন</a:t>
            </a:r>
            <a:r>
              <a:rPr sz="39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900" b="1" i="0" u="none" dirty="0" err="1">
                <a:solidFill>
                  <a:srgbClr val="FF0000"/>
                </a:solidFill>
                <a:latin typeface="Hind Siliguri"/>
              </a:rPr>
              <a:t>পরিচিতির</a:t>
            </a:r>
            <a:r>
              <a:rPr sz="39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900" b="1" i="0" u="none" dirty="0" err="1">
                <a:solidFill>
                  <a:srgbClr val="FF0000"/>
                </a:solidFill>
                <a:latin typeface="Hind Siliguri"/>
              </a:rPr>
              <a:t>প্রধান</a:t>
            </a:r>
            <a:r>
              <a:rPr sz="39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900" b="1" i="0" u="none" dirty="0" err="1">
                <a:solidFill>
                  <a:srgbClr val="FF0000"/>
                </a:solidFill>
                <a:latin typeface="Hind Siliguri"/>
              </a:rPr>
              <a:t>মাধ্যমসমূহ</a:t>
            </a:r>
            <a:endParaRPr sz="3900" b="1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71351" y="1168001"/>
            <a:ext cx="11049000" cy="381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79447" y="744104"/>
            <a:ext cx="5400675" cy="8001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900" b="1" i="0" u="none" dirty="0" err="1">
                <a:solidFill>
                  <a:srgbClr val="0F766E"/>
                </a:solidFill>
                <a:latin typeface="Hind Siliguri"/>
              </a:rPr>
              <a:t>পাসওয়ার্ড</a:t>
            </a:r>
            <a:r>
              <a:rPr sz="3900" b="1" i="0" u="none" dirty="0">
                <a:solidFill>
                  <a:srgbClr val="0F766E"/>
                </a:solidFill>
                <a:latin typeface="Hind Siliguri"/>
              </a:rPr>
              <a:t> </a:t>
            </a:r>
            <a:r>
              <a:rPr sz="3900" b="1" i="0" u="none" dirty="0" err="1">
                <a:solidFill>
                  <a:srgbClr val="0F766E"/>
                </a:solidFill>
                <a:latin typeface="Hind Siliguri"/>
              </a:rPr>
              <a:t>কী</a:t>
            </a:r>
            <a:r>
              <a:rPr sz="3900" b="1" i="0" u="none" dirty="0">
                <a:solidFill>
                  <a:srgbClr val="0F766E"/>
                </a:solidFill>
                <a:latin typeface="Hind Siliguri"/>
              </a:rPr>
              <a:t>?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788728" y="744104"/>
            <a:ext cx="4848064" cy="54540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TextBox 4"/>
          <p:cNvSpPr txBox="1"/>
          <p:nvPr/>
        </p:nvSpPr>
        <p:spPr>
          <a:xfrm>
            <a:off x="679446" y="1546801"/>
            <a:ext cx="6090805" cy="19697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 err="1">
                <a:solidFill>
                  <a:srgbClr val="FF0000"/>
                </a:solidFill>
                <a:latin typeface="Hind Siliguri"/>
              </a:rPr>
              <a:t>পাসওয়ার্ড</a:t>
            </a:r>
            <a:r>
              <a:rPr sz="3200" b="1" i="0" u="none" dirty="0">
                <a:solidFill>
                  <a:srgbClr val="FF0000"/>
                </a:solidFill>
                <a:latin typeface="Hind Siliguri"/>
              </a:rPr>
              <a:t>: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ইন্টারনেটে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নিজের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একাউন্ট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ও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তথ্যের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নিরাপত্তা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রক্ষার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জন্য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ব্যবহৃত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একধরনের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গোপন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সংকেত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বা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চাবিকে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পাসওয়ার্ড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বলে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9447" y="3982316"/>
            <a:ext cx="5896844" cy="19697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 err="1">
                <a:solidFill>
                  <a:srgbClr val="334155"/>
                </a:solidFill>
                <a:latin typeface="Hind Siliguri"/>
              </a:rPr>
              <a:t>প্রয়োজনীয়তা</a:t>
            </a:r>
            <a:r>
              <a:rPr sz="3200" b="1" i="0" u="none" dirty="0">
                <a:solidFill>
                  <a:srgbClr val="334155"/>
                </a:solidFill>
                <a:latin typeface="Hind Siliguri"/>
              </a:rPr>
              <a:t>: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পাসওয়ার্ড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দুর্বল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হলে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অনাকাঙ্ক্ষিত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ব্যক্তি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অ্যাকাউন্টে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প্রবেশ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করে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তথ্য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চুরি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ক্ষতি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সাধন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করতে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পারে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7750" y="1564148"/>
            <a:ext cx="10572750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>
                <a:solidFill>
                  <a:srgbClr val="0070C0"/>
                </a:solidFill>
                <a:latin typeface="Hind Siliguri"/>
              </a:rPr>
              <a:t>১. </a:t>
            </a:r>
            <a:r>
              <a:rPr sz="3200" b="1" i="0" u="none" dirty="0" err="1">
                <a:solidFill>
                  <a:srgbClr val="0070C0"/>
                </a:solidFill>
                <a:latin typeface="Hind Siliguri"/>
              </a:rPr>
              <a:t>দীর্ঘ</a:t>
            </a:r>
            <a:r>
              <a:rPr sz="3200" b="1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0070C0"/>
                </a:solidFill>
                <a:latin typeface="Hind Siliguri"/>
              </a:rPr>
              <a:t>পাসওয়ার্ড</a:t>
            </a:r>
            <a:r>
              <a:rPr sz="3200" b="1" i="0" u="none" dirty="0">
                <a:solidFill>
                  <a:srgbClr val="0070C0"/>
                </a:solidFill>
                <a:latin typeface="Hind Siliguri"/>
              </a:rPr>
              <a:t>: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সংক্ষিপ্ত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পাসওয়ার্ডের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পরিবর্তে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অন্তত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৮-১২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অক্ষরের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দীর্ঘ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পাসওয়ার্ড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বা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প্রিয়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বাক্য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ব্যবহার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করা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7750" y="2805861"/>
            <a:ext cx="10572750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>
                <a:solidFill>
                  <a:srgbClr val="1E293B"/>
                </a:solidFill>
                <a:latin typeface="Hind Siliguri"/>
              </a:rPr>
              <a:t>২. </a:t>
            </a:r>
            <a:r>
              <a:rPr sz="3200" b="1" i="0" u="none" dirty="0" err="1">
                <a:solidFill>
                  <a:srgbClr val="1E293B"/>
                </a:solidFill>
                <a:latin typeface="Hind Siliguri"/>
              </a:rPr>
              <a:t>বিভিন্ন</a:t>
            </a:r>
            <a:r>
              <a:rPr sz="3200" b="1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1E293B"/>
                </a:solidFill>
                <a:latin typeface="Hind Siliguri"/>
              </a:rPr>
              <a:t>অক্ষরের</a:t>
            </a:r>
            <a:r>
              <a:rPr sz="3200" b="1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1E293B"/>
                </a:solidFill>
                <a:latin typeface="Hind Siliguri"/>
              </a:rPr>
              <a:t>মিশ্রণ</a:t>
            </a:r>
            <a:r>
              <a:rPr sz="3200" b="1" i="0" u="none" dirty="0">
                <a:solidFill>
                  <a:srgbClr val="1E293B"/>
                </a:solidFill>
                <a:latin typeface="Hind Siliguri"/>
              </a:rPr>
              <a:t>: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পাসওয়ার্ডে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ছোট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হাতের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(a-z) ও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বড়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হাতের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(A-Z)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অক্ষরের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মিশ্রণ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1E293B"/>
                </a:solidFill>
                <a:latin typeface="Hind Siliguri"/>
              </a:rPr>
              <a:t>রাখা</a:t>
            </a:r>
            <a:r>
              <a:rPr sz="3200" b="0" i="0" u="none" dirty="0">
                <a:solidFill>
                  <a:srgbClr val="1E293B"/>
                </a:solidFill>
                <a:latin typeface="Hind Siliguri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1840" y="4148688"/>
            <a:ext cx="10572750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>
                <a:solidFill>
                  <a:srgbClr val="FF0000"/>
                </a:solidFill>
                <a:latin typeface="Hind Siliguri"/>
              </a:rPr>
              <a:t>৩. </a:t>
            </a:r>
            <a:r>
              <a:rPr sz="3200" b="1" i="0" u="none" dirty="0" err="1">
                <a:solidFill>
                  <a:srgbClr val="FF0000"/>
                </a:solidFill>
                <a:latin typeface="Hind Siliguri"/>
              </a:rPr>
              <a:t>চিহ্ন</a:t>
            </a:r>
            <a:r>
              <a:rPr sz="3200" b="1" i="0" u="none" dirty="0">
                <a:solidFill>
                  <a:srgbClr val="FF0000"/>
                </a:solidFill>
                <a:latin typeface="Hind Siliguri"/>
              </a:rPr>
              <a:t> ও </a:t>
            </a:r>
            <a:r>
              <a:rPr sz="3200" b="1" i="0" u="none" dirty="0" err="1">
                <a:solidFill>
                  <a:srgbClr val="FF0000"/>
                </a:solidFill>
                <a:latin typeface="Hind Siliguri"/>
              </a:rPr>
              <a:t>সংখ্যার</a:t>
            </a:r>
            <a:r>
              <a:rPr sz="32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FF0000"/>
                </a:solidFill>
                <a:latin typeface="Hind Siliguri"/>
              </a:rPr>
              <a:t>ব্যবহার</a:t>
            </a:r>
            <a:r>
              <a:rPr sz="3200" b="1" i="0" u="none" dirty="0">
                <a:solidFill>
                  <a:srgbClr val="FF0000"/>
                </a:solidFill>
                <a:latin typeface="Hind Siliguri"/>
              </a:rPr>
              <a:t>: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বর্ণ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,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সংখ্যা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(0-9)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এবং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বিশেষ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প্রতীক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(@, #, $, %)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সমন্বয়ে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পাসওয়ার্ড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তৈরি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করা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7750" y="5322951"/>
            <a:ext cx="10572750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>
                <a:solidFill>
                  <a:srgbClr val="7030A0"/>
                </a:solidFill>
                <a:latin typeface="Hind Siliguri"/>
              </a:rPr>
              <a:t>৪. </a:t>
            </a:r>
            <a:r>
              <a:rPr sz="3200" b="1" i="0" u="none" dirty="0" err="1">
                <a:solidFill>
                  <a:srgbClr val="7030A0"/>
                </a:solidFill>
                <a:latin typeface="Hind Siliguri"/>
              </a:rPr>
              <a:t>শক্তিমত্তা</a:t>
            </a:r>
            <a:r>
              <a:rPr sz="3200" b="1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7030A0"/>
                </a:solidFill>
                <a:latin typeface="Hind Siliguri"/>
              </a:rPr>
              <a:t>যাচাই</a:t>
            </a:r>
            <a:r>
              <a:rPr sz="3200" b="1" i="0" u="none" dirty="0">
                <a:solidFill>
                  <a:srgbClr val="7030A0"/>
                </a:solidFill>
                <a:latin typeface="Hind Siliguri"/>
              </a:rPr>
              <a:t>: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অনলাইন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সাইটের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'Password Strength Checker'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দিয়ে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পাসওয়ার্ড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কতটা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শক্তিশালী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তা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পরীক্ষা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করা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।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25" y="1638039"/>
            <a:ext cx="366738" cy="389659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67" y="2879752"/>
            <a:ext cx="320896" cy="389659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222579"/>
            <a:ext cx="275053" cy="389659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925" y="5396842"/>
            <a:ext cx="366738" cy="38965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47750" y="476250"/>
            <a:ext cx="11125200" cy="6001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900" b="1" i="0" u="none" dirty="0" err="1">
                <a:solidFill>
                  <a:srgbClr val="0F766E"/>
                </a:solidFill>
                <a:latin typeface="Hind Siliguri"/>
              </a:rPr>
              <a:t>পাসওয়ার্ড</a:t>
            </a:r>
            <a:r>
              <a:rPr sz="3900" b="1" i="0" u="none" dirty="0">
                <a:solidFill>
                  <a:srgbClr val="0F766E"/>
                </a:solidFill>
                <a:latin typeface="Hind Siliguri"/>
              </a:rPr>
              <a:t> </a:t>
            </a:r>
            <a:r>
              <a:rPr sz="3900" b="1" i="0" u="none" dirty="0" err="1">
                <a:solidFill>
                  <a:srgbClr val="0F766E"/>
                </a:solidFill>
                <a:latin typeface="Hind Siliguri"/>
              </a:rPr>
              <a:t>গোপন</a:t>
            </a:r>
            <a:r>
              <a:rPr sz="3900" b="1" i="0" u="none" dirty="0">
                <a:solidFill>
                  <a:srgbClr val="0F766E"/>
                </a:solidFill>
                <a:latin typeface="Hind Siliguri"/>
              </a:rPr>
              <a:t> </a:t>
            </a:r>
            <a:r>
              <a:rPr sz="3900" b="1" i="0" u="none" dirty="0" err="1">
                <a:solidFill>
                  <a:srgbClr val="0F766E"/>
                </a:solidFill>
                <a:latin typeface="Hind Siliguri"/>
              </a:rPr>
              <a:t>রাখার</a:t>
            </a:r>
            <a:r>
              <a:rPr sz="3900" b="1" i="0" u="none" dirty="0">
                <a:solidFill>
                  <a:srgbClr val="0F766E"/>
                </a:solidFill>
                <a:latin typeface="Hind Siliguri"/>
              </a:rPr>
              <a:t> </a:t>
            </a:r>
            <a:r>
              <a:rPr sz="3900" b="1" i="0" u="none" dirty="0" err="1" smtClean="0">
                <a:solidFill>
                  <a:srgbClr val="0F766E"/>
                </a:solidFill>
                <a:latin typeface="Hind Siliguri"/>
              </a:rPr>
              <a:t>কৌশল</a:t>
            </a:r>
            <a:endParaRPr sz="3900" b="1" i="0" u="none" dirty="0">
              <a:solidFill>
                <a:srgbClr val="0F766E"/>
              </a:solidFill>
              <a:latin typeface="Hind Siliguri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71500" y="1223819"/>
            <a:ext cx="11049000" cy="381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896</Words>
  <Application>Microsoft Office PowerPoint</Application>
  <PresentationFormat>Widescreen</PresentationFormat>
  <Paragraphs>92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Hind Siliguri</vt:lpstr>
      <vt:lpstr>Hind Siliguri SemiBold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WALTON</cp:lastModifiedBy>
  <cp:revision>27</cp:revision>
  <dcterms:created xsi:type="dcterms:W3CDTF">2013-01-27T09:14:16Z</dcterms:created>
  <dcterms:modified xsi:type="dcterms:W3CDTF">2026-08-20T07:49:20Z</dcterms:modified>
  <cp:category/>
</cp:coreProperties>
</file>