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4" r:id="rId3"/>
    <p:sldId id="265" r:id="rId4"/>
    <p:sldId id="266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38DCEA-648F-4A6F-9791-32562A25A79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FB188D53-884D-4E24-BDB6-5B0BDC6E409E}">
      <dgm:prSet phldrT="[Text]"/>
      <dgm:spPr/>
      <dgm:t>
        <a:bodyPr/>
        <a:lstStyle/>
        <a:p>
          <a:r>
            <a:rPr lang="bn-IN" dirty="0">
              <a:solidFill>
                <a:schemeClr val="tx1"/>
              </a:solidFill>
            </a:rPr>
            <a:t>আল-আমিন</a:t>
          </a:r>
          <a:endParaRPr lang="en-US" dirty="0">
            <a:solidFill>
              <a:schemeClr val="tx1"/>
            </a:solidFill>
          </a:endParaRPr>
        </a:p>
      </dgm:t>
    </dgm:pt>
    <dgm:pt modelId="{FC65B4B1-4D07-4269-A1C3-B33BBC1320BA}" type="sibTrans" cxnId="{247010A9-C2A8-480B-ACF1-0095ACEC83EF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25198064-2C3B-4B95-8F3A-75AD6AE57D3D}" type="parTrans" cxnId="{247010A9-C2A8-480B-ACF1-0095ACEC83EF}">
      <dgm:prSet/>
      <dgm:spPr/>
      <dgm:t>
        <a:bodyPr/>
        <a:lstStyle/>
        <a:p>
          <a:endParaRPr lang="en-US"/>
        </a:p>
      </dgm:t>
    </dgm:pt>
    <dgm:pt modelId="{0E5F0051-156E-487D-B230-F275E4E45CB2}" type="pres">
      <dgm:prSet presAssocID="{0B38DCEA-648F-4A6F-9791-32562A25A79A}" presName="Name0" presStyleCnt="0">
        <dgm:presLayoutVars>
          <dgm:chMax val="7"/>
          <dgm:chPref val="7"/>
          <dgm:dir/>
        </dgm:presLayoutVars>
      </dgm:prSet>
      <dgm:spPr/>
    </dgm:pt>
    <dgm:pt modelId="{762D1D19-B8F3-46EE-AF72-2BC26652B98B}" type="pres">
      <dgm:prSet presAssocID="{0B38DCEA-648F-4A6F-9791-32562A25A79A}" presName="Name1" presStyleCnt="0"/>
      <dgm:spPr/>
    </dgm:pt>
    <dgm:pt modelId="{4265382B-585C-4F9A-985E-D9F1E8602CB3}" type="pres">
      <dgm:prSet presAssocID="{FC65B4B1-4D07-4269-A1C3-B33BBC1320BA}" presName="picture_1" presStyleCnt="0"/>
      <dgm:spPr/>
    </dgm:pt>
    <dgm:pt modelId="{253BB250-33D4-4D99-A266-82E247A5622E}" type="pres">
      <dgm:prSet presAssocID="{FC65B4B1-4D07-4269-A1C3-B33BBC1320BA}" presName="pictureRepeatNode" presStyleLbl="alignImgPlace1" presStyleIdx="0" presStyleCnt="1" custScaleX="200000" custScaleY="170605" custLinFactNeighborX="5061" custLinFactNeighborY="-42243"/>
      <dgm:spPr/>
    </dgm:pt>
    <dgm:pt modelId="{E9EF5249-1553-4C98-8952-0B97A21A0187}" type="pres">
      <dgm:prSet presAssocID="{FB188D53-884D-4E24-BDB6-5B0BDC6E409E}" presName="text_1" presStyleLbl="node1" presStyleIdx="0" presStyleCnt="0" custScaleX="148860" custLinFactNeighborX="13178" custLinFactNeighborY="-20842">
        <dgm:presLayoutVars>
          <dgm:bulletEnabled val="1"/>
        </dgm:presLayoutVars>
      </dgm:prSet>
      <dgm:spPr/>
    </dgm:pt>
  </dgm:ptLst>
  <dgm:cxnLst>
    <dgm:cxn modelId="{5ABAAB35-F9FC-4166-A793-DBE08525A525}" type="presOf" srcId="{0B38DCEA-648F-4A6F-9791-32562A25A79A}" destId="{0E5F0051-156E-487D-B230-F275E4E45CB2}" srcOrd="0" destOrd="0" presId="urn:microsoft.com/office/officeart/2008/layout/CircularPictureCallout"/>
    <dgm:cxn modelId="{E2D86B93-7DE9-4C5A-AEC4-319A1073DD48}" type="presOf" srcId="{FB188D53-884D-4E24-BDB6-5B0BDC6E409E}" destId="{E9EF5249-1553-4C98-8952-0B97A21A0187}" srcOrd="0" destOrd="0" presId="urn:microsoft.com/office/officeart/2008/layout/CircularPictureCallout"/>
    <dgm:cxn modelId="{247010A9-C2A8-480B-ACF1-0095ACEC83EF}" srcId="{0B38DCEA-648F-4A6F-9791-32562A25A79A}" destId="{FB188D53-884D-4E24-BDB6-5B0BDC6E409E}" srcOrd="0" destOrd="0" parTransId="{25198064-2C3B-4B95-8F3A-75AD6AE57D3D}" sibTransId="{FC65B4B1-4D07-4269-A1C3-B33BBC1320BA}"/>
    <dgm:cxn modelId="{DA88A4CF-D882-4D43-AE04-067479B6486C}" type="presOf" srcId="{FC65B4B1-4D07-4269-A1C3-B33BBC1320BA}" destId="{253BB250-33D4-4D99-A266-82E247A5622E}" srcOrd="0" destOrd="0" presId="urn:microsoft.com/office/officeart/2008/layout/CircularPictureCallout"/>
    <dgm:cxn modelId="{39A41F26-649B-4F42-8B7F-5F2FD98FF66D}" type="presParOf" srcId="{0E5F0051-156E-487D-B230-F275E4E45CB2}" destId="{762D1D19-B8F3-46EE-AF72-2BC26652B98B}" srcOrd="0" destOrd="0" presId="urn:microsoft.com/office/officeart/2008/layout/CircularPictureCallout"/>
    <dgm:cxn modelId="{6DE37397-5390-4F3C-A052-0D63465C237E}" type="presParOf" srcId="{762D1D19-B8F3-46EE-AF72-2BC26652B98B}" destId="{4265382B-585C-4F9A-985E-D9F1E8602CB3}" srcOrd="0" destOrd="0" presId="urn:microsoft.com/office/officeart/2008/layout/CircularPictureCallout"/>
    <dgm:cxn modelId="{B001CBDF-9FC1-4E57-86A6-56D5ADC790D3}" type="presParOf" srcId="{4265382B-585C-4F9A-985E-D9F1E8602CB3}" destId="{253BB250-33D4-4D99-A266-82E247A5622E}" srcOrd="0" destOrd="0" presId="urn:microsoft.com/office/officeart/2008/layout/CircularPictureCallout"/>
    <dgm:cxn modelId="{21595F6F-7AE2-4715-A581-67B0B51F4B3E}" type="presParOf" srcId="{762D1D19-B8F3-46EE-AF72-2BC26652B98B}" destId="{E9EF5249-1553-4C98-8952-0B97A21A0187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BB250-33D4-4D99-A266-82E247A5622E}">
      <dsp:nvSpPr>
        <dsp:cNvPr id="0" name=""/>
        <dsp:cNvSpPr/>
      </dsp:nvSpPr>
      <dsp:spPr>
        <a:xfrm>
          <a:off x="0" y="145541"/>
          <a:ext cx="3363611" cy="286924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F5249-1553-4C98-8952-0B97A21A0187}">
      <dsp:nvSpPr>
        <dsp:cNvPr id="0" name=""/>
        <dsp:cNvSpPr/>
      </dsp:nvSpPr>
      <dsp:spPr>
        <a:xfrm>
          <a:off x="1022516" y="2227072"/>
          <a:ext cx="1602262" cy="55499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700" kern="1200" dirty="0">
              <a:solidFill>
                <a:schemeClr val="tx1"/>
              </a:solidFill>
            </a:rPr>
            <a:t>আল-আমিন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1022516" y="2227072"/>
        <a:ext cx="1602262" cy="554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58AD73-66FB-46BC-9282-869B47CBEF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44"/>
            <a:ext cx="12354232" cy="694925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4100422-BA62-43C8-AC7A-07F972EA472E}"/>
              </a:ext>
            </a:extLst>
          </p:cNvPr>
          <p:cNvSpPr txBox="1">
            <a:spLocks/>
          </p:cNvSpPr>
          <p:nvPr/>
        </p:nvSpPr>
        <p:spPr>
          <a:xfrm>
            <a:off x="1554726" y="228600"/>
            <a:ext cx="9265674" cy="2387600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66FF66"/>
          </a:solidFill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s-IN" sz="8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সবাইকে স্বাগতম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5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মোট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খরচ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নির্ণয়</a:t>
            </a:r>
            <a:endParaRPr sz="2800" b="1" dirty="0">
              <a:solidFill>
                <a:srgbClr val="122D4A"/>
              </a:solidFill>
              <a:latin typeface="Noto Sans Bengal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1792" y="932688"/>
            <a:ext cx="10789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শেষ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ধাপ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: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রাস্তার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ক্ষেত্রফল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×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প্রতি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বর্গমিটারের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খরচ</a:t>
            </a:r>
            <a:endParaRPr sz="15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14400" y="1417320"/>
            <a:ext cx="10332720" cy="1051560"/>
          </a:xfrm>
          <a:prstGeom prst="roundRect">
            <a:avLst/>
          </a:prstGeom>
          <a:solidFill>
            <a:srgbClr val="EEF6F4"/>
          </a:solidFill>
          <a:ln>
            <a:solidFill>
              <a:srgbClr val="EEF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97280" y="1646363"/>
            <a:ext cx="9966960" cy="53860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900" b="1" dirty="0" err="1">
                <a:solidFill>
                  <a:srgbClr val="122D4A"/>
                </a:solidFill>
                <a:latin typeface="Noto Sans Bengali"/>
              </a:rPr>
              <a:t>মোট</a:t>
            </a:r>
            <a:r>
              <a:rPr sz="29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900" b="1" dirty="0" err="1">
                <a:solidFill>
                  <a:srgbClr val="122D4A"/>
                </a:solidFill>
                <a:latin typeface="Noto Sans Bengali"/>
              </a:rPr>
              <a:t>খরচ</a:t>
            </a:r>
            <a:r>
              <a:rPr sz="2900" b="1" dirty="0">
                <a:solidFill>
                  <a:srgbClr val="122D4A"/>
                </a:solidFill>
                <a:latin typeface="Noto Sans Bengali"/>
              </a:rPr>
              <a:t> = ১,</a:t>
            </a:r>
            <a:r>
              <a:rPr lang="en-GB" sz="2900" b="1" dirty="0">
                <a:solidFill>
                  <a:srgbClr val="122D4A"/>
                </a:solidFill>
                <a:latin typeface="Noto Sans Bengali"/>
              </a:rPr>
              <a:t>০</a:t>
            </a:r>
            <a:r>
              <a:rPr lang="as-IN" sz="2900" b="1" dirty="0">
                <a:solidFill>
                  <a:srgbClr val="122D4A"/>
                </a:solidFill>
                <a:latin typeface="Noto Sans Bengali"/>
              </a:rPr>
              <a:t>৫</a:t>
            </a:r>
            <a:r>
              <a:rPr lang="en-GB" sz="2900" b="1" dirty="0">
                <a:solidFill>
                  <a:srgbClr val="122D4A"/>
                </a:solidFill>
                <a:latin typeface="Noto Sans Bengali"/>
              </a:rPr>
              <a:t>৬</a:t>
            </a:r>
            <a:r>
              <a:rPr sz="2900" b="1" dirty="0">
                <a:solidFill>
                  <a:srgbClr val="122D4A"/>
                </a:solidFill>
                <a:latin typeface="Noto Sans Bengali"/>
              </a:rPr>
              <a:t> × ৭.২৫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20240" y="2880360"/>
            <a:ext cx="8321040" cy="1234440"/>
          </a:xfrm>
          <a:prstGeom prst="roundRect">
            <a:avLst/>
          </a:prstGeom>
          <a:solidFill>
            <a:srgbClr val="FFF8E2"/>
          </a:solidFill>
          <a:ln>
            <a:solidFill>
              <a:srgbClr val="FFF8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011680" y="3144083"/>
            <a:ext cx="8138160" cy="61555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 dirty="0">
                <a:solidFill>
                  <a:srgbClr val="297855"/>
                </a:solidFill>
                <a:latin typeface="Noto Sans Bengali"/>
              </a:rPr>
              <a:t>= </a:t>
            </a:r>
            <a:r>
              <a:rPr lang="en-GB" sz="3400" b="1" dirty="0">
                <a:solidFill>
                  <a:srgbClr val="297855"/>
                </a:solidFill>
                <a:latin typeface="Noto Sans Bengali"/>
              </a:rPr>
              <a:t>৭</a:t>
            </a:r>
            <a:r>
              <a:rPr lang="as-IN" sz="3400" b="1" dirty="0">
                <a:solidFill>
                  <a:srgbClr val="297855"/>
                </a:solidFill>
                <a:latin typeface="Noto Sans Bengali"/>
              </a:rPr>
              <a:t>৬</a:t>
            </a:r>
            <a:r>
              <a:rPr lang="en-GB" sz="3400" b="1" dirty="0">
                <a:solidFill>
                  <a:srgbClr val="297855"/>
                </a:solidFill>
                <a:latin typeface="Noto Sans Bengali"/>
              </a:rPr>
              <a:t>৫</a:t>
            </a:r>
            <a:r>
              <a:rPr lang="as-IN" sz="3400" b="1" dirty="0">
                <a:solidFill>
                  <a:srgbClr val="297855"/>
                </a:solidFill>
                <a:latin typeface="Noto Sans Bengali"/>
              </a:rPr>
              <a:t>৬</a:t>
            </a:r>
            <a:r>
              <a:rPr sz="3400" b="1" dirty="0">
                <a:solidFill>
                  <a:srgbClr val="297855"/>
                </a:solidFill>
                <a:latin typeface="Noto Sans Bengali"/>
              </a:rPr>
              <a:t> </a:t>
            </a:r>
            <a:r>
              <a:rPr sz="3400" b="1" dirty="0" err="1">
                <a:solidFill>
                  <a:srgbClr val="297855"/>
                </a:solidFill>
                <a:latin typeface="Noto Sans Bengali"/>
              </a:rPr>
              <a:t>টাকা</a:t>
            </a:r>
            <a:endParaRPr sz="3400" b="1" dirty="0">
              <a:solidFill>
                <a:srgbClr val="297855"/>
              </a:solidFill>
              <a:latin typeface="Noto Sans Bengal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5840" y="4684067"/>
            <a:ext cx="10149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 dirty="0" err="1">
                <a:solidFill>
                  <a:srgbClr val="122D4A"/>
                </a:solidFill>
                <a:latin typeface="Noto Sans Bengali"/>
              </a:rPr>
              <a:t>অতএব</a:t>
            </a:r>
            <a:r>
              <a:rPr sz="2400" b="1" dirty="0">
                <a:solidFill>
                  <a:srgbClr val="122D4A"/>
                </a:solidFill>
                <a:latin typeface="Noto Sans Bengali"/>
              </a:rPr>
              <a:t>, </a:t>
            </a:r>
            <a:r>
              <a:rPr sz="2400" b="1" dirty="0" err="1">
                <a:solidFill>
                  <a:srgbClr val="122D4A"/>
                </a:solidFill>
                <a:latin typeface="Noto Sans Bengali"/>
              </a:rPr>
              <a:t>পথ</a:t>
            </a:r>
            <a:r>
              <a:rPr sz="2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400" b="1" dirty="0" err="1">
                <a:solidFill>
                  <a:srgbClr val="122D4A"/>
                </a:solidFill>
                <a:latin typeface="Noto Sans Bengali"/>
              </a:rPr>
              <a:t>বাঁধানোর</a:t>
            </a:r>
            <a:r>
              <a:rPr sz="2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400" b="1" dirty="0" err="1">
                <a:solidFill>
                  <a:srgbClr val="122D4A"/>
                </a:solidFill>
                <a:latin typeface="Noto Sans Bengali"/>
              </a:rPr>
              <a:t>মোট</a:t>
            </a:r>
            <a:r>
              <a:rPr sz="2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400" b="1" dirty="0" err="1">
                <a:solidFill>
                  <a:srgbClr val="122D4A"/>
                </a:solidFill>
                <a:latin typeface="Noto Sans Bengali"/>
              </a:rPr>
              <a:t>খরচ</a:t>
            </a:r>
            <a:r>
              <a:rPr sz="2400" b="1" dirty="0">
                <a:solidFill>
                  <a:srgbClr val="122D4A"/>
                </a:solidFill>
                <a:latin typeface="Noto Sans Bengali"/>
              </a:rPr>
              <a:t> = </a:t>
            </a:r>
            <a:r>
              <a:rPr lang="en-GB" sz="2400" b="1" dirty="0">
                <a:solidFill>
                  <a:srgbClr val="297855"/>
                </a:solidFill>
                <a:latin typeface="Noto Sans Bengali"/>
              </a:rPr>
              <a:t>৭</a:t>
            </a:r>
            <a:r>
              <a:rPr lang="as-IN" sz="2400" b="1" dirty="0">
                <a:solidFill>
                  <a:srgbClr val="297855"/>
                </a:solidFill>
                <a:latin typeface="Noto Sans Bengali"/>
              </a:rPr>
              <a:t>৬</a:t>
            </a:r>
            <a:r>
              <a:rPr lang="en-GB" sz="2400" b="1" dirty="0">
                <a:solidFill>
                  <a:srgbClr val="297855"/>
                </a:solidFill>
                <a:latin typeface="Noto Sans Bengali"/>
              </a:rPr>
              <a:t>৫</a:t>
            </a:r>
            <a:r>
              <a:rPr lang="as-IN" sz="2400" b="1" dirty="0">
                <a:solidFill>
                  <a:srgbClr val="297855"/>
                </a:solidFill>
                <a:latin typeface="Noto Sans Bengali"/>
              </a:rPr>
              <a:t>৬</a:t>
            </a:r>
            <a:r>
              <a:rPr sz="2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400" b="1" dirty="0" err="1">
                <a:solidFill>
                  <a:srgbClr val="122D4A"/>
                </a:solidFill>
                <a:latin typeface="Noto Sans Bengali"/>
              </a:rPr>
              <a:t>টাকা</a:t>
            </a:r>
            <a:r>
              <a:rPr sz="2400" b="1" dirty="0">
                <a:solidFill>
                  <a:srgbClr val="122D4A"/>
                </a:solidFill>
                <a:latin typeface="Noto Sans Bengal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9737D"/>
                </a:solidFill>
                <a:latin typeface="Noto Sans Bengali"/>
              </a:rPr>
              <a:t>গণিত • ক্ষেত্রফল ও পরিমাপ     |    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52" y="735657"/>
            <a:ext cx="1097280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GB" sz="2800" b="1" dirty="0" err="1">
                <a:solidFill>
                  <a:srgbClr val="122D4A"/>
                </a:solidFill>
                <a:latin typeface="Noto Sans Bengali"/>
              </a:rPr>
              <a:t>ক্লাসের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কাজ</a:t>
            </a:r>
            <a:endParaRPr sz="2800" b="1" dirty="0">
              <a:solidFill>
                <a:srgbClr val="122D4A"/>
              </a:solidFill>
              <a:latin typeface="Noto Sans Bengal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1792" y="1322885"/>
            <a:ext cx="10789920" cy="3231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নিচের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৭ 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নম্বর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প্রশ্ন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খাতায়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সম্পূর্ণ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সমাধান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করবে</a:t>
            </a:r>
            <a:endParaRPr sz="15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1792" y="2533010"/>
            <a:ext cx="685800" cy="713232"/>
          </a:xfrm>
          <a:prstGeom prst="roundRect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21792" y="2533010"/>
            <a:ext cx="685800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 dirty="0">
                <a:solidFill>
                  <a:srgbClr val="FFFFFF"/>
                </a:solidFill>
                <a:latin typeface="Noto Sans Bengali"/>
              </a:rPr>
              <a:t>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90472" y="2505578"/>
            <a:ext cx="9784080" cy="868680"/>
          </a:xfrm>
          <a:prstGeom prst="roundRect">
            <a:avLst/>
          </a:prstGeom>
          <a:solidFill>
            <a:srgbClr val="F8FAFB"/>
          </a:solidFill>
          <a:ln>
            <a:solidFill>
              <a:srgbClr val="F8FA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19072" y="2609058"/>
            <a:ext cx="9281160" cy="661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একটি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আয়তাকার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ক্ষেত্রের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দৈর্ঘ্য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৪৮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মিটার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এবং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প্রস্থ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৩২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মিটার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৮০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সেমি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।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ক্ষেত্রটির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বাইরে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চারদিকে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৩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মিটার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বিস্তৃত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একটি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রাস্তা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আছে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।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রাস্তাটির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ক্ষেত্রফল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কত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1824" y="5205931"/>
            <a:ext cx="9966960" cy="393192"/>
          </a:xfrm>
          <a:prstGeom prst="roundRect">
            <a:avLst/>
          </a:prstGeom>
          <a:solidFill>
            <a:srgbClr val="FFF8E2"/>
          </a:solidFill>
          <a:ln>
            <a:solidFill>
              <a:srgbClr val="FFF8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18984" y="5224219"/>
            <a:ext cx="96926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 err="1">
                <a:solidFill>
                  <a:srgbClr val="122D4A"/>
                </a:solidFill>
                <a:latin typeface="Noto Sans Bengali"/>
              </a:rPr>
              <a:t>চ্যালেঞ্জ</a:t>
            </a:r>
            <a:r>
              <a:rPr sz="1400" b="1" dirty="0">
                <a:solidFill>
                  <a:srgbClr val="122D4A"/>
                </a:solidFill>
                <a:latin typeface="Noto Sans Bengali"/>
              </a:rPr>
              <a:t>: </a:t>
            </a:r>
            <a:r>
              <a:rPr sz="1400" b="1" dirty="0" err="1">
                <a:solidFill>
                  <a:srgbClr val="122D4A"/>
                </a:solidFill>
                <a:latin typeface="Noto Sans Bengali"/>
              </a:rPr>
              <a:t>প্রতিটি</a:t>
            </a:r>
            <a:r>
              <a:rPr sz="1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400" b="1" dirty="0" err="1">
                <a:solidFill>
                  <a:srgbClr val="122D4A"/>
                </a:solidFill>
                <a:latin typeface="Noto Sans Bengali"/>
              </a:rPr>
              <a:t>সমস্যায়</a:t>
            </a:r>
            <a:r>
              <a:rPr sz="1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400" b="1" dirty="0" err="1">
                <a:solidFill>
                  <a:srgbClr val="122D4A"/>
                </a:solidFill>
                <a:latin typeface="Noto Sans Bengali"/>
              </a:rPr>
              <a:t>আগে</a:t>
            </a:r>
            <a:r>
              <a:rPr sz="1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400" b="1" dirty="0" err="1">
                <a:solidFill>
                  <a:srgbClr val="122D4A"/>
                </a:solidFill>
                <a:latin typeface="Noto Sans Bengali"/>
              </a:rPr>
              <a:t>একটি</a:t>
            </a:r>
            <a:r>
              <a:rPr sz="1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400" b="1" dirty="0" err="1">
                <a:solidFill>
                  <a:srgbClr val="122D4A"/>
                </a:solidFill>
                <a:latin typeface="Noto Sans Bengali"/>
              </a:rPr>
              <a:t>পরিষ্কার</a:t>
            </a:r>
            <a:r>
              <a:rPr sz="1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400" b="1" dirty="0" err="1">
                <a:solidFill>
                  <a:srgbClr val="122D4A"/>
                </a:solidFill>
                <a:latin typeface="Noto Sans Bengali"/>
              </a:rPr>
              <a:t>চিত্র</a:t>
            </a:r>
            <a:r>
              <a:rPr sz="14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400" b="1" dirty="0" err="1">
                <a:solidFill>
                  <a:srgbClr val="122D4A"/>
                </a:solidFill>
                <a:latin typeface="Noto Sans Bengali"/>
              </a:rPr>
              <a:t>আঁকবে</a:t>
            </a:r>
            <a:r>
              <a:rPr sz="1400" b="1" dirty="0">
                <a:solidFill>
                  <a:srgbClr val="122D4A"/>
                </a:solidFill>
                <a:latin typeface="Noto Sans Bengali"/>
              </a:rPr>
              <a:t>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8904" y="6551676"/>
            <a:ext cx="10972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9737D"/>
                </a:solidFill>
                <a:latin typeface="Noto Sans Bengali"/>
              </a:rPr>
              <a:t>গণিত • ক্ষেত্রফল ও পরিমাপ     |    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9" grpId="0"/>
      <p:bldP spid="10" grpId="0" animBg="1"/>
      <p:bldP spid="11" grpId="0"/>
      <p:bldP spid="16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561125"/>
            <a:ext cx="1097280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GB" sz="2800" b="1" dirty="0" err="1">
                <a:solidFill>
                  <a:srgbClr val="122D4A"/>
                </a:solidFill>
                <a:latin typeface="Noto Sans Bengali"/>
              </a:rPr>
              <a:t>বাড়ির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কাজ</a:t>
            </a:r>
            <a:endParaRPr sz="2800" b="1" dirty="0">
              <a:solidFill>
                <a:srgbClr val="122D4A"/>
              </a:solidFill>
              <a:latin typeface="Noto Sans Bengal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1792" y="1153323"/>
            <a:ext cx="10789920" cy="3231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নিচের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৩ ও ৮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নম্বর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প্রশ্ন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খাতায়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সম্পূর্ণ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সমাধান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করবে</a:t>
            </a:r>
            <a:endParaRPr sz="15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1520" y="2433085"/>
            <a:ext cx="685800" cy="713232"/>
          </a:xfrm>
          <a:prstGeom prst="roundRect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1520" y="2433085"/>
            <a:ext cx="685800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FFFFFF"/>
                </a:solidFill>
                <a:latin typeface="Noto Sans Bengali"/>
              </a:rPr>
              <a:t>৩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67624" y="2311146"/>
            <a:ext cx="9784080" cy="868680"/>
          </a:xfrm>
          <a:prstGeom prst="roundRect">
            <a:avLst/>
          </a:prstGeom>
          <a:solidFill>
            <a:srgbClr val="F8FAFB"/>
          </a:solidFill>
          <a:ln>
            <a:solidFill>
              <a:srgbClr val="F8FA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828800" y="2451373"/>
            <a:ext cx="928116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0">
                <a:solidFill>
                  <a:srgbClr val="232D37"/>
                </a:solidFill>
                <a:latin typeface="Noto Sans Bengali"/>
              </a:rPr>
              <a:t>একটি পুকুরের দৈর্ঘ্য ৬০ মিটার এবং প্রস্থ ৪০ মিটার। পুকুরের পাড়ের বিস্তার ৪ মিটার হলে, পাড়ের ক্ষেত্রফল নির্ণয় কর।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4024503"/>
            <a:ext cx="685800" cy="713232"/>
          </a:xfrm>
          <a:prstGeom prst="roundRect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31520" y="4024503"/>
            <a:ext cx="685800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FFFFFF"/>
                </a:solidFill>
                <a:latin typeface="Noto Sans Bengali"/>
              </a:rPr>
              <a:t>৮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00200" y="3997071"/>
            <a:ext cx="9784080" cy="868680"/>
          </a:xfrm>
          <a:prstGeom prst="roundRect">
            <a:avLst/>
          </a:prstGeom>
          <a:solidFill>
            <a:srgbClr val="F8FAFB"/>
          </a:solidFill>
          <a:ln>
            <a:solidFill>
              <a:srgbClr val="F8FA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828800" y="4042791"/>
            <a:ext cx="928116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একটি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বর্গাকার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ক্ষেত্রের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এক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বাহুর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দৈর্ঘ্য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৩০০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মিটার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এবং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বাইরে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চারদিকে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৪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মিটার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প্রশস্ত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একটি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রাস্তা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আছে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।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রাস্তাটির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ক্ষেত্রফল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700" b="0" dirty="0" err="1">
                <a:solidFill>
                  <a:srgbClr val="232D37"/>
                </a:solidFill>
                <a:latin typeface="Noto Sans Bengali"/>
              </a:rPr>
              <a:t>কত</a:t>
            </a:r>
            <a:r>
              <a:rPr sz="1700" b="0" dirty="0">
                <a:solidFill>
                  <a:srgbClr val="232D37"/>
                </a:solidFill>
                <a:latin typeface="Noto Sans Bengali"/>
              </a:rPr>
              <a:t>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97280" y="5925312"/>
            <a:ext cx="9966960" cy="393192"/>
          </a:xfrm>
          <a:prstGeom prst="roundRect">
            <a:avLst/>
          </a:prstGeom>
          <a:solidFill>
            <a:srgbClr val="FFF8E2"/>
          </a:solidFill>
          <a:ln>
            <a:solidFill>
              <a:srgbClr val="FFF8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234440" y="5943600"/>
            <a:ext cx="96926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122D4A"/>
                </a:solidFill>
                <a:latin typeface="Noto Sans Bengali"/>
              </a:rPr>
              <a:t>চ্যালেঞ্জ: প্রতিটি সমস্যায় আগে একটি পরিষ্কার চিত্র আঁকবে।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8904" y="6551676"/>
            <a:ext cx="10972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9737D"/>
                </a:solidFill>
                <a:latin typeface="Noto Sans Bengali"/>
              </a:rPr>
              <a:t>গণিত • ক্ষেত্রফল ও পরিমাপ     |     7</a:t>
            </a:r>
          </a:p>
        </p:txBody>
      </p:sp>
    </p:spTree>
    <p:extLst>
      <p:ext uri="{BB962C8B-B14F-4D97-AF65-F5344CB8AC3E}">
        <p14:creationId xmlns:p14="http://schemas.microsoft.com/office/powerpoint/2010/main" val="420230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26A089-A411-4CC0-8065-E4783B094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B49AAD-EFB7-4258-9E34-0C0845E15659}"/>
              </a:ext>
            </a:extLst>
          </p:cNvPr>
          <p:cNvSpPr txBox="1"/>
          <p:nvPr/>
        </p:nvSpPr>
        <p:spPr>
          <a:xfrm>
            <a:off x="1837247" y="2530019"/>
            <a:ext cx="9220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66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6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নিরাপদে</a:t>
            </a:r>
            <a:r>
              <a:rPr lang="en-US" sz="6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6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66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সময়ের</a:t>
            </a:r>
            <a:r>
              <a:rPr lang="en-US" sz="6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সদ-ব্যবহার</a:t>
            </a:r>
            <a:r>
              <a:rPr lang="en-US" sz="6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endParaRPr lang="en-US" sz="6600" dirty="0">
              <a:solidFill>
                <a:srgbClr val="24FC2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6600" b="1" dirty="0">
                <a:solidFill>
                  <a:srgbClr val="24FC2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‘</a:t>
            </a:r>
            <a:r>
              <a:rPr lang="en-US" sz="6600" b="1" dirty="0" err="1">
                <a:solidFill>
                  <a:srgbClr val="24FC2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আল্লাহ</a:t>
            </a:r>
            <a:r>
              <a:rPr lang="en-US" sz="6600" b="1" dirty="0">
                <a:solidFill>
                  <a:srgbClr val="24FC2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rgbClr val="24FC2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হাফেজ</a:t>
            </a:r>
            <a:r>
              <a:rPr lang="en-US" sz="6600" b="1" dirty="0">
                <a:solidFill>
                  <a:srgbClr val="24FC2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45D7660-52AE-4375-A732-B925BA14AE0E}"/>
              </a:ext>
            </a:extLst>
          </p:cNvPr>
          <p:cNvSpPr txBox="1">
            <a:spLocks/>
          </p:cNvSpPr>
          <p:nvPr/>
        </p:nvSpPr>
        <p:spPr>
          <a:xfrm>
            <a:off x="1295400" y="381000"/>
            <a:ext cx="9762047" cy="2362200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00B050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s-IN" sz="11500" b="0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সবাইকে ধন্যবাদ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31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1CBC81-F08B-443D-BD70-573E0547D1D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510050" cy="69431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CB3C27-4EA0-473A-B20D-B9520743E2DF}"/>
              </a:ext>
            </a:extLst>
          </p:cNvPr>
          <p:cNvSpPr txBox="1"/>
          <p:nvPr/>
        </p:nvSpPr>
        <p:spPr>
          <a:xfrm>
            <a:off x="169525" y="2976319"/>
            <a:ext cx="116481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আমিন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মিয়া</a:t>
            </a:r>
            <a:endParaRPr lang="bn-IN" sz="60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বি.এসসি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সম্মান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)</a:t>
            </a:r>
            <a:r>
              <a:rPr lang="bn-IN" sz="2000" dirty="0">
                <a:latin typeface="NikoshBAN" pitchFamily="2" charset="0"/>
                <a:cs typeface="NikoshBAN" pitchFamily="2" charset="0"/>
              </a:rPr>
              <a:t>(প্রথম শ্রেণি)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এম.এসসি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)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,</a:t>
            </a:r>
            <a:r>
              <a:rPr lang="bn-IN" sz="2000" dirty="0">
                <a:latin typeface="NikoshBAN" pitchFamily="2" charset="0"/>
                <a:cs typeface="NikoshBAN" pitchFamily="2" charset="0"/>
              </a:rPr>
              <a:t>(প্রথম শ্রেণিতে প্রথম)</a:t>
            </a:r>
            <a:endParaRPr lang="bn-BD" sz="20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       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 শিক্ষক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(গণিত)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পুলিশ লাইন্স স্কুল এন্ড কলেজ,রংপুর।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5EB6763-D0F9-4574-B587-D815C8757D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4199350"/>
              </p:ext>
            </p:extLst>
          </p:nvPr>
        </p:nvGraphicFramePr>
        <p:xfrm>
          <a:off x="584393" y="288737"/>
          <a:ext cx="3363611" cy="4581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AF9D1A1-A741-4790-9080-D14705D18102}"/>
              </a:ext>
            </a:extLst>
          </p:cNvPr>
          <p:cNvSpPr txBox="1"/>
          <p:nvPr/>
        </p:nvSpPr>
        <p:spPr>
          <a:xfrm>
            <a:off x="4171553" y="574146"/>
            <a:ext cx="62828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6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20EEEA-3F0C-4319-9CC5-368B9659F6E5}"/>
              </a:ext>
            </a:extLst>
          </p:cNvPr>
          <p:cNvSpPr txBox="1"/>
          <p:nvPr/>
        </p:nvSpPr>
        <p:spPr>
          <a:xfrm>
            <a:off x="2229042" y="6296846"/>
            <a:ext cx="856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মোবাইল</a:t>
            </a:r>
            <a:r>
              <a:rPr lang="en-US" sz="3600" dirty="0"/>
              <a:t> </a:t>
            </a:r>
            <a:r>
              <a:rPr lang="en-US" sz="3600" dirty="0" err="1"/>
              <a:t>নং</a:t>
            </a:r>
            <a:r>
              <a:rPr lang="en-US" sz="3600" dirty="0"/>
              <a:t> ০১৭৩৮১৪৬২৬২</a:t>
            </a:r>
          </a:p>
        </p:txBody>
      </p:sp>
    </p:spTree>
    <p:extLst>
      <p:ext uri="{BB962C8B-B14F-4D97-AF65-F5344CB8AC3E}">
        <p14:creationId xmlns:p14="http://schemas.microsoft.com/office/powerpoint/2010/main" val="186469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4" grpId="0">
        <p:bldAsOne/>
      </p:bldGraphic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E7E9-8D26-404E-95B2-E8630121ECAB}"/>
              </a:ext>
            </a:extLst>
          </p:cNvPr>
          <p:cNvSpPr txBox="1">
            <a:spLocks/>
          </p:cNvSpPr>
          <p:nvPr/>
        </p:nvSpPr>
        <p:spPr>
          <a:xfrm>
            <a:off x="2209800" y="533401"/>
            <a:ext cx="7772400" cy="14700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n-BD" sz="600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lowchart: Punched Tape 2">
            <a:extLst>
              <a:ext uri="{FF2B5EF4-FFF2-40B4-BE49-F238E27FC236}">
                <a16:creationId xmlns:a16="http://schemas.microsoft.com/office/drawing/2014/main" id="{0734416E-1136-4F58-8648-B4E1134853FD}"/>
              </a:ext>
            </a:extLst>
          </p:cNvPr>
          <p:cNvSpPr/>
          <p:nvPr/>
        </p:nvSpPr>
        <p:spPr>
          <a:xfrm>
            <a:off x="3546002" y="479426"/>
            <a:ext cx="5638800" cy="1524000"/>
          </a:xfrm>
          <a:prstGeom prst="flowChartPunchedTap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AE9E62-107D-4B31-8F55-E584A8A88E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199" y="2133600"/>
            <a:ext cx="2977205" cy="328347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FFFC4E7-DC94-45F9-A0D4-EE31C5A15185}"/>
              </a:ext>
            </a:extLst>
          </p:cNvPr>
          <p:cNvSpPr txBox="1">
            <a:spLocks/>
          </p:cNvSpPr>
          <p:nvPr/>
        </p:nvSpPr>
        <p:spPr>
          <a:xfrm>
            <a:off x="2828925" y="2800350"/>
            <a:ext cx="3895442" cy="28955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শ্রেণী-অষ্টম</a:t>
            </a:r>
            <a:endParaRPr lang="en-GB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  <a:t>বিষয়-গ</a:t>
            </a:r>
            <a:r>
              <a:rPr lang="en-GB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ণিত</a:t>
            </a:r>
            <a:r>
              <a:rPr lang="en-GB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অধ্যায়-</a:t>
            </a:r>
            <a:r>
              <a:rPr lang="en-GB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b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b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as-IN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7EA326-1FD5-4A38-A299-1F4E788026B9}"/>
              </a:ext>
            </a:extLst>
          </p:cNvPr>
          <p:cNvSpPr/>
          <p:nvPr/>
        </p:nvSpPr>
        <p:spPr>
          <a:xfrm>
            <a:off x="1203960" y="1569720"/>
            <a:ext cx="9966960" cy="4389120"/>
          </a:xfrm>
          <a:prstGeom prst="rect">
            <a:avLst/>
          </a:prstGeom>
          <a:solidFill>
            <a:srgbClr val="D2E6E2"/>
          </a:solidFill>
          <a:ln w="31750"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37DAA4-CB53-4181-9E5B-98E99009E20B}"/>
              </a:ext>
            </a:extLst>
          </p:cNvPr>
          <p:cNvSpPr/>
          <p:nvPr/>
        </p:nvSpPr>
        <p:spPr>
          <a:xfrm>
            <a:off x="1657003" y="1966913"/>
            <a:ext cx="9060872" cy="3514725"/>
          </a:xfrm>
          <a:prstGeom prst="rect">
            <a:avLst/>
          </a:prstGeom>
          <a:solidFill>
            <a:srgbClr val="FFFFFF"/>
          </a:solidFill>
          <a:ln w="31750">
            <a:solidFill>
              <a:srgbClr val="122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848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D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1051560"/>
            <a:ext cx="107899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FFFFF"/>
                </a:solidFill>
                <a:latin typeface="Noto Sans Bengali"/>
              </a:rPr>
              <a:t>ক্ষেত্রফল ও পরিমাপ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33272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00" b="1" dirty="0" err="1">
                <a:solidFill>
                  <a:srgbClr val="EFB446"/>
                </a:solidFill>
                <a:latin typeface="Noto Sans Bengali"/>
              </a:rPr>
              <a:t>প্রশ্ন</a:t>
            </a:r>
            <a:r>
              <a:rPr sz="2700" b="1" dirty="0">
                <a:solidFill>
                  <a:srgbClr val="EFB446"/>
                </a:solidFill>
                <a:latin typeface="Noto Sans Bengali"/>
              </a:rPr>
              <a:t> ১৬ : </a:t>
            </a:r>
            <a:r>
              <a:rPr sz="2700" b="1" dirty="0" err="1">
                <a:solidFill>
                  <a:srgbClr val="EFB446"/>
                </a:solidFill>
                <a:latin typeface="Noto Sans Bengali"/>
              </a:rPr>
              <a:t>চারদিকে</a:t>
            </a:r>
            <a:r>
              <a:rPr sz="2700" b="1" dirty="0">
                <a:solidFill>
                  <a:srgbClr val="EFB446"/>
                </a:solidFill>
                <a:latin typeface="Noto Sans Bengali"/>
              </a:rPr>
              <a:t> </a:t>
            </a:r>
            <a:r>
              <a:rPr sz="2700" b="1" dirty="0" err="1">
                <a:solidFill>
                  <a:srgbClr val="EFB446"/>
                </a:solidFill>
                <a:latin typeface="Noto Sans Bengali"/>
              </a:rPr>
              <a:t>রাস্তার</a:t>
            </a:r>
            <a:r>
              <a:rPr sz="2700" b="1" dirty="0">
                <a:solidFill>
                  <a:srgbClr val="EFB446"/>
                </a:solidFill>
                <a:latin typeface="Noto Sans Bengali"/>
              </a:rPr>
              <a:t> </a:t>
            </a:r>
            <a:r>
              <a:rPr sz="2700" b="1" dirty="0" err="1">
                <a:solidFill>
                  <a:srgbClr val="EFB446"/>
                </a:solidFill>
                <a:latin typeface="Noto Sans Bengali"/>
              </a:rPr>
              <a:t>ক্ষেত্রফল</a:t>
            </a:r>
            <a:r>
              <a:rPr sz="2700" b="1" dirty="0">
                <a:solidFill>
                  <a:srgbClr val="EFB446"/>
                </a:solidFill>
                <a:latin typeface="Noto Sans Bengali"/>
              </a:rPr>
              <a:t> ও </a:t>
            </a:r>
            <a:r>
              <a:rPr sz="2700" b="1" dirty="0" err="1">
                <a:solidFill>
                  <a:srgbClr val="EFB446"/>
                </a:solidFill>
                <a:latin typeface="Noto Sans Bengali"/>
              </a:rPr>
              <a:t>ব্যয়</a:t>
            </a:r>
            <a:endParaRPr sz="2700" b="1" dirty="0">
              <a:solidFill>
                <a:srgbClr val="EFB446"/>
              </a:solidFill>
              <a:latin typeface="Noto Sans Bengal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2606040"/>
            <a:ext cx="94183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0" dirty="0" err="1">
                <a:solidFill>
                  <a:srgbClr val="FFFFFF"/>
                </a:solidFill>
                <a:latin typeface="Noto Sans Bengali"/>
              </a:rPr>
              <a:t>চিত্রসহ</a:t>
            </a:r>
            <a:r>
              <a:rPr sz="2200" b="0" dirty="0">
                <a:solidFill>
                  <a:srgbClr val="FFFFFF"/>
                </a:solidFill>
                <a:latin typeface="Noto Sans Bengali"/>
              </a:rPr>
              <a:t> </a:t>
            </a:r>
            <a:r>
              <a:rPr sz="2200" b="0" dirty="0" err="1">
                <a:solidFill>
                  <a:srgbClr val="FFFFFF"/>
                </a:solidFill>
                <a:latin typeface="Noto Sans Bengali"/>
              </a:rPr>
              <a:t>ধাপে</a:t>
            </a:r>
            <a:r>
              <a:rPr sz="2200" b="0" dirty="0">
                <a:solidFill>
                  <a:srgbClr val="FFFFFF"/>
                </a:solidFill>
                <a:latin typeface="Noto Sans Bengali"/>
              </a:rPr>
              <a:t> </a:t>
            </a:r>
            <a:r>
              <a:rPr sz="2200" b="0" dirty="0" err="1">
                <a:solidFill>
                  <a:srgbClr val="FFFFFF"/>
                </a:solidFill>
                <a:latin typeface="Noto Sans Bengali"/>
              </a:rPr>
              <a:t>ধাপে</a:t>
            </a:r>
            <a:r>
              <a:rPr sz="2200" b="0" dirty="0">
                <a:solidFill>
                  <a:srgbClr val="FFFFFF"/>
                </a:solidFill>
                <a:latin typeface="Noto Sans Bengali"/>
              </a:rPr>
              <a:t> </a:t>
            </a:r>
            <a:r>
              <a:rPr sz="2200" b="0" dirty="0" err="1">
                <a:solidFill>
                  <a:srgbClr val="FFFFFF"/>
                </a:solidFill>
                <a:latin typeface="Noto Sans Bengali"/>
              </a:rPr>
              <a:t>সমাধান</a:t>
            </a:r>
            <a:endParaRPr sz="2200" b="0" dirty="0">
              <a:solidFill>
                <a:srgbClr val="FFFFFF"/>
              </a:solidFill>
              <a:latin typeface="Noto Sans Bengali"/>
            </a:endParaRPr>
          </a:p>
        </p:txBody>
      </p:sp>
      <p:sp>
        <p:nvSpPr>
          <p:cNvPr id="5" name="Oval 4"/>
          <p:cNvSpPr/>
          <p:nvPr/>
        </p:nvSpPr>
        <p:spPr>
          <a:xfrm>
            <a:off x="914400" y="3977639"/>
            <a:ext cx="914400" cy="914400"/>
          </a:xfrm>
          <a:prstGeom prst="ellipse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0287000" y="4160520"/>
            <a:ext cx="640080" cy="640080"/>
          </a:xfrm>
          <a:prstGeom prst="ellipse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828800" y="4892040"/>
            <a:ext cx="411480" cy="411480"/>
          </a:xfrm>
          <a:prstGeom prst="ellipse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9646920" y="5166360"/>
            <a:ext cx="457200" cy="457200"/>
          </a:xfrm>
          <a:prstGeom prst="ellipse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31520" y="6263639"/>
            <a:ext cx="107899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 dirty="0" err="1">
                <a:solidFill>
                  <a:srgbClr val="D2E1EB"/>
                </a:solidFill>
                <a:latin typeface="Noto Sans Bengali"/>
              </a:rPr>
              <a:t>শিক্ষক</a:t>
            </a:r>
            <a:r>
              <a:rPr sz="1500" b="0" dirty="0">
                <a:solidFill>
                  <a:srgbClr val="D2E1EB"/>
                </a:solidFill>
                <a:latin typeface="Noto Sans Bengali"/>
              </a:rPr>
              <a:t>: </a:t>
            </a:r>
            <a:r>
              <a:rPr sz="1500" b="0" dirty="0" err="1">
                <a:solidFill>
                  <a:srgbClr val="D2E1EB"/>
                </a:solidFill>
                <a:latin typeface="Noto Sans Bengali"/>
              </a:rPr>
              <a:t>মো</a:t>
            </a:r>
            <a:r>
              <a:rPr sz="1500" b="0" dirty="0">
                <a:solidFill>
                  <a:srgbClr val="D2E1EB"/>
                </a:solidFill>
                <a:latin typeface="Noto Sans Bengali"/>
              </a:rPr>
              <a:t>: </a:t>
            </a:r>
            <a:r>
              <a:rPr sz="1500" b="0" dirty="0" err="1">
                <a:solidFill>
                  <a:srgbClr val="D2E1EB"/>
                </a:solidFill>
                <a:latin typeface="Noto Sans Bengali"/>
              </a:rPr>
              <a:t>আল</a:t>
            </a:r>
            <a:r>
              <a:rPr sz="1500" b="0" dirty="0">
                <a:solidFill>
                  <a:srgbClr val="D2E1EB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D2E1EB"/>
                </a:solidFill>
                <a:latin typeface="Noto Sans Bengali"/>
              </a:rPr>
              <a:t>আমিন</a:t>
            </a:r>
            <a:r>
              <a:rPr sz="1500" b="0" dirty="0">
                <a:solidFill>
                  <a:srgbClr val="D2E1EB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D2E1EB"/>
                </a:solidFill>
                <a:latin typeface="Noto Sans Bengali"/>
              </a:rPr>
              <a:t>মিয়া</a:t>
            </a:r>
            <a:endParaRPr sz="1500" b="0" dirty="0">
              <a:solidFill>
                <a:srgbClr val="D2E1EB"/>
              </a:solidFill>
              <a:latin typeface="Noto Sans Bengal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আজকের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শেখার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লক্ষ্য</a:t>
            </a:r>
            <a:endParaRPr sz="2800" b="1" dirty="0">
              <a:solidFill>
                <a:srgbClr val="122D4A"/>
              </a:solidFill>
              <a:latin typeface="Noto Sans Bengal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1040" y="900684"/>
            <a:ext cx="10789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প্রশ্ন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১৬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সমাধানে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আমরা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বাইরের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ও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ভেতরের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আয়তক্ষেত্রের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ক্ষেত্রফল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ব্যবহার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করব</a:t>
            </a:r>
            <a:endParaRPr sz="15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4" name="Oval 3"/>
          <p:cNvSpPr/>
          <p:nvPr/>
        </p:nvSpPr>
        <p:spPr>
          <a:xfrm>
            <a:off x="822960" y="1508760"/>
            <a:ext cx="594360" cy="594360"/>
          </a:xfrm>
          <a:prstGeom prst="ellipse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508760"/>
            <a:ext cx="5943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 dirty="0">
                <a:solidFill>
                  <a:srgbClr val="FFFFFF"/>
                </a:solidFill>
                <a:latin typeface="Noto Sans Bengali"/>
              </a:rPr>
              <a:t>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600200" y="1463039"/>
            <a:ext cx="9509760" cy="749808"/>
          </a:xfrm>
          <a:prstGeom prst="roundRect">
            <a:avLst/>
          </a:prstGeom>
          <a:solidFill>
            <a:srgbClr val="F7FAFB"/>
          </a:solidFill>
          <a:ln>
            <a:solidFill>
              <a:srgbClr val="F7FA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874519" y="1527048"/>
            <a:ext cx="896112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চারদিকে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সমান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প্রস্থের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রাস্তা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থাকলে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বাইরের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দৈর্ঘ্য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–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প্রস্থ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নির্ণয়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2000" b="0" dirty="0" err="1">
                <a:solidFill>
                  <a:srgbClr val="232D37"/>
                </a:solidFill>
                <a:latin typeface="Noto Sans Bengali"/>
              </a:rPr>
              <a:t>করা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।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2834639"/>
            <a:ext cx="594360" cy="594360"/>
          </a:xfrm>
          <a:prstGeom prst="ellipse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2834639"/>
            <a:ext cx="5943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Bengali"/>
              </a:rPr>
              <a:t>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00200" y="2788920"/>
            <a:ext cx="9509760" cy="749808"/>
          </a:xfrm>
          <a:prstGeom prst="roundRect">
            <a:avLst/>
          </a:prstGeom>
          <a:solidFill>
            <a:srgbClr val="F7FAFB"/>
          </a:solidFill>
          <a:ln>
            <a:solidFill>
              <a:srgbClr val="F7FA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874519" y="2852927"/>
            <a:ext cx="896112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232D37"/>
                </a:solidFill>
                <a:latin typeface="Noto Sans Bengali"/>
              </a:rPr>
              <a:t>রাস্তার ক্ষেত্রফল = বাইরের ক্ষেত্রফল − ভেতরের ক্ষেত্রফল।</a:t>
            </a:r>
          </a:p>
        </p:txBody>
      </p:sp>
      <p:sp>
        <p:nvSpPr>
          <p:cNvPr id="12" name="Oval 11"/>
          <p:cNvSpPr/>
          <p:nvPr/>
        </p:nvSpPr>
        <p:spPr>
          <a:xfrm>
            <a:off x="822960" y="4160520"/>
            <a:ext cx="594360" cy="594360"/>
          </a:xfrm>
          <a:prstGeom prst="ellipse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60" y="4160520"/>
            <a:ext cx="5943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Bengali"/>
              </a:rPr>
              <a:t>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00200" y="4114800"/>
            <a:ext cx="9509760" cy="749808"/>
          </a:xfrm>
          <a:prstGeom prst="roundRect">
            <a:avLst/>
          </a:prstGeom>
          <a:solidFill>
            <a:srgbClr val="F7FAFB"/>
          </a:solidFill>
          <a:ln>
            <a:solidFill>
              <a:srgbClr val="F7FA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874519" y="4178807"/>
            <a:ext cx="896112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232D37"/>
                </a:solidFill>
                <a:latin typeface="Noto Sans Bengali"/>
              </a:rPr>
              <a:t>প্রতি বর্গমিটারের খরচ দিয়ে মোট ব্যয় নির্ণয় করা।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97280" y="5532120"/>
            <a:ext cx="9966960" cy="566928"/>
          </a:xfrm>
          <a:prstGeom prst="roundRect">
            <a:avLst/>
          </a:prstGeom>
          <a:solidFill>
            <a:srgbClr val="FFF8E2"/>
          </a:solidFill>
          <a:ln>
            <a:solidFill>
              <a:srgbClr val="FFF8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325880" y="5559552"/>
            <a:ext cx="95097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122D4A"/>
                </a:solidFill>
                <a:latin typeface="Noto Sans Bengali"/>
              </a:rPr>
              <a:t>মূল সূত্র  →  রাস্তার ক্ষেত্রফল = বাইরের ক্ষেত্রফল − ভেতরের ক্ষেত্রফল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9737D"/>
                </a:solidFill>
                <a:latin typeface="Noto Sans Bengali"/>
              </a:rPr>
              <a:t>গণিত • ক্ষেত্রফল ও পরিমাপ     |    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প্রশ্ন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১৬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32688"/>
            <a:ext cx="10789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প্রথমে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প্রশ্নটি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বুঝে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নিই</a:t>
            </a:r>
            <a:endParaRPr sz="15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5800" y="1325880"/>
            <a:ext cx="10835640" cy="3154680"/>
          </a:xfrm>
          <a:prstGeom prst="roundRect">
            <a:avLst/>
          </a:prstGeom>
          <a:solidFill>
            <a:srgbClr val="F8FAFC"/>
          </a:solidFill>
          <a:ln>
            <a:solidFill>
              <a:srgbClr val="F8FA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1560" y="1737360"/>
            <a:ext cx="10058400" cy="2057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 dirty="0">
                <a:solidFill>
                  <a:srgbClr val="122D4A"/>
                </a:solidFill>
                <a:latin typeface="Noto Sans Bengali"/>
              </a:rPr>
              <a:t>৮০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মিটার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দৈর্ঘ্য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ও ৬০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মিটার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প্রস্থবিশিষ্ট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একটি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আয়তাকার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বাগানের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ভিতর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চারদিকে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৪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মিটার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প্রশস্ত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পথ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আছে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।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প্রতি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বর্গমিটার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৭.২৫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টাকা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দরে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এই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পথ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বাঁধানোর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খরচ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500" b="1" dirty="0" err="1">
                <a:solidFill>
                  <a:srgbClr val="122D4A"/>
                </a:solidFill>
                <a:latin typeface="Noto Sans Bengali"/>
              </a:rPr>
              <a:t>কত</a:t>
            </a:r>
            <a:r>
              <a:rPr sz="2500" b="1" dirty="0">
                <a:solidFill>
                  <a:srgbClr val="122D4A"/>
                </a:solidFill>
                <a:latin typeface="Noto Sans Bengali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4892040"/>
            <a:ext cx="2514600" cy="822960"/>
          </a:xfrm>
          <a:prstGeom prst="roundRect">
            <a:avLst/>
          </a:prstGeom>
          <a:solidFill>
            <a:srgbClr val="F2F7F9"/>
          </a:solidFill>
          <a:ln>
            <a:solidFill>
              <a:srgbClr val="F2F7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4902298"/>
            <a:ext cx="233172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GB" sz="2000" b="0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</a:t>
            </a:r>
            <a:r>
              <a:rPr lang="as-IN" sz="2000" b="0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া</a:t>
            </a:r>
            <a:r>
              <a:rPr lang="en-GB" sz="2000" b="0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হ</a:t>
            </a:r>
            <a:r>
              <a:rPr lang="as-IN" sz="2000" b="0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ি</a:t>
            </a:r>
            <a:r>
              <a:rPr lang="en-GB" sz="2000" b="0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র</a:t>
            </a:r>
            <a:r>
              <a:rPr lang="as-IN" sz="2000" b="0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ে</a:t>
            </a:r>
            <a:r>
              <a:rPr lang="en-GB" sz="2000" b="0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র</a:t>
            </a:r>
            <a:r>
              <a:rPr sz="2000" b="0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sz="1300" b="0" dirty="0" err="1">
                <a:solidFill>
                  <a:srgbClr val="008788"/>
                </a:solidFill>
                <a:latin typeface="Noto Sans Bengali"/>
              </a:rPr>
              <a:t>দৈর্ঘ্য</a:t>
            </a:r>
            <a:endParaRPr sz="13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0120" y="5257800"/>
            <a:ext cx="23317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122D4A"/>
                </a:solidFill>
                <a:latin typeface="Noto Sans Bengali"/>
              </a:rPr>
              <a:t>৮০ মি.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0" y="4892040"/>
            <a:ext cx="2514600" cy="822960"/>
          </a:xfrm>
          <a:prstGeom prst="roundRect">
            <a:avLst/>
          </a:prstGeom>
          <a:solidFill>
            <a:srgbClr val="F2F7F9"/>
          </a:solidFill>
          <a:ln>
            <a:solidFill>
              <a:srgbClr val="F2F7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749039" y="4917686"/>
            <a:ext cx="233172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GB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</a:t>
            </a:r>
            <a:r>
              <a:rPr lang="as-IN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া</a:t>
            </a:r>
            <a:r>
              <a:rPr lang="en-GB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হ</a:t>
            </a:r>
            <a:r>
              <a:rPr lang="as-IN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ি</a:t>
            </a:r>
            <a:r>
              <a:rPr lang="en-GB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র</a:t>
            </a:r>
            <a:r>
              <a:rPr lang="as-IN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ে</a:t>
            </a:r>
            <a:r>
              <a:rPr lang="en-GB" dirty="0">
                <a:solidFill>
                  <a:srgbClr val="008788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র</a:t>
            </a:r>
            <a:r>
              <a:rPr sz="16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300" b="0" dirty="0" err="1">
                <a:solidFill>
                  <a:srgbClr val="008788"/>
                </a:solidFill>
                <a:latin typeface="Noto Sans Bengali"/>
              </a:rPr>
              <a:t>প্রস্থ</a:t>
            </a:r>
            <a:endParaRPr sz="13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49039" y="5257800"/>
            <a:ext cx="23317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122D4A"/>
                </a:solidFill>
                <a:latin typeface="Noto Sans Bengali"/>
              </a:rPr>
              <a:t>৬০ মি.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46520" y="4892040"/>
            <a:ext cx="2514600" cy="822960"/>
          </a:xfrm>
          <a:prstGeom prst="roundRect">
            <a:avLst/>
          </a:prstGeom>
          <a:solidFill>
            <a:srgbClr val="F2F7F9"/>
          </a:solidFill>
          <a:ln>
            <a:solidFill>
              <a:srgbClr val="F2F7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37959" y="4965192"/>
            <a:ext cx="23317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0">
                <a:solidFill>
                  <a:srgbClr val="008788"/>
                </a:solidFill>
                <a:latin typeface="Noto Sans Bengali"/>
              </a:rPr>
              <a:t>পথের প্রস্থ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7959" y="5257800"/>
            <a:ext cx="23317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122D4A"/>
                </a:solidFill>
                <a:latin typeface="Noto Sans Bengali"/>
              </a:rPr>
              <a:t>৪ মি.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35439" y="4892040"/>
            <a:ext cx="2514600" cy="822960"/>
          </a:xfrm>
          <a:prstGeom prst="roundRect">
            <a:avLst/>
          </a:prstGeom>
          <a:solidFill>
            <a:srgbClr val="F2F7F9"/>
          </a:solidFill>
          <a:ln>
            <a:solidFill>
              <a:srgbClr val="F2F7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326879" y="4965192"/>
            <a:ext cx="23317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0">
                <a:solidFill>
                  <a:srgbClr val="008788"/>
                </a:solidFill>
                <a:latin typeface="Noto Sans Bengali"/>
              </a:rPr>
              <a:t>দর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79" y="5257800"/>
            <a:ext cx="23317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122D4A"/>
                </a:solidFill>
                <a:latin typeface="Noto Sans Bengali"/>
              </a:rPr>
              <a:t>৭.২৫ টাকা/মি²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9737D"/>
                </a:solidFill>
                <a:latin typeface="Noto Sans Bengali"/>
              </a:rPr>
              <a:t>গণিত • ক্ষেত্রফল ও পরিমাপ     |    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/>
      <p:bldP spid="9" grpId="0" animBg="1"/>
      <p:bldP spid="10" grpId="0"/>
      <p:bldP spid="11" grpId="0"/>
      <p:bldP spid="12" grpId="0" animBg="1"/>
      <p:bldP spid="13" grpId="0"/>
      <p:bldP spid="14" grpId="0"/>
      <p:bldP spid="15" grpId="0" animBg="1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চিত্র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: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বাগান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ও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চারপাশের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পথ</a:t>
            </a:r>
            <a:endParaRPr sz="2800" b="1" dirty="0">
              <a:solidFill>
                <a:srgbClr val="122D4A"/>
              </a:solidFill>
              <a:latin typeface="Noto Sans Bengal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1792" y="940046"/>
            <a:ext cx="1078992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পথটি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বাগানের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ভেতরে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—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তাই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lang="en-GB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ভিতরের</a:t>
            </a:r>
            <a:r>
              <a:rPr sz="16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মাপ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হবে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৪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মিটার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করে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দুই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পাশে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lang="en-GB" sz="1500" b="0" dirty="0">
                <a:solidFill>
                  <a:srgbClr val="008788"/>
                </a:solidFill>
                <a:latin typeface="Noto Sans Bengali"/>
              </a:rPr>
              <a:t>ক</a:t>
            </a:r>
            <a:r>
              <a:rPr lang="as-IN" sz="1500" b="0" dirty="0">
                <a:solidFill>
                  <a:srgbClr val="008788"/>
                </a:solidFill>
                <a:latin typeface="Noto Sans Bengali"/>
              </a:rPr>
              <a:t>ম</a:t>
            </a:r>
            <a:endParaRPr sz="15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51560" y="1417320"/>
            <a:ext cx="9966960" cy="4389120"/>
          </a:xfrm>
          <a:prstGeom prst="rect">
            <a:avLst/>
          </a:prstGeom>
          <a:solidFill>
            <a:srgbClr val="D2E6E2"/>
          </a:solidFill>
          <a:ln w="31750"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04603" y="1814513"/>
            <a:ext cx="9060872" cy="3514725"/>
          </a:xfrm>
          <a:prstGeom prst="rect">
            <a:avLst/>
          </a:prstGeom>
          <a:solidFill>
            <a:srgbClr val="FFFFFF"/>
          </a:solidFill>
          <a:ln w="31750">
            <a:solidFill>
              <a:srgbClr val="122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5303520" y="3291840"/>
            <a:ext cx="14630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 dirty="0" err="1">
                <a:solidFill>
                  <a:srgbClr val="122D4A"/>
                </a:solidFill>
                <a:latin typeface="Noto Sans Bengali"/>
              </a:rPr>
              <a:t>বাগান</a:t>
            </a:r>
            <a:endParaRPr sz="2200" b="1" dirty="0">
              <a:solidFill>
                <a:srgbClr val="122D4A"/>
              </a:solidFill>
              <a:latin typeface="Noto Sans Bengal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319493"/>
            <a:ext cx="68580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 dirty="0">
                <a:solidFill>
                  <a:srgbClr val="008788"/>
                </a:solidFill>
                <a:latin typeface="Noto Sans Bengali"/>
              </a:rPr>
              <a:t>৪</a:t>
            </a:r>
            <a:endParaRPr lang="en-GB" sz="1600" b="1" dirty="0">
              <a:solidFill>
                <a:srgbClr val="008788"/>
              </a:solidFill>
              <a:latin typeface="Noto Sans Bengali"/>
            </a:endParaRPr>
          </a:p>
          <a:p>
            <a:pPr algn="ctr"/>
            <a:r>
              <a:rPr sz="1600" b="1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600" b="1" dirty="0" err="1">
                <a:solidFill>
                  <a:srgbClr val="008788"/>
                </a:solidFill>
                <a:latin typeface="Noto Sans Bengali"/>
              </a:rPr>
              <a:t>মি</a:t>
            </a:r>
            <a:r>
              <a:rPr sz="1600" b="1" dirty="0">
                <a:solidFill>
                  <a:srgbClr val="008788"/>
                </a:solidFill>
                <a:latin typeface="Noto Sans Bengali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49098" y="3319493"/>
            <a:ext cx="68580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 dirty="0">
                <a:solidFill>
                  <a:srgbClr val="008788"/>
                </a:solidFill>
                <a:latin typeface="Noto Sans Bengali"/>
              </a:rPr>
              <a:t>৪</a:t>
            </a:r>
            <a:endParaRPr lang="en-GB" sz="1600" b="1" dirty="0">
              <a:solidFill>
                <a:srgbClr val="008788"/>
              </a:solidFill>
              <a:latin typeface="Noto Sans Bengali"/>
            </a:endParaRPr>
          </a:p>
          <a:p>
            <a:pPr algn="ctr"/>
            <a:r>
              <a:rPr sz="1600" b="1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600" b="1" dirty="0" err="1">
                <a:solidFill>
                  <a:srgbClr val="008788"/>
                </a:solidFill>
                <a:latin typeface="Noto Sans Bengali"/>
              </a:rPr>
              <a:t>মি</a:t>
            </a:r>
            <a:r>
              <a:rPr sz="1600" b="1" dirty="0">
                <a:solidFill>
                  <a:srgbClr val="008788"/>
                </a:solidFill>
                <a:latin typeface="Noto Sans Bengali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0559" y="1877347"/>
            <a:ext cx="310896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GB" sz="1600" b="1" dirty="0">
                <a:solidFill>
                  <a:srgbClr val="122D4A"/>
                </a:solidFill>
                <a:latin typeface="Noto Sans Bengali"/>
              </a:rPr>
              <a:t>৭</a:t>
            </a:r>
            <a:r>
              <a:rPr lang="as-IN" sz="1600" b="1" dirty="0">
                <a:solidFill>
                  <a:srgbClr val="122D4A"/>
                </a:solidFill>
                <a:latin typeface="Noto Sans Bengali"/>
              </a:rPr>
              <a:t>২</a:t>
            </a:r>
            <a:r>
              <a:rPr sz="16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600" b="1" dirty="0" err="1">
                <a:solidFill>
                  <a:srgbClr val="122D4A"/>
                </a:solidFill>
                <a:latin typeface="Noto Sans Bengali"/>
              </a:rPr>
              <a:t>মি</a:t>
            </a:r>
            <a:r>
              <a:rPr sz="1600" b="1" dirty="0">
                <a:solidFill>
                  <a:srgbClr val="122D4A"/>
                </a:solidFill>
                <a:latin typeface="Noto Sans Bengali"/>
              </a:rPr>
              <a:t>. (</a:t>
            </a:r>
            <a:r>
              <a:rPr lang="en-GB" sz="2000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ভিতরের</a:t>
            </a:r>
            <a:r>
              <a:rPr sz="20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600" b="1" dirty="0" err="1">
                <a:solidFill>
                  <a:srgbClr val="122D4A"/>
                </a:solidFill>
                <a:latin typeface="Noto Sans Bengali"/>
              </a:rPr>
              <a:t>দৈর্ঘ্য</a:t>
            </a:r>
            <a:r>
              <a:rPr sz="1600" b="1" dirty="0">
                <a:solidFill>
                  <a:srgbClr val="122D4A"/>
                </a:solidFill>
                <a:latin typeface="Noto Sans Bengali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75727" y="3350046"/>
            <a:ext cx="1737360" cy="5693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GB" sz="1500" b="1" dirty="0">
                <a:solidFill>
                  <a:srgbClr val="122D4A"/>
                </a:solidFill>
                <a:latin typeface="Noto Sans Bengali"/>
              </a:rPr>
              <a:t>৫</a:t>
            </a:r>
            <a:r>
              <a:rPr lang="as-IN" sz="1500" b="1" dirty="0">
                <a:solidFill>
                  <a:srgbClr val="122D4A"/>
                </a:solidFill>
                <a:latin typeface="Noto Sans Bengali"/>
              </a:rPr>
              <a:t>২</a:t>
            </a:r>
            <a:r>
              <a:rPr sz="1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500" b="1" dirty="0" err="1">
                <a:solidFill>
                  <a:srgbClr val="122D4A"/>
                </a:solidFill>
                <a:latin typeface="Noto Sans Bengali"/>
              </a:rPr>
              <a:t>মি</a:t>
            </a:r>
            <a:r>
              <a:rPr sz="1500" b="1" dirty="0">
                <a:solidFill>
                  <a:srgbClr val="122D4A"/>
                </a:solidFill>
                <a:latin typeface="Noto Sans Bengali"/>
              </a:rPr>
              <a:t>. (</a:t>
            </a:r>
            <a:r>
              <a:rPr lang="en-GB" sz="1600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ভিতরের</a:t>
            </a:r>
            <a:r>
              <a:rPr sz="15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1500" b="1" dirty="0" err="1">
                <a:solidFill>
                  <a:srgbClr val="122D4A"/>
                </a:solidFill>
                <a:latin typeface="Noto Sans Bengali"/>
              </a:rPr>
              <a:t>প্রস্থ</a:t>
            </a:r>
            <a:r>
              <a:rPr sz="1500" b="1" dirty="0">
                <a:solidFill>
                  <a:srgbClr val="122D4A"/>
                </a:solidFill>
                <a:latin typeface="Noto Sans Bengali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4959" y="5726431"/>
            <a:ext cx="12801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 dirty="0">
                <a:solidFill>
                  <a:srgbClr val="232D37"/>
                </a:solidFill>
                <a:latin typeface="Noto Sans Bengali"/>
              </a:rPr>
              <a:t>৮০ </a:t>
            </a:r>
            <a:r>
              <a:rPr sz="1500" b="1" dirty="0" err="1">
                <a:solidFill>
                  <a:srgbClr val="232D37"/>
                </a:solidFill>
                <a:latin typeface="Noto Sans Bengali"/>
              </a:rPr>
              <a:t>মি</a:t>
            </a:r>
            <a:r>
              <a:rPr sz="1500" b="1" dirty="0">
                <a:solidFill>
                  <a:srgbClr val="232D37"/>
                </a:solidFill>
                <a:latin typeface="Noto Sans Bengali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" y="3154108"/>
            <a:ext cx="7772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 dirty="0">
                <a:solidFill>
                  <a:srgbClr val="232D37"/>
                </a:solidFill>
                <a:latin typeface="Noto Sans Bengali"/>
              </a:rPr>
              <a:t>৬০ </a:t>
            </a:r>
            <a:r>
              <a:rPr sz="1500" b="1" dirty="0" err="1">
                <a:solidFill>
                  <a:srgbClr val="232D37"/>
                </a:solidFill>
                <a:latin typeface="Noto Sans Bengali"/>
              </a:rPr>
              <a:t>মি</a:t>
            </a:r>
            <a:r>
              <a:rPr sz="1500" b="1" dirty="0">
                <a:solidFill>
                  <a:srgbClr val="232D37"/>
                </a:solidFill>
                <a:latin typeface="Noto Sans Bengali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5989320"/>
            <a:ext cx="10195560" cy="384048"/>
          </a:xfrm>
          <a:prstGeom prst="roundRect">
            <a:avLst/>
          </a:prstGeom>
          <a:solidFill>
            <a:srgbClr val="EEF6F4"/>
          </a:solidFill>
          <a:ln>
            <a:solidFill>
              <a:srgbClr val="EEF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5982962"/>
            <a:ext cx="3414713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as-IN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ভিতরের</a:t>
            </a:r>
            <a:r>
              <a:rPr lang="as-IN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lang="as-IN" sz="1400" b="1" dirty="0">
                <a:solidFill>
                  <a:srgbClr val="122D4A"/>
                </a:solidFill>
                <a:latin typeface="Noto Sans Bengali"/>
              </a:rPr>
              <a:t>দৈর্ঘ্য 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= ৮০ </a:t>
            </a:r>
            <a:r>
              <a:rPr lang="en-GB" sz="1400" b="1" dirty="0">
                <a:solidFill>
                  <a:srgbClr val="297855"/>
                </a:solidFill>
                <a:latin typeface="Noto Sans Bengali"/>
              </a:rPr>
              <a:t>- 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 ৪ </a:t>
            </a:r>
            <a:r>
              <a:rPr lang="en-GB" sz="1400" b="1" dirty="0">
                <a:solidFill>
                  <a:srgbClr val="297855"/>
                </a:solidFill>
                <a:latin typeface="Noto Sans Bengali"/>
              </a:rPr>
              <a:t>- 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৪ = </a:t>
            </a:r>
            <a:r>
              <a:rPr lang="en-GB" sz="1400" b="1" dirty="0">
                <a:solidFill>
                  <a:srgbClr val="297855"/>
                </a:solidFill>
                <a:latin typeface="Noto Sans Bengali"/>
              </a:rPr>
              <a:t>৭</a:t>
            </a:r>
            <a:r>
              <a:rPr lang="as-IN" sz="1400" b="1" dirty="0">
                <a:solidFill>
                  <a:srgbClr val="297855"/>
                </a:solidFill>
                <a:latin typeface="Noto Sans Bengali"/>
              </a:rPr>
              <a:t>২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 </a:t>
            </a:r>
            <a:r>
              <a:rPr sz="1400" b="1" dirty="0" err="1">
                <a:solidFill>
                  <a:srgbClr val="297855"/>
                </a:solidFill>
                <a:latin typeface="Noto Sans Bengali"/>
              </a:rPr>
              <a:t>মি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9737D"/>
                </a:solidFill>
                <a:latin typeface="Noto Sans Bengali"/>
              </a:rPr>
              <a:t>গণিত • ক্ষেত্রফল ও পরিমাপ     |     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C77999-03C6-4859-B417-FA70F2ADE4E4}"/>
              </a:ext>
            </a:extLst>
          </p:cNvPr>
          <p:cNvSpPr txBox="1"/>
          <p:nvPr/>
        </p:nvSpPr>
        <p:spPr>
          <a:xfrm>
            <a:off x="7400923" y="5969246"/>
            <a:ext cx="300609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as-IN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ভিতরের</a:t>
            </a:r>
            <a:r>
              <a:rPr lang="as-IN" b="1" dirty="0">
                <a:solidFill>
                  <a:srgbClr val="122D4A"/>
                </a:solidFill>
                <a:latin typeface="Noto Sans Bengali"/>
              </a:rPr>
              <a:t> প্রস্থ 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= ৬০ </a:t>
            </a:r>
            <a:r>
              <a:rPr lang="en-GB" sz="1400" b="1" dirty="0">
                <a:solidFill>
                  <a:srgbClr val="297855"/>
                </a:solidFill>
                <a:latin typeface="Noto Sans Bengali"/>
              </a:rPr>
              <a:t>-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 ৪ </a:t>
            </a:r>
            <a:r>
              <a:rPr lang="en-GB" sz="1400" b="1" dirty="0">
                <a:solidFill>
                  <a:srgbClr val="297855"/>
                </a:solidFill>
                <a:latin typeface="Noto Sans Bengali"/>
              </a:rPr>
              <a:t>-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 ৪ = </a:t>
            </a:r>
            <a:r>
              <a:rPr lang="en-GB" sz="1400" b="1" dirty="0">
                <a:solidFill>
                  <a:srgbClr val="297855"/>
                </a:solidFill>
                <a:latin typeface="Noto Sans Bengali"/>
              </a:rPr>
              <a:t>৫</a:t>
            </a:r>
            <a:r>
              <a:rPr lang="as-IN" sz="1400" b="1" dirty="0">
                <a:solidFill>
                  <a:srgbClr val="297855"/>
                </a:solidFill>
                <a:latin typeface="Noto Sans Bengali"/>
              </a:rPr>
              <a:t>২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 </a:t>
            </a:r>
            <a:r>
              <a:rPr sz="1400" b="1" dirty="0" err="1">
                <a:solidFill>
                  <a:srgbClr val="297855"/>
                </a:solidFill>
                <a:latin typeface="Noto Sans Bengali"/>
              </a:rPr>
              <a:t>মি</a:t>
            </a:r>
            <a:r>
              <a:rPr sz="1400" b="1" dirty="0">
                <a:solidFill>
                  <a:srgbClr val="297855"/>
                </a:solidFill>
                <a:latin typeface="Noto Sans Bengali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ধাপে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ধাপে</a:t>
            </a:r>
            <a:r>
              <a:rPr sz="2800" b="1" dirty="0">
                <a:solidFill>
                  <a:srgbClr val="122D4A"/>
                </a:solidFill>
                <a:latin typeface="Noto Sans Bengali"/>
              </a:rPr>
              <a:t> </a:t>
            </a:r>
            <a:r>
              <a:rPr sz="2800" b="1" dirty="0" err="1">
                <a:solidFill>
                  <a:srgbClr val="122D4A"/>
                </a:solidFill>
                <a:latin typeface="Noto Sans Bengali"/>
              </a:rPr>
              <a:t>সমাধান</a:t>
            </a:r>
            <a:endParaRPr sz="2800" b="1" dirty="0">
              <a:solidFill>
                <a:srgbClr val="122D4A"/>
              </a:solidFill>
              <a:latin typeface="Noto Sans Bengal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1792" y="932688"/>
            <a:ext cx="10789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একটি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ধাপও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বাদ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না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দিয়ে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হিসাব</a:t>
            </a:r>
            <a:r>
              <a:rPr sz="1500" b="0" dirty="0">
                <a:solidFill>
                  <a:srgbClr val="008788"/>
                </a:solidFill>
                <a:latin typeface="Noto Sans Bengali"/>
              </a:rPr>
              <a:t> </a:t>
            </a:r>
            <a:r>
              <a:rPr sz="1500" b="0" dirty="0" err="1">
                <a:solidFill>
                  <a:srgbClr val="008788"/>
                </a:solidFill>
                <a:latin typeface="Noto Sans Bengali"/>
              </a:rPr>
              <a:t>করি</a:t>
            </a:r>
            <a:endParaRPr sz="1500" b="0" dirty="0">
              <a:solidFill>
                <a:srgbClr val="008788"/>
              </a:solidFill>
              <a:latin typeface="Noto Sans Bengal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77240" y="1325880"/>
            <a:ext cx="1417320" cy="658368"/>
          </a:xfrm>
          <a:prstGeom prst="roundRect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41732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Noto Sans Bengali"/>
              </a:rPr>
              <a:t>ধাপ 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331720" y="1325880"/>
            <a:ext cx="8961120" cy="658368"/>
          </a:xfrm>
          <a:prstGeom prst="roundRect">
            <a:avLst/>
          </a:prstGeom>
          <a:solidFill>
            <a:srgbClr val="F7F9FA"/>
          </a:solidFill>
          <a:ln>
            <a:solidFill>
              <a:srgbClr val="F7F9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77240" y="2267712"/>
            <a:ext cx="1417320" cy="658368"/>
          </a:xfrm>
          <a:prstGeom prst="roundRect">
            <a:avLst/>
          </a:prstGeom>
          <a:solidFill>
            <a:srgbClr val="008788"/>
          </a:solidFill>
          <a:ln>
            <a:solidFill>
              <a:srgbClr val="0087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2267712"/>
            <a:ext cx="141732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Noto Sans Bengali"/>
              </a:rPr>
              <a:t>ধাপ 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331720" y="2267712"/>
            <a:ext cx="8961120" cy="658368"/>
          </a:xfrm>
          <a:prstGeom prst="roundRect">
            <a:avLst/>
          </a:prstGeom>
          <a:solidFill>
            <a:srgbClr val="F7F9FA"/>
          </a:solidFill>
          <a:ln>
            <a:solidFill>
              <a:srgbClr val="F7F9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777240" y="3209544"/>
            <a:ext cx="1417320" cy="658368"/>
          </a:xfrm>
          <a:prstGeom prst="roundRect">
            <a:avLst/>
          </a:prstGeom>
          <a:solidFill>
            <a:srgbClr val="122D4A"/>
          </a:solidFill>
          <a:ln>
            <a:solidFill>
              <a:srgbClr val="122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3209544"/>
            <a:ext cx="141732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Noto Sans Bengali"/>
              </a:rPr>
              <a:t>ধাপ 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4151376"/>
            <a:ext cx="1417320" cy="658368"/>
          </a:xfrm>
          <a:prstGeom prst="roundRect">
            <a:avLst/>
          </a:prstGeom>
          <a:solidFill>
            <a:srgbClr val="122D4A"/>
          </a:solidFill>
          <a:ln>
            <a:solidFill>
              <a:srgbClr val="122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7240" y="4151376"/>
            <a:ext cx="141732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Noto Sans Bengali"/>
              </a:rPr>
              <a:t>ধাপ ৪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331720" y="4151376"/>
            <a:ext cx="8961120" cy="658368"/>
          </a:xfrm>
          <a:prstGeom prst="roundRect">
            <a:avLst/>
          </a:prstGeom>
          <a:solidFill>
            <a:srgbClr val="F7F9FA"/>
          </a:solidFill>
          <a:ln>
            <a:solidFill>
              <a:srgbClr val="F7F9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777240" y="5093208"/>
            <a:ext cx="1417320" cy="658368"/>
          </a:xfrm>
          <a:prstGeom prst="roundRect">
            <a:avLst/>
          </a:prstGeom>
          <a:solidFill>
            <a:srgbClr val="297855"/>
          </a:solidFill>
          <a:ln>
            <a:solidFill>
              <a:srgbClr val="297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77240" y="5093208"/>
            <a:ext cx="141732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Noto Sans Bengali"/>
              </a:rPr>
              <a:t>ধাপ ৫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331720" y="5093208"/>
            <a:ext cx="8961120" cy="658368"/>
          </a:xfrm>
          <a:prstGeom prst="roundRect">
            <a:avLst/>
          </a:prstGeom>
          <a:solidFill>
            <a:srgbClr val="F7F9FA"/>
          </a:solidFill>
          <a:ln>
            <a:solidFill>
              <a:srgbClr val="F7F9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606040" y="5220887"/>
            <a:ext cx="8412480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 dirty="0" err="1">
                <a:solidFill>
                  <a:srgbClr val="232D37"/>
                </a:solidFill>
                <a:latin typeface="Noto Sans Bengali"/>
              </a:rPr>
              <a:t>রাস্তার</a:t>
            </a:r>
            <a:r>
              <a:rPr sz="1900" b="1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900" b="1" dirty="0" err="1">
                <a:solidFill>
                  <a:srgbClr val="232D37"/>
                </a:solidFill>
                <a:latin typeface="Noto Sans Bengali"/>
              </a:rPr>
              <a:t>ক্ষেত্রফল</a:t>
            </a:r>
            <a:r>
              <a:rPr sz="1900" b="1" dirty="0">
                <a:solidFill>
                  <a:srgbClr val="232D37"/>
                </a:solidFill>
                <a:latin typeface="Noto Sans Bengali"/>
              </a:rPr>
              <a:t> = </a:t>
            </a:r>
            <a:r>
              <a:rPr lang="en-GB" sz="1900" b="1" dirty="0">
                <a:solidFill>
                  <a:srgbClr val="232D37"/>
                </a:solidFill>
                <a:latin typeface="Noto Sans Bengali"/>
              </a:rPr>
              <a:t>৪,</a:t>
            </a:r>
            <a:r>
              <a:rPr lang="as-IN" sz="1900" b="1" dirty="0">
                <a:solidFill>
                  <a:srgbClr val="232D37"/>
                </a:solidFill>
                <a:latin typeface="Noto Sans Bengali"/>
              </a:rPr>
              <a:t>৮</a:t>
            </a:r>
            <a:r>
              <a:rPr lang="en-GB" sz="1900" b="1" dirty="0">
                <a:solidFill>
                  <a:srgbClr val="232D37"/>
                </a:solidFill>
                <a:latin typeface="Noto Sans Bengali"/>
              </a:rPr>
              <a:t>০</a:t>
            </a:r>
            <a:r>
              <a:rPr lang="as-IN" sz="1900" b="1" dirty="0">
                <a:solidFill>
                  <a:srgbClr val="232D37"/>
                </a:solidFill>
                <a:latin typeface="Noto Sans Bengali"/>
              </a:rPr>
              <a:t>০</a:t>
            </a:r>
            <a:r>
              <a:rPr sz="1900" b="1" dirty="0">
                <a:solidFill>
                  <a:srgbClr val="232D37"/>
                </a:solidFill>
                <a:latin typeface="Noto Sans Bengali"/>
              </a:rPr>
              <a:t> − </a:t>
            </a:r>
            <a:r>
              <a:rPr lang="en-GB" sz="1900" b="1" dirty="0">
                <a:solidFill>
                  <a:srgbClr val="232D37"/>
                </a:solidFill>
                <a:latin typeface="Noto Sans Bengali"/>
              </a:rPr>
              <a:t>৩,</a:t>
            </a:r>
            <a:r>
              <a:rPr lang="as-IN" sz="1900" b="1" dirty="0">
                <a:solidFill>
                  <a:srgbClr val="232D37"/>
                </a:solidFill>
                <a:latin typeface="Noto Sans Bengali"/>
              </a:rPr>
              <a:t>৭</a:t>
            </a:r>
            <a:r>
              <a:rPr lang="en-GB" sz="1900" b="1" dirty="0">
                <a:solidFill>
                  <a:srgbClr val="232D37"/>
                </a:solidFill>
                <a:latin typeface="Noto Sans Bengali"/>
              </a:rPr>
              <a:t>৪</a:t>
            </a:r>
            <a:r>
              <a:rPr lang="as-IN" sz="1900" b="1" dirty="0">
                <a:solidFill>
                  <a:srgbClr val="232D37"/>
                </a:solidFill>
                <a:latin typeface="Noto Sans Bengali"/>
              </a:rPr>
              <a:t>৪</a:t>
            </a:r>
            <a:r>
              <a:rPr sz="1900" b="1" dirty="0">
                <a:solidFill>
                  <a:srgbClr val="232D37"/>
                </a:solidFill>
                <a:latin typeface="Noto Sans Bengali"/>
              </a:rPr>
              <a:t> = ১,</a:t>
            </a:r>
            <a:r>
              <a:rPr lang="en-GB" sz="1900" b="1" dirty="0">
                <a:solidFill>
                  <a:srgbClr val="232D37"/>
                </a:solidFill>
                <a:latin typeface="Noto Sans Bengali"/>
              </a:rPr>
              <a:t>০</a:t>
            </a:r>
            <a:r>
              <a:rPr lang="as-IN" sz="1900" b="1" dirty="0">
                <a:solidFill>
                  <a:srgbClr val="232D37"/>
                </a:solidFill>
                <a:latin typeface="Noto Sans Bengali"/>
              </a:rPr>
              <a:t>৫</a:t>
            </a:r>
            <a:r>
              <a:rPr lang="en-GB" sz="1900" b="1" dirty="0">
                <a:solidFill>
                  <a:srgbClr val="232D37"/>
                </a:solidFill>
                <a:latin typeface="Noto Sans Bengali"/>
              </a:rPr>
              <a:t>৬</a:t>
            </a:r>
            <a:r>
              <a:rPr sz="1900" b="1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900" b="1" dirty="0" err="1">
                <a:solidFill>
                  <a:srgbClr val="232D37"/>
                </a:solidFill>
                <a:latin typeface="Noto Sans Bengali"/>
              </a:rPr>
              <a:t>বর্গমিটার</a:t>
            </a:r>
            <a:endParaRPr sz="1900" b="1" dirty="0">
              <a:solidFill>
                <a:srgbClr val="232D37"/>
              </a:solidFill>
              <a:latin typeface="Noto Sans Bengal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9737D"/>
                </a:solidFill>
                <a:latin typeface="Noto Sans Bengali"/>
              </a:rPr>
              <a:t>গণিত • ক্ষেত্রফল ও পরিমাপ     |     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06040" y="4270355"/>
            <a:ext cx="841248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as-IN" sz="2400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</a:t>
            </a:r>
            <a:r>
              <a:rPr lang="en-GB" sz="2400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থবাদে</a:t>
            </a:r>
            <a:r>
              <a:rPr lang="en-GB" sz="2400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GB" sz="2400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sz="20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ক্ষেত্রফল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= </a:t>
            </a:r>
            <a:r>
              <a:rPr lang="en-GB" sz="1900" b="0" dirty="0">
                <a:solidFill>
                  <a:srgbClr val="232D37"/>
                </a:solidFill>
                <a:latin typeface="Noto Sans Bengali"/>
              </a:rPr>
              <a:t>৭</a:t>
            </a:r>
            <a:r>
              <a:rPr lang="as-IN" sz="1900" b="0" dirty="0">
                <a:solidFill>
                  <a:srgbClr val="232D37"/>
                </a:solidFill>
                <a:latin typeface="Noto Sans Bengali"/>
              </a:rPr>
              <a:t>২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× </a:t>
            </a:r>
            <a:r>
              <a:rPr lang="en-GB" sz="1900" b="0" dirty="0">
                <a:solidFill>
                  <a:srgbClr val="232D37"/>
                </a:solidFill>
                <a:latin typeface="Noto Sans Bengali"/>
              </a:rPr>
              <a:t>৫</a:t>
            </a:r>
            <a:r>
              <a:rPr lang="as-IN" sz="1900" b="0" dirty="0">
                <a:solidFill>
                  <a:srgbClr val="232D37"/>
                </a:solidFill>
                <a:latin typeface="Noto Sans Bengali"/>
              </a:rPr>
              <a:t>২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= </a:t>
            </a:r>
            <a:r>
              <a:rPr lang="en-GB" sz="1900" b="0" dirty="0">
                <a:solidFill>
                  <a:srgbClr val="232D37"/>
                </a:solidFill>
                <a:latin typeface="Noto Sans Bengali"/>
              </a:rPr>
              <a:t>৩</a:t>
            </a:r>
            <a:r>
              <a:rPr lang="as-IN" sz="1900" b="0" dirty="0">
                <a:solidFill>
                  <a:srgbClr val="232D37"/>
                </a:solidFill>
                <a:latin typeface="Noto Sans Bengali"/>
              </a:rPr>
              <a:t>৭</a:t>
            </a:r>
            <a:r>
              <a:rPr lang="en-GB" sz="1900" b="0" dirty="0">
                <a:solidFill>
                  <a:srgbClr val="232D37"/>
                </a:solidFill>
                <a:latin typeface="Noto Sans Bengali"/>
              </a:rPr>
              <a:t>৪</a:t>
            </a:r>
            <a:r>
              <a:rPr lang="as-IN" sz="1900" b="0" dirty="0">
                <a:solidFill>
                  <a:srgbClr val="232D37"/>
                </a:solidFill>
                <a:latin typeface="Noto Sans Bengali"/>
              </a:rPr>
              <a:t>৪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বর্গমিটার</a:t>
            </a:r>
            <a:endParaRPr sz="1900" b="0" dirty="0">
              <a:solidFill>
                <a:srgbClr val="232D37"/>
              </a:solidFill>
              <a:latin typeface="Noto Sans Bengali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31720" y="3291170"/>
            <a:ext cx="8961120" cy="658368"/>
          </a:xfrm>
          <a:prstGeom prst="roundRect">
            <a:avLst/>
          </a:prstGeom>
          <a:solidFill>
            <a:srgbClr val="F7F9FA"/>
          </a:solidFill>
          <a:ln>
            <a:solidFill>
              <a:srgbClr val="F7F9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606040" y="3413158"/>
            <a:ext cx="841248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as-IN" sz="2400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</a:t>
            </a:r>
            <a:r>
              <a:rPr lang="en-GB" sz="2400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থবাদে</a:t>
            </a:r>
            <a:r>
              <a:rPr lang="en-GB" sz="2400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GB" sz="2400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প্রস্থ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= ৬০ </a:t>
            </a:r>
            <a:r>
              <a:rPr lang="en-GB" sz="1900" b="0" dirty="0">
                <a:solidFill>
                  <a:srgbClr val="232D37"/>
                </a:solidFill>
                <a:latin typeface="Noto Sans Bengali"/>
              </a:rPr>
              <a:t>-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২×৪ = </a:t>
            </a:r>
            <a:r>
              <a:rPr lang="en-GB" sz="1900" dirty="0">
                <a:solidFill>
                  <a:srgbClr val="232D37"/>
                </a:solidFill>
                <a:latin typeface="Noto Sans Bengali"/>
              </a:rPr>
              <a:t>৫</a:t>
            </a:r>
            <a:r>
              <a:rPr lang="as-IN" sz="1900" dirty="0">
                <a:solidFill>
                  <a:srgbClr val="232D37"/>
                </a:solidFill>
                <a:latin typeface="Noto Sans Bengali"/>
              </a:rPr>
              <a:t>২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মি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6040" y="2355472"/>
            <a:ext cx="841248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as-IN" sz="2400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</a:t>
            </a:r>
            <a:r>
              <a:rPr lang="en-GB" sz="2400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থবাদে</a:t>
            </a:r>
            <a:r>
              <a:rPr lang="en-GB" sz="2400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GB" sz="2400" b="1" dirty="0" err="1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GB" sz="2400" b="1" dirty="0">
                <a:solidFill>
                  <a:srgbClr val="122D4A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দৈর্ঘ্য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= ৮০ </a:t>
            </a:r>
            <a:r>
              <a:rPr lang="en-GB" sz="1900" b="0" dirty="0">
                <a:solidFill>
                  <a:srgbClr val="232D37"/>
                </a:solidFill>
                <a:latin typeface="Noto Sans Bengali"/>
              </a:rPr>
              <a:t>-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২×৪ = </a:t>
            </a:r>
            <a:r>
              <a:rPr lang="en-GB" sz="1900" dirty="0">
                <a:solidFill>
                  <a:srgbClr val="232D37"/>
                </a:solidFill>
                <a:latin typeface="Noto Sans Bengali"/>
              </a:rPr>
              <a:t>৭</a:t>
            </a:r>
            <a:r>
              <a:rPr lang="as-IN" sz="1900" dirty="0">
                <a:solidFill>
                  <a:srgbClr val="232D37"/>
                </a:solidFill>
                <a:latin typeface="Noto Sans Bengali"/>
              </a:rPr>
              <a:t>২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মি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79205" y="1316736"/>
            <a:ext cx="841248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বাগানের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</a:t>
            </a:r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ক্ষেত্রফল</a:t>
            </a:r>
            <a:r>
              <a:rPr sz="1900" b="0" dirty="0">
                <a:solidFill>
                  <a:srgbClr val="232D37"/>
                </a:solidFill>
                <a:latin typeface="Noto Sans Bengali"/>
              </a:rPr>
              <a:t> = ৮০ × ৬০ = ৪,৮০০ </a:t>
            </a:r>
            <a:r>
              <a:rPr sz="1900" b="0" dirty="0" err="1">
                <a:solidFill>
                  <a:srgbClr val="232D37"/>
                </a:solidFill>
                <a:latin typeface="Noto Sans Bengali"/>
              </a:rPr>
              <a:t>বর্গমিটার</a:t>
            </a:r>
            <a:endParaRPr sz="1900" b="0" dirty="0">
              <a:solidFill>
                <a:srgbClr val="232D37"/>
              </a:solidFill>
              <a:latin typeface="Noto Sans Bengal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8" grpId="0" animBg="1"/>
      <p:bldP spid="9" grpId="0"/>
      <p:bldP spid="10" grpId="0" animBg="1"/>
      <p:bldP spid="12" grpId="0" animBg="1"/>
      <p:bldP spid="13" grpId="0"/>
      <p:bldP spid="16" grpId="0" animBg="1"/>
      <p:bldP spid="17" grpId="0"/>
      <p:bldP spid="18" grpId="0" animBg="1"/>
      <p:bldP spid="20" grpId="0" animBg="1"/>
      <p:bldP spid="21" grpId="0"/>
      <p:bldP spid="22" grpId="0" animBg="1"/>
      <p:bldP spid="23" grpId="0"/>
      <p:bldP spid="15" grpId="0"/>
      <p:bldP spid="14" grpId="0" animBg="1"/>
      <p:bldP spid="11" grpId="0"/>
      <p:bldP spid="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595</Words>
  <Application>Microsoft Office PowerPoint</Application>
  <PresentationFormat>Widescreen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NikoshBAN</vt:lpstr>
      <vt:lpstr>Noto Sans Bengali</vt:lpstr>
      <vt:lpstr>SutonnyOMJ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প্রশ্ন ১৬ চিত্রসহ সমাধান ও বাড়ির কাজ</dc:title>
  <dc:subject>ক্ষেত্রফল ও পরিমাপ</dc:subject>
  <dc:creator>মো: আল আমিন মিয়া</dc:creator>
  <cp:keywords/>
  <dc:description>generated using python-pptx</dc:description>
  <cp:lastModifiedBy>Lenovo Thinkpad X280</cp:lastModifiedBy>
  <cp:revision>7</cp:revision>
  <dcterms:created xsi:type="dcterms:W3CDTF">2013-01-27T09:14:16Z</dcterms:created>
  <dcterms:modified xsi:type="dcterms:W3CDTF">2026-08-19T15:41:58Z</dcterms:modified>
  <cp:category/>
</cp:coreProperties>
</file>