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966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2C593-72AA-41C7-A5EF-486516FB646F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04F1A-0891-4C5D-8A7C-AF6E24B3FD4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4F1A-0891-4C5D-8A7C-AF6E24B3FD4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E878-9F3B-47BA-9170-151F3A760FD3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B4828-C23E-471F-9388-B199700DA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E878-9F3B-47BA-9170-151F3A760FD3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B4828-C23E-471F-9388-B199700DA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E878-9F3B-47BA-9170-151F3A760FD3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B4828-C23E-471F-9388-B199700DA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E878-9F3B-47BA-9170-151F3A760FD3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B4828-C23E-471F-9388-B199700DA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E878-9F3B-47BA-9170-151F3A760FD3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B4828-C23E-471F-9388-B199700DA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E878-9F3B-47BA-9170-151F3A760FD3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B4828-C23E-471F-9388-B199700DA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E878-9F3B-47BA-9170-151F3A760FD3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B4828-C23E-471F-9388-B199700DA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E878-9F3B-47BA-9170-151F3A760FD3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B4828-C23E-471F-9388-B199700DA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E878-9F3B-47BA-9170-151F3A760FD3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B4828-C23E-471F-9388-B199700DA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E878-9F3B-47BA-9170-151F3A760FD3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B4828-C23E-471F-9388-B199700DA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1E878-9F3B-47BA-9170-151F3A760FD3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B4828-C23E-471F-9388-B199700DA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1E878-9F3B-47BA-9170-151F3A760FD3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B4828-C23E-471F-9388-B199700DA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318 (2).jpeg"/>
          <p:cNvPicPr>
            <a:picLocks noChangeAspect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>
          <a:xfrm>
            <a:off x="1261872" y="946404"/>
            <a:ext cx="6620256" cy="4965192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Cloud Callout 3"/>
          <p:cNvSpPr/>
          <p:nvPr/>
        </p:nvSpPr>
        <p:spPr>
          <a:xfrm>
            <a:off x="609600" y="0"/>
            <a:ext cx="8153400" cy="1219200"/>
          </a:xfrm>
          <a:prstGeom prst="cloudCallout">
            <a:avLst>
              <a:gd name="adj1" fmla="val -13046"/>
              <a:gd name="adj2" fmla="val 88246"/>
            </a:avLst>
          </a:prstGeom>
          <a:solidFill>
            <a:srgbClr val="00B050"/>
          </a:solidFill>
          <a:ln w="5715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New words</a:t>
            </a:r>
            <a:endParaRPr lang="en-US" sz="8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2200" y="1066800"/>
            <a:ext cx="4267200" cy="1107996"/>
          </a:xfrm>
          <a:prstGeom prst="rect">
            <a:avLst/>
          </a:prstGeom>
          <a:solidFill>
            <a:srgbClr val="00B0F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Twin</a:t>
            </a:r>
            <a:endParaRPr lang="en-US" sz="6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5181600"/>
            <a:ext cx="8229600" cy="156966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Two children born at the same time from a mother</a:t>
            </a:r>
            <a:endParaRPr lang="en-US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1000044866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143000" y="2286000"/>
            <a:ext cx="6934200" cy="2717292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133600" y="0"/>
            <a:ext cx="49530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6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Surprised</a:t>
            </a:r>
            <a:endParaRPr lang="en-US" sz="6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5334000"/>
            <a:ext cx="8153400" cy="1107996"/>
          </a:xfrm>
          <a:prstGeom prst="rect">
            <a:avLst/>
          </a:prstGeom>
          <a:solidFill>
            <a:srgbClr val="FFC000"/>
          </a:solidFill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Feeling astonished</a:t>
            </a:r>
            <a:endParaRPr lang="en-US" sz="6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100004487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143000"/>
            <a:ext cx="5719572" cy="41148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438400" y="0"/>
            <a:ext cx="3962400" cy="110799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Exciting</a:t>
            </a:r>
            <a:endParaRPr lang="en-US" sz="6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5000" y="5181600"/>
            <a:ext cx="6019800" cy="1200329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Thrilling</a:t>
            </a:r>
            <a:endParaRPr lang="en-US" sz="7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100004487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1371600"/>
            <a:ext cx="5871972" cy="35554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438400" y="381000"/>
            <a:ext cx="38862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Together</a:t>
            </a:r>
            <a:endParaRPr lang="en-US" sz="6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6400" y="5562600"/>
            <a:ext cx="6324600" cy="1107996"/>
          </a:xfrm>
          <a:prstGeom prst="rect">
            <a:avLst/>
          </a:prstGeom>
          <a:solidFill>
            <a:srgbClr val="FFC000"/>
          </a:solidFill>
          <a:ln w="762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With each other</a:t>
            </a:r>
            <a:endParaRPr lang="en-US" sz="6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219200" y="1676400"/>
            <a:ext cx="6934200" cy="3200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743200" y="381000"/>
            <a:ext cx="3657600" cy="1200329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Grumpy</a:t>
            </a:r>
            <a:endParaRPr lang="en-US" sz="72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0800" y="5562600"/>
            <a:ext cx="4800600" cy="1200329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Irritable</a:t>
            </a:r>
            <a:endParaRPr lang="en-US" sz="7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100004486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752600"/>
            <a:ext cx="6481572" cy="3673579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286000" y="381000"/>
            <a:ext cx="4038600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Worried</a:t>
            </a:r>
            <a:endParaRPr lang="en-US" sz="7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62200" y="5715000"/>
            <a:ext cx="4114800" cy="1200329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Anxious</a:t>
            </a:r>
            <a:endParaRPr lang="en-US" sz="7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100004486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752600"/>
            <a:ext cx="5262372" cy="3754199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438400" y="381000"/>
            <a:ext cx="3962400" cy="1107996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Ashamed</a:t>
            </a:r>
            <a:endParaRPr lang="en-US" sz="6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7400" y="5562600"/>
            <a:ext cx="4953000" cy="1200329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Embarrassed</a:t>
            </a:r>
            <a:endParaRPr lang="en-US" sz="72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100004486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600200"/>
            <a:ext cx="6481572" cy="3871743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762000" y="0"/>
            <a:ext cx="7696200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Teacher’s Model Reading</a:t>
            </a:r>
            <a:endParaRPr lang="en-US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Gallery_17809257835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5400"/>
            <a:ext cx="4038600" cy="518160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100004487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0" y="1371600"/>
            <a:ext cx="4678488" cy="525780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600200" y="304800"/>
            <a:ext cx="5867400" cy="1107996"/>
          </a:xfrm>
          <a:prstGeom prst="rect">
            <a:avLst/>
          </a:prstGeom>
          <a:solidFill>
            <a:srgbClr val="00B0F0"/>
          </a:solidFill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Choral Reading</a:t>
            </a:r>
            <a:endParaRPr lang="en-US" sz="6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07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05000"/>
            <a:ext cx="8305800" cy="4267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295400" y="304800"/>
            <a:ext cx="6629400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Student’s Reading</a:t>
            </a:r>
            <a:endParaRPr lang="en-US" sz="6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076 (1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28800"/>
            <a:ext cx="9144000" cy="433578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5072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062990" y="1088136"/>
            <a:ext cx="7018020" cy="46817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216932" y="22860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Oval 2"/>
          <p:cNvSpPr/>
          <p:nvPr/>
        </p:nvSpPr>
        <p:spPr>
          <a:xfrm>
            <a:off x="2133600" y="152400"/>
            <a:ext cx="6248400" cy="1066800"/>
          </a:xfrm>
          <a:prstGeom prst="ellipse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Group Work</a:t>
            </a:r>
            <a:endParaRPr lang="en-US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3">
            <a:lum bright="40000"/>
          </a:blip>
          <a:stretch>
            <a:fillRect/>
          </a:stretch>
        </p:blipFill>
        <p:spPr>
          <a:xfrm>
            <a:off x="1295400" y="0"/>
            <a:ext cx="1992923" cy="12954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Right Arrow 5"/>
          <p:cNvSpPr/>
          <p:nvPr/>
        </p:nvSpPr>
        <p:spPr>
          <a:xfrm>
            <a:off x="304800" y="1219200"/>
            <a:ext cx="6096000" cy="2286000"/>
          </a:xfrm>
          <a:prstGeom prst="rightArrow">
            <a:avLst/>
          </a:prstGeom>
          <a:solidFill>
            <a:srgbClr val="92D05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95400" y="1905000"/>
            <a:ext cx="3657600" cy="91440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Group-1</a:t>
            </a:r>
            <a:endParaRPr lang="en-US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04800" y="3048000"/>
            <a:ext cx="5943600" cy="2514600"/>
          </a:xfrm>
          <a:prstGeom prst="rightArrow">
            <a:avLst/>
          </a:prstGeom>
          <a:solidFill>
            <a:srgbClr val="00B0F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66800" y="3810000"/>
            <a:ext cx="3581400" cy="1066800"/>
          </a:xfrm>
          <a:prstGeom prst="rect">
            <a:avLst/>
          </a:prstGeom>
          <a:solidFill>
            <a:srgbClr val="FFFF00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Group-2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28600" y="4800600"/>
            <a:ext cx="5943600" cy="2286000"/>
          </a:xfrm>
          <a:prstGeom prst="rightArrow">
            <a:avLst/>
          </a:prstGeom>
          <a:solidFill>
            <a:srgbClr val="C00000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0" y="5486400"/>
            <a:ext cx="3886200" cy="914400"/>
          </a:xfrm>
          <a:prstGeom prst="rect">
            <a:avLst/>
          </a:prstGeom>
          <a:solidFill>
            <a:srgbClr val="002060"/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Group-3</a:t>
            </a:r>
            <a:endParaRPr lang="en-US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0" y="228600"/>
            <a:ext cx="9144000" cy="1754326"/>
          </a:xfrm>
          <a:prstGeom prst="rect">
            <a:avLst/>
          </a:prstGeom>
          <a:solidFill>
            <a:srgbClr val="00206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Read the text in </a:t>
            </a:r>
            <a:r>
              <a:rPr lang="en-US" sz="540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groups and answer the following questions.</a:t>
            </a:r>
            <a:endParaRPr lang="en-US" sz="5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438400"/>
            <a:ext cx="8534400" cy="4154984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1.What do Naima and Masuk do in their free time?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2.Where did Mr.Rakib live?</a:t>
            </a:r>
          </a:p>
          <a:p>
            <a:pPr algn="ctr"/>
            <a:r>
              <a:rPr lang="en-US" sz="4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Why were Naima and Masuk surprised when they turned on the tablet?</a:t>
            </a:r>
            <a:endParaRPr lang="en-US" sz="4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3657600" y="152400"/>
            <a:ext cx="4419600" cy="1015663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Pair Work</a:t>
            </a:r>
            <a:endParaRPr lang="en-US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choolgirls-learning-in-classroom-2H3F5D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400" y="0"/>
            <a:ext cx="2209800" cy="1371599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0" y="1447800"/>
            <a:ext cx="8915400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Read the text in pairs </a:t>
            </a:r>
            <a:r>
              <a:rPr lang="en-US" sz="5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 make sentences by given words.</a:t>
            </a:r>
            <a:endParaRPr lang="en-US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4267200"/>
            <a:ext cx="9144000" cy="230832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Twin,Grumpy,Properly,</a:t>
            </a:r>
          </a:p>
          <a:p>
            <a:pPr algn="ctr"/>
            <a:r>
              <a:rPr lang="en-US" sz="72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Ashamed         </a:t>
            </a:r>
            <a:endParaRPr lang="en-US" sz="7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3657600" y="3352800"/>
            <a:ext cx="838200" cy="838200"/>
          </a:xfrm>
          <a:prstGeom prst="downArrow">
            <a:avLst/>
          </a:prstGeom>
          <a:solidFill>
            <a:srgbClr val="C00000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990600" y="533400"/>
            <a:ext cx="72390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One day one word</a:t>
            </a:r>
            <a:endParaRPr lang="en-US" sz="6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362200"/>
            <a:ext cx="2895600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Promise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276600" y="2438400"/>
            <a:ext cx="1295400" cy="762000"/>
          </a:xfrm>
          <a:prstGeom prst="rightArrow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648200" y="2286000"/>
            <a:ext cx="2819400" cy="1200329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প্রতিশ্রুতি</a:t>
            </a:r>
            <a:endParaRPr lang="en-US" sz="7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4191000"/>
            <a:ext cx="8001000" cy="110799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promise to help you.</a:t>
            </a:r>
            <a:endParaRPr lang="en-US" sz="6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362200" y="457200"/>
            <a:ext cx="4953000" cy="1015663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Assessment</a:t>
            </a:r>
            <a:endParaRPr lang="en-US" sz="6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ownload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81000"/>
            <a:ext cx="2312276" cy="1219200"/>
          </a:xfrm>
          <a:prstGeom prst="ellipse">
            <a:avLst/>
          </a:prstGeom>
          <a:ln w="762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28600" y="1676400"/>
            <a:ext cx="8382000" cy="156966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Read the text with proper stress and intonation individually</a:t>
            </a:r>
            <a:r>
              <a:rPr lang="en-US" dirty="0" smtClean="0">
                <a:solidFill>
                  <a:srgbClr val="FFC000"/>
                </a:solidFill>
              </a:rPr>
              <a:t>.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3200400"/>
            <a:ext cx="8077200" cy="769441"/>
          </a:xfrm>
          <a:prstGeom prst="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Answer the following questions.</a:t>
            </a:r>
            <a:endParaRPr lang="en-US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4191000"/>
            <a:ext cx="8686800" cy="2015192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a)What were the main problems faced by Naima and Masuk using the tablet too much?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096000"/>
            <a:ext cx="8915400" cy="70788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2)What do you think the story teaches us?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752600" y="457200"/>
            <a:ext cx="5562600" cy="1015663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Feedback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249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752600"/>
            <a:ext cx="7848600" cy="2590800"/>
          </a:xfrm>
          <a:prstGeom prst="ellipse">
            <a:avLst/>
          </a:prstGeom>
          <a:ln w="762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4495800"/>
            <a:ext cx="9144000" cy="2123658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Support the students during the class</a:t>
            </a:r>
          </a:p>
          <a:p>
            <a:pPr algn="ctr"/>
            <a:r>
              <a:rPr lang="en-US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who cannot read aloud </a:t>
            </a:r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the text </a:t>
            </a:r>
            <a:r>
              <a:rPr lang="en-US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properly.</a:t>
            </a:r>
            <a:endParaRPr lang="en-US" sz="4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28600" y="381000"/>
            <a:ext cx="83058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Summary of the session</a:t>
            </a:r>
            <a:endParaRPr lang="en-US" sz="6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133600"/>
            <a:ext cx="9144000" cy="923330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“What have you learnt today?”</a:t>
            </a:r>
            <a:endParaRPr lang="en-US" sz="5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838200" y="2819400"/>
            <a:ext cx="7848600" cy="43434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  </a:t>
            </a:r>
            <a:r>
              <a:rPr lang="en-US" sz="6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have learnt the uses of digital devices.</a:t>
            </a:r>
            <a:endParaRPr lang="en-US" sz="6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209800" y="0"/>
            <a:ext cx="4876800" cy="1200329"/>
          </a:xfrm>
          <a:prstGeom prst="rect">
            <a:avLst/>
          </a:prstGeom>
          <a:solidFill>
            <a:srgbClr val="92D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Home Work</a:t>
            </a:r>
            <a:endParaRPr lang="en-US" sz="7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ownload (2)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2667000" y="1676400"/>
            <a:ext cx="3510091" cy="2667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0" y="4572000"/>
            <a:ext cx="8610600" cy="2123658"/>
          </a:xfrm>
          <a:prstGeom prst="rect">
            <a:avLst/>
          </a:prstGeom>
          <a:solidFill>
            <a:srgbClr val="002060"/>
          </a:solid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Write 5 </a:t>
            </a:r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sentences  about how you </a:t>
            </a:r>
          </a:p>
          <a:p>
            <a:pPr algn="ctr"/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Spend your quality time with your family.</a:t>
            </a:r>
            <a:endParaRPr lang="en-US" sz="4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318 (1).jpe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261872" y="946404"/>
            <a:ext cx="6620256" cy="49651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457200" y="228600"/>
            <a:ext cx="83058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en-US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Introduction to the Lesson</a:t>
            </a:r>
            <a:endParaRPr lang="en-US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819400"/>
            <a:ext cx="3429000" cy="1569660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Class-Five</a:t>
            </a:r>
          </a:p>
          <a:p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Sub-English</a:t>
            </a:r>
            <a:endParaRPr lang="en-US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images (1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1295400"/>
            <a:ext cx="476250" cy="5562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67200" y="2438400"/>
            <a:ext cx="4876800" cy="2800767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Unit-13</a:t>
            </a:r>
            <a:endParaRPr lang="en-US" sz="4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Activity-1.1</a:t>
            </a:r>
            <a:endParaRPr lang="en-US" sz="4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Lesson Title-Quality</a:t>
            </a:r>
          </a:p>
          <a:p>
            <a:pPr algn="ctr"/>
            <a:r>
              <a:rPr lang="en-US" sz="4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Time Together</a:t>
            </a:r>
            <a:endParaRPr lang="en-US" sz="4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Oval 3"/>
          <p:cNvSpPr/>
          <p:nvPr/>
        </p:nvSpPr>
        <p:spPr>
          <a:xfrm>
            <a:off x="304800" y="0"/>
            <a:ext cx="8382000" cy="1295400"/>
          </a:xfrm>
          <a:prstGeom prst="ellipse">
            <a:avLst/>
          </a:prstGeom>
          <a:solidFill>
            <a:srgbClr val="FFFF00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Learning  Outcomes</a:t>
            </a:r>
            <a:endParaRPr lang="en-US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1295400" y="1447800"/>
            <a:ext cx="6477000" cy="838200"/>
          </a:xfrm>
          <a:prstGeom prst="wedgeRoundRectCallout">
            <a:avLst>
              <a:gd name="adj1" fmla="val -20501"/>
              <a:gd name="adj2" fmla="val 93879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Students will be able to-</a:t>
            </a:r>
            <a:endParaRPr lang="en-US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228600" y="1905000"/>
            <a:ext cx="8610600" cy="57150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4.2.1 Read aloud texts with proper stress,intonation.</a:t>
            </a:r>
          </a:p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5.1.1 Comprehend and express the meaning and uses of  familiar words.</a:t>
            </a:r>
          </a:p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5.1.4 Get the general ideas from simple texts.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8915400" cy="1015663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Review of the prior knowled</a:t>
            </a:r>
            <a:r>
              <a:rPr lang="en-US" sz="6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ge</a:t>
            </a:r>
            <a:endParaRPr lang="en-US" sz="6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-228600" y="1981200"/>
            <a:ext cx="9372600" cy="57912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*Do your parents have mobile or laptop at your home?</a:t>
            </a:r>
          </a:p>
          <a:p>
            <a:pPr algn="ctr"/>
            <a:r>
              <a:rPr lang="en-US" sz="4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*When do you use it?</a:t>
            </a:r>
          </a:p>
          <a:p>
            <a:pPr algn="ctr"/>
            <a:r>
              <a:rPr lang="en-US" sz="4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*How long do you use it?</a:t>
            </a:r>
          </a:p>
          <a:p>
            <a:pPr algn="ctr"/>
            <a:r>
              <a:rPr lang="en-US" sz="4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*Does it disturb your sleep or keep  you away from your friend?</a:t>
            </a:r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10000448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1143000"/>
            <a:ext cx="4800600" cy="19050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8915400" cy="1754326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Merits and demerits of using </a:t>
            </a:r>
          </a:p>
          <a:p>
            <a:pPr algn="ctr"/>
            <a:r>
              <a:rPr lang="en-US" sz="54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mobile phone</a:t>
            </a:r>
            <a:endParaRPr lang="en-US" sz="6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-304800" y="1143000"/>
            <a:ext cx="9448800" cy="64770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590800"/>
            <a:ext cx="4648200" cy="5016758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*We can talk to others.</a:t>
            </a:r>
          </a:p>
          <a:p>
            <a:pPr algn="ctr"/>
            <a:r>
              <a:rPr lang="en-US" sz="40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*We can learn new things.</a:t>
            </a:r>
          </a:p>
          <a:p>
            <a:pPr algn="ctr"/>
            <a:r>
              <a:rPr lang="en-US" sz="40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*We can call for help.</a:t>
            </a:r>
          </a:p>
          <a:p>
            <a:pPr algn="ctr"/>
            <a:r>
              <a:rPr lang="en-US" sz="40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*We can take pictures.</a:t>
            </a:r>
          </a:p>
          <a:p>
            <a:pPr algn="ctr"/>
            <a:endParaRPr lang="en-US" sz="400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24400" y="2514600"/>
            <a:ext cx="4724400" cy="501675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*It wastes time.</a:t>
            </a:r>
          </a:p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*It is bad for our eyes.</a:t>
            </a:r>
          </a:p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*It distracts us from study.</a:t>
            </a:r>
          </a:p>
          <a:p>
            <a:pPr algn="ctr"/>
            <a:r>
              <a:rPr lang="en-US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*Some games and videos are addic</a:t>
            </a:r>
            <a:r>
              <a:rPr lang="en-US" sz="3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tive.</a:t>
            </a:r>
          </a:p>
          <a:p>
            <a:pPr algn="ctr"/>
            <a:endParaRPr lang="en-US" sz="400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828800"/>
            <a:ext cx="3429000" cy="830997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Merits</a:t>
            </a:r>
            <a:endParaRPr lang="en-US" sz="4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1752600"/>
            <a:ext cx="3429000" cy="830997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Demerits</a:t>
            </a:r>
            <a:endParaRPr lang="en-US" sz="4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1447800" y="0"/>
            <a:ext cx="7010399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Look at </a:t>
            </a:r>
            <a:r>
              <a:rPr lang="en-US" sz="6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pictures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4877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-228600" y="1295400"/>
            <a:ext cx="3124200" cy="35052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1000044879.jpg"/>
          <p:cNvPicPr>
            <a:picLocks noChangeAspect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>
          <a:xfrm>
            <a:off x="6096000" y="1295400"/>
            <a:ext cx="3048000" cy="35052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0" y="5105400"/>
            <a:ext cx="8763000" cy="156966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a.What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do you see in </a:t>
            </a:r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the pictures?</a:t>
            </a:r>
          </a:p>
          <a:p>
            <a:pPr algn="ctr"/>
            <a:r>
              <a:rPr lang="en-US" sz="48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b.What are they doing?</a:t>
            </a:r>
            <a:endParaRPr lang="en-US" sz="4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100004487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0" y="1295400"/>
            <a:ext cx="3048000" cy="35052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609600" y="0"/>
            <a:ext cx="8153400" cy="175432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Can you guess what may be our today’s Lesson?</a:t>
            </a:r>
            <a:endParaRPr lang="en-US" sz="5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1000044877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-228600" y="2438400"/>
            <a:ext cx="3124200" cy="38100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100004487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2438400"/>
            <a:ext cx="3048000" cy="38862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1000044879.jpg"/>
          <p:cNvPicPr>
            <a:picLocks noChangeAspect="1"/>
          </p:cNvPicPr>
          <p:nvPr/>
        </p:nvPicPr>
        <p:blipFill>
          <a:blip r:embed="rId5">
            <a:lum bright="-10000"/>
          </a:blip>
          <a:stretch>
            <a:fillRect/>
          </a:stretch>
        </p:blipFill>
        <p:spPr>
          <a:xfrm>
            <a:off x="6096000" y="2438400"/>
            <a:ext cx="3048000" cy="38862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18 (3).jpe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8927068" cy="6858000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Horizontal Scroll 2"/>
          <p:cNvSpPr/>
          <p:nvPr/>
        </p:nvSpPr>
        <p:spPr>
          <a:xfrm>
            <a:off x="1143000" y="-228600"/>
            <a:ext cx="7010400" cy="2209800"/>
          </a:xfrm>
          <a:prstGeom prst="horizontalScroll">
            <a:avLst/>
          </a:prstGeom>
          <a:solidFill>
            <a:srgbClr val="FFFF00"/>
          </a:solidFill>
          <a:ln w="571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Our Today’s Lesson</a:t>
            </a:r>
            <a:endParaRPr lang="en-US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0" y="2286000"/>
            <a:ext cx="9372600" cy="4572000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1000044877.jp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457200" y="3657600"/>
            <a:ext cx="1295400" cy="19812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 descr="10000448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5000" y="3657600"/>
            <a:ext cx="1066800" cy="19812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 descr="1000044879.jpg"/>
          <p:cNvPicPr>
            <a:picLocks noChangeAspect="1"/>
          </p:cNvPicPr>
          <p:nvPr/>
        </p:nvPicPr>
        <p:blipFill>
          <a:blip r:embed="rId5" cstate="print">
            <a:lum bright="-10000"/>
          </a:blip>
          <a:stretch>
            <a:fillRect/>
          </a:stretch>
        </p:blipFill>
        <p:spPr>
          <a:xfrm>
            <a:off x="2971800" y="3657600"/>
            <a:ext cx="1066800" cy="19812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 descr="images (1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0" y="2667000"/>
            <a:ext cx="1600200" cy="16002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10" descr="images (15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4800" y="5410200"/>
            <a:ext cx="1600200" cy="14478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Cloud Callout 11"/>
          <p:cNvSpPr/>
          <p:nvPr/>
        </p:nvSpPr>
        <p:spPr>
          <a:xfrm>
            <a:off x="4648200" y="3048000"/>
            <a:ext cx="4495800" cy="3581400"/>
          </a:xfrm>
          <a:prstGeom prst="cloudCallout">
            <a:avLst>
              <a:gd name="adj1" fmla="val -63555"/>
              <a:gd name="adj2" fmla="val 11853"/>
            </a:avLst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Quality Time Together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395</Words>
  <Application>Microsoft Office PowerPoint</Application>
  <PresentationFormat>On-screen Show (4:3)</PresentationFormat>
  <Paragraphs>85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MAKSUDA</dc:creator>
  <cp:lastModifiedBy>MAKSUDA</cp:lastModifiedBy>
  <cp:revision>207</cp:revision>
  <dcterms:created xsi:type="dcterms:W3CDTF">2026-08-07T15:27:56Z</dcterms:created>
  <dcterms:modified xsi:type="dcterms:W3CDTF">2026-08-19T14:03:06Z</dcterms:modified>
</cp:coreProperties>
</file>