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0"/>
  </p:notesMasterIdLst>
  <p:sldIdLst>
    <p:sldId id="256" r:id="rId2"/>
    <p:sldId id="257" r:id="rId3"/>
    <p:sldId id="271" r:id="rId4"/>
    <p:sldId id="258" r:id="rId5"/>
    <p:sldId id="259" r:id="rId6"/>
    <p:sldId id="267" r:id="rId7"/>
    <p:sldId id="260" r:id="rId8"/>
    <p:sldId id="263" r:id="rId9"/>
    <p:sldId id="261" r:id="rId10"/>
    <p:sldId id="262" r:id="rId11"/>
    <p:sldId id="264" r:id="rId12"/>
    <p:sldId id="265" r:id="rId13"/>
    <p:sldId id="266" r:id="rId14"/>
    <p:sldId id="268" r:id="rId15"/>
    <p:sldId id="269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9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1DF35F-855C-45B8-B4B7-522A39C49F17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FC03A4-5E0B-42C3-89AC-51E6CB38AD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4332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6FC03A4-5E0B-42C3-89AC-51E6CB38AD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4462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820865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2386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25097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065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6146500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97723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26687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804657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270098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403800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78848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5902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395467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507968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81497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936940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41119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31885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54262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145090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F96979-3181-1420-2FA2-BE89771CB5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B804A5-92FF-BA4A-AFCC-119A185C57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312577C-D56E-8059-DC4B-5311B73295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32B6F6-A762-B9E3-2E4C-2F348246EE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DF64FB-5034-3EBD-E563-D8FEA97037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143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2773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041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4789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2000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35264024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58007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46660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DED6450C-FC2B-400C-9813-1BFB98CE7D25}" type="datetimeFigureOut">
              <a:rPr lang="en-US" smtClean="0"/>
              <a:t>8/14/2026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B34FB9BF-CAF8-433A-8D98-9858CEBE58F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7103525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DDF30-BA3E-942A-391E-766FC260989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0"/>
            <a:ext cx="9144000" cy="1410975"/>
          </a:xfrm>
        </p:spPr>
        <p:txBody>
          <a:bodyPr>
            <a:normAutofit/>
          </a:bodyPr>
          <a:lstStyle/>
          <a:p>
            <a:r>
              <a:rPr lang="en-US" sz="9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B5BFE00-D8AD-8A33-9E89-F34FE3A90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721" y="1410975"/>
            <a:ext cx="5606321" cy="527432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1341860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80C63D-3C29-CC6E-5B4D-25F0F43BB1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6EE251-4CE3-691F-CF5B-F26F736284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72870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7CC3DA-123F-153F-7126-E77C9842C5F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612950"/>
            <a:ext cx="6149236" cy="5110944"/>
          </a:xfrm>
        </p:spPr>
        <p:txBody>
          <a:bodyPr>
            <a:normAutofit fontScale="92500" lnSpcReduction="20000"/>
          </a:bodyPr>
          <a:lstStyle/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খাদ্যসার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অ্যামাইনো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গ্লুকোজ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ফ্রুক্টোজ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ফ্যাটি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গিøসারল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প্রভৃতি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অক্সিজেনকে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পৌছে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৩।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ডাই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অক্সাইড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অক্সাইডকে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৪।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জাতীয়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খাবার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৫।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পরিবাহিত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৬।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অ্যান্টিবডি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তৈরীর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প্রতিরোধী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৭।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ধ্বংসঃ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করলে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ফ্যাগোসাইটোসিস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প্রক্রিয়ায়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ভক্ষণ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 </a:t>
            </a:r>
            <a:r>
              <a:rPr lang="en-US" sz="1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767FEE-2BD7-ECCF-3390-678EAA4A14E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6281" y="1004540"/>
            <a:ext cx="5439516" cy="316388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৮।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তাপমাত্রা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সমতাঃ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সর্বত্র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তাপের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সমতা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নিয়ন্ত্রিত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৯।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লিপিড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লিপিড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পরিবাহিত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১০।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প্রতিরক্ষাঃ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মনোসাইট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 </a:t>
            </a:r>
          </a:p>
          <a:p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ও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মনোসাইট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প্রতিরক্ষা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অবদান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১১।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লিপিড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পরিবহনঃ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লিপিড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পরিবাহিত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>
              <a:lnSpc>
                <a:spcPct val="120000"/>
              </a:lnSpc>
            </a:pP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১২।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দেহরসের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পুনর্বন্টনঃ</a:t>
            </a:r>
            <a:r>
              <a:rPr lang="en-US" sz="22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পরিবহন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ফলে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রসের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পুনর্বন্টন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22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22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55D3593-E8DF-9EA7-09D5-15A65A3CAE7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86039" y="3777522"/>
            <a:ext cx="2470144" cy="30356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599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F6E7B3-C710-D9A2-561B-517E4C9240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0DFB9F-7FEC-507B-E2B2-6A0DA766BB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66841" y="796168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লসিকাতন্ত্র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(Lymphatic System)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64ACBD5-72E7-324E-CD9B-D6D95985278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4" y="1588958"/>
            <a:ext cx="6428959" cy="2173573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লসিকাতন্ত্র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(Lymphatic system)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গুরুত্বপূর্ণ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অঙ্গতন্ত্র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লসিকাবাহ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সমগ্রদেহে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নিষ্কাশন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প্রতিরোধক্ষমতা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বজায়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CF1EF6D-03D3-C128-9EE0-4DC7E37BC2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39961" y="3627620"/>
            <a:ext cx="6290623" cy="3096273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লসিকাতন্ত্রের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উপাদানসমূহ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(Lymph):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ঈষ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হরিদ্রাভ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স্বচ্ছ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জলীয়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আন্তঃকোষীয়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লসিকাকাপিলারি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লসিকাবাহ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(Lymph Capillaries &amp; Vessels):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শাখাবিহীন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শাখান্বিত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চালনা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BF1DE63-83C3-0F0A-8BB8-D2F7391C571A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5683" y="1588958"/>
            <a:ext cx="3786428" cy="513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0894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E9220F-5D94-DDCE-B01A-98B4FAD6AA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2575" y="134143"/>
            <a:ext cx="11585575" cy="66198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714131-CCC3-4265-5146-A4C1724DC9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2575" y="966072"/>
            <a:ext cx="5165725" cy="639762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উপাদানসমূহ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057E0E0-7DD5-C437-A8B2-B98C1EC1BAE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424066"/>
            <a:ext cx="5994244" cy="5299791"/>
          </a:xfrm>
        </p:spPr>
        <p:txBody>
          <a:bodyPr>
            <a:normAutofit fontScale="77500" lnSpcReduction="20000"/>
          </a:bodyPr>
          <a:lstStyle/>
          <a:p>
            <a:pPr lvl="0">
              <a:lnSpc>
                <a:spcPct val="170000"/>
              </a:lnSpc>
            </a:pPr>
            <a:r>
              <a:rPr lang="en-US" sz="2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</a:t>
            </a:r>
            <a:r>
              <a:rPr lang="en-US" sz="2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লিম্ফনোড</a:t>
            </a:r>
            <a:r>
              <a:rPr lang="en-US" sz="2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(Lymph Nodes):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শিমের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বিচির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বগল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কুচকিতে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ছেঁকে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৪০০-৭০০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লিম্ফনোড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 </a:t>
            </a:r>
          </a:p>
          <a:p>
            <a:pPr lvl="0">
              <a:lnSpc>
                <a:spcPct val="170000"/>
              </a:lnSpc>
            </a:pPr>
            <a:r>
              <a:rPr lang="en-US" sz="2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প্লীহা</a:t>
            </a:r>
            <a:r>
              <a:rPr lang="en-US" sz="2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(Spleen):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পেটের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উপরিভাগে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বৃহত্তম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লসিকাবাহী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ছেঁকে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প্লীহাতে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৩০০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মিলিলিটার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,এজন্য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ব্লাড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ব্যাংক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অধিকাংশ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RBC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প্লীহাতে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RBC-র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কবরস্থানও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70000"/>
              </a:lnSpc>
            </a:pPr>
            <a:r>
              <a:rPr lang="en-US" sz="21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টন্সিল</a:t>
            </a:r>
            <a:r>
              <a:rPr lang="en-US" sz="21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(Tonsils):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টনসিল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যথাঃ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প্যালাটাইন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অ্যাডেনয়েড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ও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লিঙ্গুয়াল</a:t>
            </a:r>
            <a:r>
              <a:rPr lang="en-US" sz="21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টনসিল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আমরা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টনসিল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প্যালাটাইন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টনসিলকে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বুঝি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গলার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পেছনের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টিস্যু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আটকে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1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2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CC9E2A06-D89A-DC6A-CE82-63091A6E2B1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60761" y="966072"/>
            <a:ext cx="5591331" cy="2151882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থাইমাস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(Thymus):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থাইমাস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দু’ধরনের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হরমোন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হয়।যথাঃ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থাইমোসিন</a:t>
            </a:r>
            <a:r>
              <a:rPr lang="en-US" sz="1800" b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থাইমোপোয়েটিন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এ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টি-লিম্ফোসাইট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(T-lymphocyte)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।</a:t>
            </a:r>
          </a:p>
          <a:p>
            <a:pPr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লাল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অস্থিমজ্জাঃ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লোহিত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শ্বেত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অনুচক্রিকা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স্টেমকোষ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আজীবন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লিম্ফোসাইটসহ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BF6AD1F-8018-B1BE-BE7F-40E6A800D79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1620" y="3117954"/>
            <a:ext cx="3220846" cy="3740046"/>
          </a:xfrm>
        </p:spPr>
      </p:pic>
    </p:spTree>
    <p:extLst>
      <p:ext uri="{BB962C8B-B14F-4D97-AF65-F5344CB8AC3E}">
        <p14:creationId xmlns:p14="http://schemas.microsoft.com/office/powerpoint/2010/main" val="82126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0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9542A6-9D24-00CA-2D54-D67FBF081B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3E5513-1A6F-2CA5-EA12-CA1F9F015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9" y="796168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B078B67-DEC4-128F-EB46-DD65661A6C4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" y="1588956"/>
            <a:ext cx="6400799" cy="5269044"/>
          </a:xfrm>
        </p:spPr>
        <p:txBody>
          <a:bodyPr>
            <a:normAutofit fontScale="77500" lnSpcReduction="20000"/>
          </a:bodyPr>
          <a:lstStyle/>
          <a:p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টিস্যু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একমুখী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সংবহনতন্ত্র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সংবহনের</a:t>
            </a:r>
            <a:r>
              <a:rPr lang="en-US" sz="2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গতিপথ</a:t>
            </a:r>
            <a:endParaRPr lang="en-US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আন্তঃকোষীয়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চুইয়ে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হওয়া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নালি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ক্ষুদ্র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অন্ধপ্রান্তযুক্ত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নালিতে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বাহ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বড়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বাহের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মাঝপথে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নোডগুলো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ছেঁকে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ক্ষতিকর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বড়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লসিকানালি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পরিষ্কার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একত্রিত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থোরাসিক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ডাক্ট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রাইট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লিম্ফ্যাটিক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ডাক্ট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20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0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0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ঘাড়ের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কাছে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সাবক্লেভিয়ান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রক্তপ্রবাহে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396191F-B353-B0D4-8D9B-DE1B092DBC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800" y="1289155"/>
            <a:ext cx="5486400" cy="2593298"/>
          </a:xfrm>
        </p:spPr>
        <p:txBody>
          <a:bodyPr/>
          <a:lstStyle/>
          <a:p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কাজসমূহ</a:t>
            </a:r>
            <a:endParaRPr lang="en-US" sz="1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শ্বেত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জীবাণু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ধ্বংস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ভারসাম্য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টিস্যু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পরিপাকতন্ত্র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চর্বিতে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দ্রবণীয়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ভিটামিন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শোষণ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A75DEC4C-70B8-B620-635A-FF96DBA7A283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65596" y="3429000"/>
            <a:ext cx="3640201" cy="33013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20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947C8-2A00-7061-FD25-1AF7151BB4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1595" y="197626"/>
            <a:ext cx="11162725" cy="73152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2A4E9358-FD90-3CBF-E3C7-424C8C24931F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01005713"/>
              </p:ext>
            </p:extLst>
          </p:nvPr>
        </p:nvGraphicFramePr>
        <p:xfrm>
          <a:off x="301625" y="1528996"/>
          <a:ext cx="11403012" cy="513137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1004">
                  <a:extLst>
                    <a:ext uri="{9D8B030D-6E8A-4147-A177-3AD203B41FA5}">
                      <a16:colId xmlns:a16="http://schemas.microsoft.com/office/drawing/2014/main" val="1600088052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3738398085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280751385"/>
                    </a:ext>
                  </a:extLst>
                </a:gridCol>
              </a:tblGrid>
              <a:tr h="687548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বৈশষ্ট্য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রক্ত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লসিকা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41552169"/>
                  </a:ext>
                </a:extLst>
              </a:tr>
              <a:tr h="691947">
                <a:tc>
                  <a:txBody>
                    <a:bodyPr/>
                    <a:lstStyle/>
                    <a:p>
                      <a:r>
                        <a:rPr lang="en-US" dirty="0"/>
                        <a:t>১। </a:t>
                      </a:r>
                      <a:r>
                        <a:rPr lang="en-US" dirty="0" err="1"/>
                        <a:t>বর্ণ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লাল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বর্ণে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পরিবহন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টিস্যু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স্বচ্ছ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হলুদ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সাদা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বর্ণের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পরিবহন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টিস্যু</a:t>
                      </a:r>
                      <a:r>
                        <a:rPr lang="en-US" dirty="0"/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1646999"/>
                  </a:ext>
                </a:extLst>
              </a:tr>
              <a:tr h="691947">
                <a:tc>
                  <a:txBody>
                    <a:bodyPr/>
                    <a:lstStyle/>
                    <a:p>
                      <a:r>
                        <a:rPr lang="en-US" dirty="0"/>
                        <a:t>২। </a:t>
                      </a:r>
                      <a:r>
                        <a:rPr lang="en-US" dirty="0" err="1"/>
                        <a:t>প্রবাহ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নালিতে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সুনির্দিষ্ট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চাপে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প্রবাহিত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লসিকানালিতে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চাপহীন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প্রবাহিত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79542428"/>
                  </a:ext>
                </a:extLst>
              </a:tr>
              <a:tr h="691947">
                <a:tc>
                  <a:txBody>
                    <a:bodyPr/>
                    <a:lstStyle/>
                    <a:p>
                      <a:r>
                        <a:rPr lang="en-US" dirty="0"/>
                        <a:t>৩। </a:t>
                      </a:r>
                      <a:r>
                        <a:rPr lang="en-US" dirty="0" err="1"/>
                        <a:t>গাঠুনিক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উপাদান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প্লাজমা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লোহিত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রক্তকণিকা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শ্বেত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রক্তকণিকা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অনুচক্রিকা</a:t>
                      </a:r>
                      <a:r>
                        <a:rPr lang="en-US" dirty="0"/>
                        <a:t>।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প্লাজমা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শ্বেত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রক্তকণিকা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নিয়ে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গঠিত</a:t>
                      </a:r>
                      <a:r>
                        <a:rPr lang="en-US" dirty="0"/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87200625"/>
                  </a:ext>
                </a:extLst>
              </a:tr>
              <a:tr h="687548">
                <a:tc>
                  <a:txBody>
                    <a:bodyPr/>
                    <a:lstStyle/>
                    <a:p>
                      <a:r>
                        <a:rPr lang="en-US" dirty="0"/>
                        <a:t>৪। </a:t>
                      </a:r>
                      <a:r>
                        <a:rPr lang="en-US" dirty="0" err="1"/>
                        <a:t>হিমোগ্লোবিন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হিমোগ্লোবিন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বিদ্যমান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হিমোগ্লোবিন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অনুপস্থিত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60612359"/>
                  </a:ext>
                </a:extLst>
              </a:tr>
              <a:tr h="691947">
                <a:tc>
                  <a:txBody>
                    <a:bodyPr/>
                    <a:lstStyle/>
                    <a:p>
                      <a:r>
                        <a:rPr lang="en-US" dirty="0"/>
                        <a:t>৫। </a:t>
                      </a:r>
                      <a:r>
                        <a:rPr lang="en-US" dirty="0" err="1"/>
                        <a:t>উপাদান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অধিক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পরিমাণ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প্রোটিন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ক্যালসিয়াম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ফসফোরাসযুক্ত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অল্প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পরিমাণ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প্রোটিন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ক্যালসিয়াম</a:t>
                      </a:r>
                      <a:r>
                        <a:rPr lang="en-US" dirty="0"/>
                        <a:t>, </a:t>
                      </a:r>
                      <a:r>
                        <a:rPr lang="en-US" dirty="0" err="1"/>
                        <a:t>ফসফোরাসযুক্ত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87831286"/>
                  </a:ext>
                </a:extLst>
              </a:tr>
              <a:tr h="988495">
                <a:tc>
                  <a:txBody>
                    <a:bodyPr/>
                    <a:lstStyle/>
                    <a:p>
                      <a:r>
                        <a:rPr lang="en-US" dirty="0"/>
                        <a:t>৬। </a:t>
                      </a:r>
                      <a:r>
                        <a:rPr lang="en-US" dirty="0" err="1"/>
                        <a:t>পরিবহন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রক্তের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মাধ্যমে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শ্বসন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গ্যাস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খাদ্যসার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পরিবাহিত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লসিকার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মাধ্যমে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বর্জ্য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পদার্থ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খাদ্যসার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লিপিড</a:t>
                      </a:r>
                      <a:r>
                        <a:rPr lang="en-US" dirty="0"/>
                        <a:t>)</a:t>
                      </a:r>
                      <a:r>
                        <a:rPr lang="en-US" dirty="0" err="1"/>
                        <a:t>পরিবাহিত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।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5923161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3751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0A7DBB-B295-40E0-64DE-4C24FE4A21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BB97D6-77BF-0030-7B17-81764E7FF0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712881"/>
            <a:ext cx="5166360" cy="662062"/>
          </a:xfrm>
        </p:spPr>
        <p:txBody>
          <a:bodyPr>
            <a:normAutofit/>
          </a:bodyPr>
          <a:lstStyle/>
          <a:p>
            <a:pPr algn="ctr"/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(Blood Vessels)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3A5FBD1-D503-4BDC-4C32-1C8B98BE1C88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14006"/>
            <a:ext cx="6249077" cy="5209887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এমন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ছোট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যোগসূত্র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রক্তবাহিকার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প্রকারভেদ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(Artery)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বিশুদ্ধ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মোটা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(Vein)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দূষিত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ছাড়া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অপেক্ষাকৃত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514350" lvl="1" indent="-285750">
              <a:buFont typeface="Wingdings" panose="05000000000000000000" pitchFamily="2" charset="2"/>
              <a:buChar char="Ø"/>
            </a:pP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3A42E0-2824-A9F5-3A80-CEC66EF0B13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374942"/>
            <a:ext cx="5166360" cy="2054057"/>
          </a:xfrm>
        </p:spPr>
        <p:txBody>
          <a:bodyPr>
            <a:normAutofit/>
          </a:bodyPr>
          <a:lstStyle/>
          <a:p>
            <a:pPr lvl="1"/>
            <a:r>
              <a:rPr lang="en-US" dirty="0" err="1">
                <a:solidFill>
                  <a:srgbClr val="00B0F0"/>
                </a:solidFill>
              </a:rPr>
              <a:t>কৈশিকজালিকা</a:t>
            </a:r>
            <a:r>
              <a:rPr lang="en-US" dirty="0">
                <a:solidFill>
                  <a:srgbClr val="00B0F0"/>
                </a:solidFill>
              </a:rPr>
              <a:t> (Capillary):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সংযোগকারী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সূক্ষ্ম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মাত্র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খাদ্যপ্রাণ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আদান-প্রদান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922BEC7-EA3E-C632-CC0A-E3DA85284DAD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5319" y="3282846"/>
            <a:ext cx="4922020" cy="349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5642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EDAA30-9FCB-5EE0-FB50-8E455007C0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1440"/>
            <a:ext cx="11402568" cy="731520"/>
          </a:xfrm>
        </p:spPr>
        <p:txBody>
          <a:bodyPr>
            <a:normAutofit/>
          </a:bodyPr>
          <a:lstStyle/>
          <a:p>
            <a:pPr algn="ctr"/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মাধ্যে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পার্থক্যঃ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CBAABFFA-2676-9334-8FCC-F4818452F38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756200450"/>
              </p:ext>
            </p:extLst>
          </p:nvPr>
        </p:nvGraphicFramePr>
        <p:xfrm>
          <a:off x="301625" y="1723869"/>
          <a:ext cx="11403012" cy="493176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01004">
                  <a:extLst>
                    <a:ext uri="{9D8B030D-6E8A-4147-A177-3AD203B41FA5}">
                      <a16:colId xmlns:a16="http://schemas.microsoft.com/office/drawing/2014/main" val="4273606134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3804305186"/>
                    </a:ext>
                  </a:extLst>
                </a:gridCol>
                <a:gridCol w="3801004">
                  <a:extLst>
                    <a:ext uri="{9D8B030D-6E8A-4147-A177-3AD203B41FA5}">
                      <a16:colId xmlns:a16="http://schemas.microsoft.com/office/drawing/2014/main" val="2667717224"/>
                    </a:ext>
                  </a:extLst>
                </a:gridCol>
              </a:tblGrid>
              <a:tr h="55831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বিষয়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ধমনি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শিরা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8956536"/>
                  </a:ext>
                </a:extLst>
              </a:tr>
              <a:tr h="1116626">
                <a:tc>
                  <a:txBody>
                    <a:bodyPr/>
                    <a:lstStyle/>
                    <a:p>
                      <a:r>
                        <a:rPr lang="en-US" dirty="0"/>
                        <a:t>১। </a:t>
                      </a:r>
                      <a:r>
                        <a:rPr lang="en-US" dirty="0" err="1"/>
                        <a:t>উৎপত্তি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সমাপ্তি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হৃৎপিণ্ডে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উৎপন্ন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কৈশিকজালিকায়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শেষ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কৈশিকজালিকা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উৎপন্ন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হৃৎপিণ্ডেয়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শেষ</a:t>
                      </a:r>
                      <a:r>
                        <a:rPr lang="en-US" dirty="0"/>
                        <a:t>।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55724835"/>
                  </a:ext>
                </a:extLst>
              </a:tr>
              <a:tr h="452854">
                <a:tc>
                  <a:txBody>
                    <a:bodyPr/>
                    <a:lstStyle/>
                    <a:p>
                      <a:r>
                        <a:rPr lang="en-US" dirty="0"/>
                        <a:t>২।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প্রবাহের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দিক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হৃৎপিণ্ডে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সারাদেহে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সারাদেহ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হৃৎপিণ্ডে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18574186"/>
                  </a:ext>
                </a:extLst>
              </a:tr>
              <a:tr h="1116626">
                <a:tc>
                  <a:txBody>
                    <a:bodyPr/>
                    <a:lstStyle/>
                    <a:p>
                      <a:r>
                        <a:rPr lang="en-US" dirty="0"/>
                        <a:t>৩। </a:t>
                      </a:r>
                      <a:r>
                        <a:rPr lang="en-US" dirty="0" err="1"/>
                        <a:t>রক্তের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প্রকৃতি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অক্সিজেন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সমৃদ্ধ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পরিবহন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করে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পালমোনারি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ধমনি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ব্যতীত</a:t>
                      </a:r>
                      <a:r>
                        <a:rPr lang="en-US" dirty="0"/>
                        <a:t>)।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কার্বন-ডাই-অক্সাইড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সমৃদ্ধ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পরবহন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করে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পালমোনারি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শিরা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ব্যতীত</a:t>
                      </a:r>
                      <a:r>
                        <a:rPr lang="en-US" dirty="0"/>
                        <a:t>)।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70971466"/>
                  </a:ext>
                </a:extLst>
              </a:tr>
              <a:tr h="781638">
                <a:tc>
                  <a:txBody>
                    <a:bodyPr/>
                    <a:lstStyle/>
                    <a:p>
                      <a:r>
                        <a:rPr lang="en-US" dirty="0"/>
                        <a:t>৪। </a:t>
                      </a:r>
                      <a:r>
                        <a:rPr lang="en-US" dirty="0" err="1"/>
                        <a:t>প্রাচীর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বেশ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পুরু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স্থিতিস্থাপক</a:t>
                      </a:r>
                      <a:r>
                        <a:rPr lang="en-US" dirty="0"/>
                        <a:t>।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err="1"/>
                        <a:t>কম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পুরু</a:t>
                      </a:r>
                      <a:r>
                        <a:rPr lang="en-US" dirty="0"/>
                        <a:t> ও </a:t>
                      </a:r>
                      <a:r>
                        <a:rPr lang="en-US" dirty="0" err="1"/>
                        <a:t>অস্থিতিস্থাপক</a:t>
                      </a:r>
                      <a:r>
                        <a:rPr lang="en-US" dirty="0"/>
                        <a:t>। 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7005758"/>
                  </a:ext>
                </a:extLst>
              </a:tr>
              <a:tr h="452854">
                <a:tc>
                  <a:txBody>
                    <a:bodyPr/>
                    <a:lstStyle/>
                    <a:p>
                      <a:r>
                        <a:rPr lang="en-US" dirty="0"/>
                        <a:t>৫। </a:t>
                      </a:r>
                      <a:r>
                        <a:rPr lang="en-US" dirty="0" err="1"/>
                        <a:t>লুমেন</a:t>
                      </a:r>
                      <a:r>
                        <a:rPr lang="en-US" dirty="0"/>
                        <a:t> (</a:t>
                      </a:r>
                      <a:r>
                        <a:rPr lang="en-US" dirty="0" err="1"/>
                        <a:t>গহ্বর</a:t>
                      </a:r>
                      <a:r>
                        <a:rPr lang="en-US" dirty="0"/>
                        <a:t>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লুমেন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ছোট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লুমেন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বেশ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বড়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3236876"/>
                  </a:ext>
                </a:extLst>
              </a:tr>
              <a:tr h="452854">
                <a:tc>
                  <a:txBody>
                    <a:bodyPr/>
                    <a:lstStyle/>
                    <a:p>
                      <a:r>
                        <a:rPr lang="en-US" dirty="0"/>
                        <a:t>৬। </a:t>
                      </a:r>
                      <a:r>
                        <a:rPr lang="en-US" dirty="0" err="1"/>
                        <a:t>কপাটিকা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কপাটিকা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না</a:t>
                      </a:r>
                      <a:r>
                        <a:rPr lang="en-US" dirty="0"/>
                        <a:t>।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কপাটিকা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।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30076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742881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BB10E7-BD9B-968B-3012-7F8B3B0C3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1440"/>
            <a:ext cx="11402568" cy="731520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41B4C4-C8F7-AD91-8333-9891BE9A11E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822960"/>
            <a:ext cx="11402568" cy="6035040"/>
          </a:xfrm>
        </p:spPr>
        <p:txBody>
          <a:bodyPr>
            <a:normAutofit/>
          </a:bodyPr>
          <a:lstStyle/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সিরামের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উৎপত্তি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Q-7: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Q-8: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লসিকাতন্ত্রের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Q-9: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Q-10: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Q-11: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Q-12: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লিখ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72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AACB5-BE32-E5A4-AA1A-0B4CCDC0C7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27416"/>
            <a:ext cx="11402568" cy="996602"/>
          </a:xfrm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F1D1D99-8284-6C97-305D-5D84E2D29684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28014" y="1618938"/>
            <a:ext cx="6115986" cy="511164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80276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3512A8-AAFD-05F2-D4D4-05533A02F8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EEE1F31-BAB9-2155-5E87-656C9010AAA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79882" y="1588956"/>
            <a:ext cx="6160957" cy="5269043"/>
          </a:xfrm>
        </p:spPr>
        <p:txBody>
          <a:bodyPr>
            <a:no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Girls’ School &amp; College</a:t>
            </a:r>
          </a:p>
          <a:p>
            <a:pPr algn="ctr"/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0BEA7FE-4056-A43F-6F64-CD8972C7AABF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588956"/>
            <a:ext cx="5181907" cy="480390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02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Chapter: 04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</a:t>
            </a:r>
          </a:p>
        </p:txBody>
      </p:sp>
    </p:spTree>
    <p:extLst>
      <p:ext uri="{BB962C8B-B14F-4D97-AF65-F5344CB8AC3E}">
        <p14:creationId xmlns:p14="http://schemas.microsoft.com/office/powerpoint/2010/main" val="1271126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45CA1F-90DD-AD0F-AB58-EB2EC0B844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4716" y="197628"/>
            <a:ext cx="11402568" cy="731520"/>
          </a:xfrm>
        </p:spPr>
        <p:txBody>
          <a:bodyPr>
            <a:noAutofit/>
          </a:bodyPr>
          <a:lstStyle/>
          <a:p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5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B956E-5393-E02E-0ED4-461276C9AE9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94716" y="929148"/>
            <a:ext cx="11007852" cy="5928852"/>
          </a:xfrm>
        </p:spPr>
        <p:txBody>
          <a:bodyPr>
            <a:normAutofit fontScale="92500" lnSpcReduction="10000"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সিরামের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উৎপত্তি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লসিকাতন্ত্রের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লসিকাগ্রন্থি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গুলো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রক্তবাহিকা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54023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F0741-7939-17BE-6180-BD3887A2D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/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40FBE5-F0DB-250D-4311-D43A9B0A04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0348" y="848076"/>
            <a:ext cx="5900569" cy="640080"/>
          </a:xfrm>
        </p:spPr>
        <p:txBody>
          <a:bodyPr>
            <a:normAutofit fontScale="85000" lnSpcReduction="10000"/>
          </a:bodyPr>
          <a:lstStyle/>
          <a:p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Clotting (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বাধা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dirty="0">
                <a:solidFill>
                  <a:srgbClr val="FFFF00"/>
                </a:solidFill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86B2776-C963-469E-C783-CAAD9C7708FE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286204" y="1574158"/>
            <a:ext cx="5934714" cy="5149736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জৈব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কোথাও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গেলে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বেঁধে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অর্ধ-কঠিন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জেলি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পিণ্ডে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রক্তক্ষরণ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সাধারণত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রক্তক্ষরণ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মিনিটের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রক্তনালির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ভিতর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রক্ত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তঞ্চন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না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হওয়ার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C000"/>
                </a:solidFill>
                <a:latin typeface="Times New Roman" panose="02020603050405020304" pitchFamily="18" charset="0"/>
              </a:rPr>
              <a:t>কারণ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</a:rPr>
              <a:t>--  </a:t>
            </a:r>
            <a:r>
              <a:rPr lang="as-IN" sz="1800" dirty="0">
                <a:latin typeface="Times New Roman" panose="02020603050405020304" pitchFamily="18" charset="0"/>
              </a:rPr>
              <a:t>রক্তবাহিকার অভ্যন্তরে রক্ত জমাট বাঁধতে পারে না, কারণ সেখানে হেপারিন </a:t>
            </a:r>
            <a:r>
              <a:rPr lang="en-US" sz="1800" dirty="0">
                <a:latin typeface="Times New Roman" panose="02020603050405020304" pitchFamily="18" charset="0"/>
              </a:rPr>
              <a:t>(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বেসোফিল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নিসৃঃত</a:t>
            </a:r>
            <a:r>
              <a:rPr lang="en-US" sz="1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as-IN" sz="1800" dirty="0">
                <a:latin typeface="Times New Roman" panose="02020603050405020304" pitchFamily="18" charset="0"/>
              </a:rPr>
              <a:t>নামে এক পদার্থ সংব হয়।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প্রোথ্রম্বিন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থ্রম্বিনের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উৎপাদনে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বাধা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তঞ্চন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রোধ</a:t>
            </a:r>
            <a:r>
              <a:rPr lang="en-US" sz="1800" dirty="0">
                <a:latin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</a:rPr>
              <a:t>। </a:t>
            </a:r>
            <a:r>
              <a:rPr lang="as-IN" sz="1800" dirty="0">
                <a:latin typeface="Times New Roman" panose="02020603050405020304" pitchFamily="18" charset="0"/>
              </a:rPr>
              <a:t> কিন্ত দেহের কোনও অংশে ক্ষত সৃষ্টি হলে রক্ত যখন দেহের ক্ষত অংশ থেকে বের হতে থাকে তখন ঐ অনে অণুচক্রিকাগুলো বাতাসের সংস্পর্শে ভেঙ্গে যায় এবং ক্ষতের মুখে রক্ত জমাট বাঁধিয়ে রক্তপাত বন্ধ করে। </a:t>
            </a:r>
            <a:r>
              <a:rPr lang="en-US" sz="1800" dirty="0">
                <a:latin typeface="Times New Roman" panose="02020603050405020304" pitchFamily="18" charset="0"/>
              </a:rPr>
              <a:t>র</a:t>
            </a:r>
            <a:r>
              <a:rPr lang="as-IN" sz="1800" dirty="0">
                <a:latin typeface="Times New Roman" panose="02020603050405020304" pitchFamily="18" charset="0"/>
              </a:rPr>
              <a:t>ক্তরসে অবস্থিত ১৩টি ভিন্ন ভিন্ন ক্লটিং ফ্যাক্টর (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clotting factor) </a:t>
            </a:r>
            <a:r>
              <a:rPr lang="as-IN" sz="1800" dirty="0">
                <a:latin typeface="Times New Roman" panose="02020603050405020304" pitchFamily="18" charset="0"/>
              </a:rPr>
              <a:t>রক্ত তঞ্চনে অংশ নেয়। এর মধ্যে গুরুত্বপূর্ণ </a:t>
            </a:r>
            <a:r>
              <a:rPr lang="as-IN" sz="1800" dirty="0">
                <a:solidFill>
                  <a:srgbClr val="00B0F0"/>
                </a:solidFill>
                <a:latin typeface="Times New Roman" panose="02020603050405020304" pitchFamily="18" charset="0"/>
              </a:rPr>
              <a:t>৪টি ফ্যাক্টর হলো-ক. ফাইব্রিনোজেন, খ.প্রোথ্রম্বিন, গ. থ্রম্বোপ্লাস্টিন ও ঘ. 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</a:rPr>
              <a:t>Ca++</a:t>
            </a:r>
            <a:endParaRPr lang="en-US" sz="1800" dirty="0">
              <a:solidFill>
                <a:srgbClr val="00B0F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5568A7-27C1-77DF-5A41-4D62A5EA347B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325849" y="1644324"/>
            <a:ext cx="5711253" cy="4748539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এছাড়াও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রয়েছে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—</a:t>
            </a:r>
          </a:p>
          <a:p>
            <a:pPr lvl="0"/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প্রোঅ্যাক্টেরিন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লেবাইল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VI: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অ্যাকসেলারিন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নিষ্ক্রিয়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প্রোকনভার্টিন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স্টেবল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VIII: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অ্যান্টিহিমোফিলিক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হিমোফিলিয়া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IX: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থ্রম্বোপ্লাস্টিন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কম্পোনেন্ট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ক্রিসমাস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স্টুয়ার্ট-পাওয়ার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থ্রম্বোপ্লাস্টিন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অ্যান্টেসিডেন্ট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XII: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হেগম্যান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/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XIII: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ফাইব্রিন-স্ট্যাবিলাইজিং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ফ্যাক্টর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18851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6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358FB-4135-59A1-660B-3EFC8BA8E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675" y="227432"/>
            <a:ext cx="11585575" cy="661987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B6E9137-741D-BFEF-BF44-EEB4EA4991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1127962"/>
            <a:ext cx="5165725" cy="639762"/>
          </a:xfrm>
        </p:spPr>
        <p:txBody>
          <a:bodyPr/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পদ্ধতি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D0B950A-727A-9CD4-4209-59D646388EB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18938"/>
            <a:ext cx="5794375" cy="4773925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ধাপসমূহ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আঘাতপ্রাপ্ত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ভেঙে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যাওয়া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অনুচক্রিকা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(Platelets)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থ্রম্বোপ্লাস্টিন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নির্গত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থ্রম্বোপ্লাস্টিন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ক্যালসিয়াম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আয়ন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নিষ্ক্রিয়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প্রোথ্রম্বিনকে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সক্রিয়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থ্রম্বিনে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থ্রম্বিন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দ্রবণীয়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ফাইব্রিনোজেনকে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অদ্রবণীয়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৪: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জালের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ক্ষতস্থান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ফেলে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ক্লট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তঞ্চন-পিণ্ড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রক্তপাত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পুরোপুরি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তঞ্চনকাল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৪-৫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মিনিট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2C4318F0-7AA3-6558-C9DB-EE66AD3056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0918" y="1127962"/>
            <a:ext cx="5666282" cy="1540287"/>
          </a:xfrm>
        </p:spPr>
        <p:txBody>
          <a:bodyPr>
            <a:normAutofit/>
          </a:bodyPr>
          <a:lstStyle/>
          <a:p>
            <a:r>
              <a:rPr lang="as-IN" sz="3200" dirty="0">
                <a:solidFill>
                  <a:srgbClr val="FFFF00"/>
                </a:solidFill>
                <a:latin typeface="Times New Roman" panose="02020603050405020304" pitchFamily="18" charset="0"/>
              </a:rPr>
              <a:t>সিরামঃ</a:t>
            </a:r>
            <a:r>
              <a:rPr lang="as-IN" sz="1800" b="0" dirty="0">
                <a:latin typeface="Times New Roman" panose="02020603050405020304" pitchFamily="18" charset="0"/>
              </a:rPr>
              <a:t> জমাট বাঁধা রক্ত থেকে যে হালকা হলুদ বর্ণের তরল জলীয় অংশ বেরিয়ে আসে তাকে রক্তের সিরাম (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serum) </a:t>
            </a:r>
            <a:r>
              <a:rPr lang="as-IN" sz="1800" b="0" dirty="0">
                <a:latin typeface="Times New Roman" panose="02020603050405020304" pitchFamily="18" charset="0"/>
              </a:rPr>
              <a:t>বলে। সিরাম বস্তুতপক্ষে রক্তরস, তবে এতে ফাইব্রিনোজেন থাকে না।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6733D22-9508-0F7D-B83E-247D7A5BA56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0918" y="2668249"/>
            <a:ext cx="5685332" cy="3724613"/>
          </a:xfrm>
        </p:spPr>
      </p:pic>
    </p:spTree>
    <p:extLst>
      <p:ext uri="{BB962C8B-B14F-4D97-AF65-F5344CB8AC3E}">
        <p14:creationId xmlns:p14="http://schemas.microsoft.com/office/powerpoint/2010/main" val="59961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1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67009-831B-C3EA-1D04-4B36895787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1440"/>
            <a:ext cx="11402568" cy="731520"/>
          </a:xfrm>
        </p:spPr>
        <p:txBody>
          <a:bodyPr>
            <a:normAutofit/>
          </a:bodyPr>
          <a:lstStyle/>
          <a:p>
            <a:pPr algn="ctr"/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সিরামের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পার্থক্যঃ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9032101D-A685-5DB6-6EAB-8D8C6F7933B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690665836"/>
              </p:ext>
            </p:extLst>
          </p:nvPr>
        </p:nvGraphicFramePr>
        <p:xfrm>
          <a:off x="301625" y="1124262"/>
          <a:ext cx="11403012" cy="53964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01506">
                  <a:extLst>
                    <a:ext uri="{9D8B030D-6E8A-4147-A177-3AD203B41FA5}">
                      <a16:colId xmlns:a16="http://schemas.microsoft.com/office/drawing/2014/main" val="3901147091"/>
                    </a:ext>
                  </a:extLst>
                </a:gridCol>
                <a:gridCol w="5701506">
                  <a:extLst>
                    <a:ext uri="{9D8B030D-6E8A-4147-A177-3AD203B41FA5}">
                      <a16:colId xmlns:a16="http://schemas.microsoft.com/office/drawing/2014/main" val="1534054423"/>
                    </a:ext>
                  </a:extLst>
                </a:gridCol>
              </a:tblGrid>
              <a:tr h="659492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প্লাজমা</a:t>
                      </a:r>
                      <a:endParaRPr 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সিরাম</a:t>
                      </a:r>
                      <a:r>
                        <a:rPr lang="en-US" dirty="0"/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29900799"/>
                  </a:ext>
                </a:extLst>
              </a:tr>
              <a:tr h="719753">
                <a:tc>
                  <a:txBody>
                    <a:bodyPr/>
                    <a:lstStyle/>
                    <a:p>
                      <a:r>
                        <a:rPr lang="en-US" dirty="0"/>
                        <a:t>১। </a:t>
                      </a:r>
                      <a:r>
                        <a:rPr lang="en-US" dirty="0" err="1"/>
                        <a:t>স্বাভাবিক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জলীয়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অংশকে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প্লাজমা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বলে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১। </a:t>
                      </a:r>
                      <a:r>
                        <a:rPr lang="en-US" dirty="0" err="1"/>
                        <a:t>জমাট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পিন্ড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নিঃসৃত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জলীয়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অংশকে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সিরাম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বলে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95591797"/>
                  </a:ext>
                </a:extLst>
              </a:tr>
              <a:tr h="659492">
                <a:tc>
                  <a:txBody>
                    <a:bodyPr/>
                    <a:lstStyle/>
                    <a:p>
                      <a:r>
                        <a:rPr lang="en-US" dirty="0"/>
                        <a:t>২। </a:t>
                      </a:r>
                      <a:r>
                        <a:rPr lang="en-US" dirty="0" err="1"/>
                        <a:t>এতে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বিভিন্ন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রক্তকণিকা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২।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কণিকা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না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12751332"/>
                  </a:ext>
                </a:extLst>
              </a:tr>
              <a:tr h="659492">
                <a:tc>
                  <a:txBody>
                    <a:bodyPr/>
                    <a:lstStyle/>
                    <a:p>
                      <a:r>
                        <a:rPr lang="en-US" dirty="0"/>
                        <a:t>৩। </a:t>
                      </a:r>
                      <a:r>
                        <a:rPr lang="en-US" dirty="0" err="1"/>
                        <a:t>এতে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ফাইব্রিনোজেন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৩। </a:t>
                      </a:r>
                      <a:r>
                        <a:rPr lang="en-US" dirty="0" err="1"/>
                        <a:t>এতে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ফাইব্রিনোজেন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না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5329998"/>
                  </a:ext>
                </a:extLst>
              </a:tr>
              <a:tr h="659492">
                <a:tc>
                  <a:txBody>
                    <a:bodyPr/>
                    <a:lstStyle/>
                    <a:p>
                      <a:r>
                        <a:rPr lang="en-US" dirty="0"/>
                        <a:t>৪। </a:t>
                      </a:r>
                      <a:r>
                        <a:rPr lang="en-US" dirty="0" err="1"/>
                        <a:t>সেরোটনিন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কম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৪। </a:t>
                      </a:r>
                      <a:r>
                        <a:rPr lang="en-US" dirty="0" err="1"/>
                        <a:t>সেরোটনিন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বেশি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থাকে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70994661"/>
                  </a:ext>
                </a:extLst>
              </a:tr>
              <a:tr h="659492">
                <a:tc>
                  <a:txBody>
                    <a:bodyPr/>
                    <a:lstStyle/>
                    <a:p>
                      <a:r>
                        <a:rPr lang="en-US" dirty="0"/>
                        <a:t>৫। </a:t>
                      </a:r>
                      <a:r>
                        <a:rPr lang="en-US" dirty="0" err="1"/>
                        <a:t>এর</a:t>
                      </a:r>
                      <a:r>
                        <a:rPr lang="en-US" dirty="0"/>
                        <a:t> ৯০% </a:t>
                      </a:r>
                      <a:r>
                        <a:rPr lang="en-US" dirty="0" err="1"/>
                        <a:t>পানি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৫। </a:t>
                      </a:r>
                      <a:r>
                        <a:rPr lang="en-US" dirty="0" err="1"/>
                        <a:t>এর</a:t>
                      </a:r>
                      <a:r>
                        <a:rPr lang="en-US" dirty="0"/>
                        <a:t> ৯২-৯৫% </a:t>
                      </a:r>
                      <a:r>
                        <a:rPr lang="en-US" dirty="0" err="1"/>
                        <a:t>পানি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5721881"/>
                  </a:ext>
                </a:extLst>
              </a:tr>
              <a:tr h="659492">
                <a:tc>
                  <a:txBody>
                    <a:bodyPr/>
                    <a:lstStyle/>
                    <a:p>
                      <a:r>
                        <a:rPr lang="en-US" dirty="0"/>
                        <a:t>৬। </a:t>
                      </a:r>
                      <a:r>
                        <a:rPr lang="en-US" dirty="0" err="1"/>
                        <a:t>এটি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রেচন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বর্জ্য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পরিবহনের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মাধ্যম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৬। </a:t>
                      </a:r>
                      <a:r>
                        <a:rPr lang="en-US" dirty="0" err="1"/>
                        <a:t>এটি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বিভিন্ন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আয়নের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প্রধান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উৎস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8928298"/>
                  </a:ext>
                </a:extLst>
              </a:tr>
              <a:tr h="719753">
                <a:tc>
                  <a:txBody>
                    <a:bodyPr/>
                    <a:lstStyle/>
                    <a:p>
                      <a:r>
                        <a:rPr lang="en-US" dirty="0"/>
                        <a:t>৭।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এটি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সংগ্রহের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জন্য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অ্যান্টিকোয়াগুলেন্ট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প্রয়োজন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৭। </a:t>
                      </a:r>
                      <a:r>
                        <a:rPr lang="en-US" dirty="0" err="1"/>
                        <a:t>রক্ত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থেকে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এটি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সংগ্রহের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জন্য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অ্যান্টিকোয়াগুলেন্ট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প্রয়োজন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হয়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না</a:t>
                      </a:r>
                      <a:r>
                        <a:rPr lang="en-US" dirty="0"/>
                        <a:t>।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9449208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82104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7DEDF-90C6-70D5-32F3-E96FD728FA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6BE3CD-F545-FD86-CE60-B37B325B77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800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2800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</a:t>
            </a:r>
            <a:r>
              <a:rPr lang="en-US" sz="2800" dirty="0">
                <a:solidFill>
                  <a:srgbClr val="FFFF00"/>
                </a:solidFill>
                <a:highlight>
                  <a:srgbClr val="0000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 (Lymph)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075448A-19BA-1479-178B-417E19EF32C7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775776"/>
            <a:ext cx="6069195" cy="3500762"/>
          </a:xfrm>
        </p:spPr>
        <p:txBody>
          <a:bodyPr>
            <a:normAutofit/>
          </a:bodyPr>
          <a:lstStyle/>
          <a:p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মেরুদণ্ডী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প্রাণীদের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রক্তনালীর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ঈষ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হলুদাভ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চুইয়ে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যায়।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দৈনিক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৪-৮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লিটার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তৈরী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শুধু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রক্তপ্রোটিনও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যদি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রক্তপ্রোটিন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পুনরুদ্ধার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২৪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ঘণ্টার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মানুষ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রোগ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প্রতিরোধে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বজায়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রাখা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1F605B-4F06-48FB-E119-17EF400D417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78031" y="1032081"/>
            <a:ext cx="5793359" cy="179132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উৎপত্তি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প্লাজমা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ইন্টারস্টিশিয়াল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ইন্টারস্টিশিয়াল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পরিনত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তৈরীর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লিম্ফোজেনেসিস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61CCD781-EF5D-4525-75AE-B9C3191B1F62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388" y="2823406"/>
            <a:ext cx="5041002" cy="390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5967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7780F9-864F-7977-C116-213015C828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7E2E33-1B76-0A62-9EBC-FB35C38E2D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965932"/>
            <a:ext cx="5166360" cy="640080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উৎপত্তির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ধাপসমূহ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1DB8BB-D7FB-E9BF-E28E-431A84B1C3F3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6012"/>
            <a:ext cx="5794375" cy="5117882"/>
          </a:xfrm>
        </p:spPr>
        <p:txBody>
          <a:bodyPr>
            <a:normAutofit/>
          </a:bodyPr>
          <a:lstStyle/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পরিশ্রাবণ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রক্তচাপের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রক্তরসের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জলীয়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চারপাশের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ফাঁকফোকরে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চুইয়ে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টিস্যু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ছেড়ে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নালিকায়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আন্তঃকোষীয়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ইন্টারস্টিশিয়াল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কৈশিকের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(lymphatic capillary)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অন্ধপ্রান্তে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লসিকায়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রূপান্তর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নালিকায়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সম্পূর্ণভাবে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পরিণত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গ্রন্থির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পরিবাহিত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পুনরায়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মিশে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2D4981B-EB05-C612-DD07-C5FA859CCA67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2727" y="1606012"/>
            <a:ext cx="5794375" cy="51178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95794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B0526F-BB96-6F5D-628C-E9F7CB2E58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44970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D9F8C7D-A980-0185-F9FD-12A75652B0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21364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AA9F05-DFE0-ED6D-4664-A445FE9B953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561444"/>
            <a:ext cx="5794375" cy="5109179"/>
          </a:xfrm>
        </p:spPr>
        <p:txBody>
          <a:bodyPr/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ধরনের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কোষবিহীন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১।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মনোসাইট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মিলিলিটার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লিম্ফোসাইট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৫০০-৭৫,০০০।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লোহিত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রক্তকণিকা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২।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অকোষীয়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উপাদানঃ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অকোষীয়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লিপিড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প্রোটিন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শর্করা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রেচন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অন্যান্য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বস্তু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ইত্যাদি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লসিকার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উপাদান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হলঃ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41E5FC15-1E79-5A77-E9B1-247EB4D49DEE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145" y="1888761"/>
            <a:ext cx="6315856" cy="4781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56628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336</TotalTime>
  <Words>2085</Words>
  <Application>Microsoft Office PowerPoint</Application>
  <PresentationFormat>Widescreen</PresentationFormat>
  <Paragraphs>203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Blood &amp; Circulation (রক্ত ও সঞ্চালন)</vt:lpstr>
      <vt:lpstr>এই পাঠ শেষে শিক্ষার্থীরা………… </vt:lpstr>
      <vt:lpstr>Blood &amp; Circulation (রক্ত ও সঞ্চালন)</vt:lpstr>
      <vt:lpstr>Blood &amp; Circulation (রক্ত ও সঞ্চালন)</vt:lpstr>
      <vt:lpstr>প্লাজমা ও সিরামের মধ্যে পার্থক্যঃ 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রক্ত ও লসিকার মধ্যে পার্থক্য </vt:lpstr>
      <vt:lpstr>Blood &amp; Circulation (রক্ত ও সঞ্চালন)</vt:lpstr>
      <vt:lpstr>ধমনি ও শিরার মাধ্যে পার্থক্যঃ </vt:lpstr>
      <vt:lpstr>মূল্যায়ন </vt:lpstr>
      <vt:lpstr>ধন্যবাদ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18</cp:revision>
  <dcterms:created xsi:type="dcterms:W3CDTF">2026-08-13T14:45:49Z</dcterms:created>
  <dcterms:modified xsi:type="dcterms:W3CDTF">2026-08-14T15:44:13Z</dcterms:modified>
</cp:coreProperties>
</file>