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+2lUKoU7M6cbDwj39g5Q/w" hashData="+GRhq+Z/xTFtKD6rCxeTRBadq+c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1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6250"/>
            <a:ext cx="11049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420" y="3080444"/>
            <a:ext cx="7773159" cy="971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EF08A"/>
                </a:solidFill>
                <a:latin typeface="Noto Serif Bengali"/>
              </a:rPr>
              <a:t>আজকের পাঠে সবাইকে স্বাগতম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94" y="2206079"/>
            <a:ext cx="9256541" cy="336976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81025"/>
            <a:ext cx="45720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548" y="2558504"/>
            <a:ext cx="2363723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40666" y="3206204"/>
            <a:ext cx="8330888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>
                <a:solidFill>
                  <a:srgbClr val="065F46"/>
                </a:solidFill>
                <a:latin typeface="Noto Serif Bengali"/>
              </a:rPr>
              <a:t>অভ্যন্তরীণ ও আন্তর্জাতিক লেনদেন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77821" y="3863429"/>
            <a:ext cx="7934179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8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 সরকারের পক্ষে অভ্যন্তরীণ ও আন্তর্জাতিক পর্যায়ে যাবতীয় লেনদেন সম্পাদন </a:t>
            </a:r>
            <a:r>
              <a:rPr sz="2800" b="1" i="0" u="none">
                <a:solidFill>
                  <a:srgbClr val="334155"/>
                </a:solidFill>
                <a:latin typeface="Hind Siliguri"/>
              </a:rPr>
              <a:t>(Handle Govt. Transactions)</a:t>
            </a:r>
            <a:r>
              <a:rPr sz="2800" b="0" i="0" u="none">
                <a:solidFill>
                  <a:srgbClr val="334155"/>
                </a:solidFill>
                <a:latin typeface="Hind Siliguri Medium"/>
              </a:rPr>
              <a:t> করে থাকে।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1575" y="476250"/>
            <a:ext cx="10971371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৪. লেনদেন সম্পাদন (Handle Govt. Transactions)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48904"/>
            <a:ext cx="5334000" cy="388411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301329"/>
            <a:ext cx="1371600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2949029"/>
            <a:ext cx="480060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Purchase &amp; Sale of Foreign Currency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4120604"/>
            <a:ext cx="4572000" cy="1359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দেশের পক্ষে বৈদেশিক মুদ্রার ক্রয়-বিক্রয় করা কেন্দ্রীয় ব্যাংকের একটি অত্যন্ত গুরুত্বপূর্ণ ও উল্লেখযোগ্য কাজ।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৫. বৈদেশিক মুদ্রার ক্রয়-বিক্রয়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06079"/>
            <a:ext cx="5334000" cy="336976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45720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558504"/>
            <a:ext cx="1400175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3206204"/>
            <a:ext cx="48006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অর্থনৈতিক নীতি প্রণয়ন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863429"/>
            <a:ext cx="4572000" cy="1359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 সরকারের অর্থনৈতিক নীতি ও পরিকল্পনা প্রণয়নে ও বাস্তবায়নে উপদেষ্টা </a:t>
            </a:r>
            <a:r>
              <a:rPr sz="2100" b="1" i="0" u="none">
                <a:solidFill>
                  <a:srgbClr val="334155"/>
                </a:solidFill>
                <a:latin typeface="Hind Siliguri"/>
              </a:rPr>
              <a:t>(Advisor)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হিসেবে কাজ করে থাকে।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71575" y="476250"/>
            <a:ext cx="10971371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৬. উপদেষ্টা (Advisor)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75569"/>
            <a:ext cx="5334000" cy="343078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527994"/>
            <a:ext cx="1381125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3175694"/>
            <a:ext cx="480060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Collection &amp; Maintenance of Statistics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4347269"/>
            <a:ext cx="4572000" cy="9066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বিভিন্ন পরিকল্পনা প্রণয়নে সহায়ক যাবতীয় তথ্য ও পরিসংখ্যান সংগ্রহ ও সংরক্ষণ করে থাকে।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৭. তথ্য ও পরিসংখ্যান সংগ্রহ ও সংরক্ষণ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06079"/>
            <a:ext cx="5334000" cy="336976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558504"/>
            <a:ext cx="1419225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3206204"/>
            <a:ext cx="48006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বৈদেশিক অর্থনৈতিক সম্পর্ক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863429"/>
            <a:ext cx="4572000" cy="1359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ব্যাংক, বিদেশি ব্যাংক এবং বিভিন্ন আন্তর্জাতিক অর্থনৈতিক সংস্থার সাথে সরকারের সুদৃঢ় সম্পর্ক স্থাপন করে।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৮. আন্তর্জাতিক সম্পর্ক স্থাপনকারী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206079"/>
            <a:ext cx="10544175" cy="336976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134" y="2558504"/>
            <a:ext cx="2749017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61912" y="3206204"/>
            <a:ext cx="9489758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>
                <a:solidFill>
                  <a:srgbClr val="065F46"/>
                </a:solidFill>
                <a:latin typeface="Noto Serif Bengali"/>
              </a:rPr>
              <a:t>Government Representation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46" y="3863429"/>
            <a:ext cx="9037864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8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 সরকারের প্রতিনিধি হিসেবে দেশীয় ও আন্তর্জাতিক পর্যায়ে বিভিন্ন অর্থনৈতিক কর্মকাণ্ড পরিচালনা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৯. সরকারের প্রতিনিধিত্ব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27994"/>
            <a:ext cx="11049000" cy="25352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4572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700" y="2928044"/>
            <a:ext cx="101917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sz="2400" b="1" i="0" u="none">
                <a:solidFill>
                  <a:srgbClr val="B45309"/>
                </a:solidFill>
                <a:latin typeface="Hind Siliguri"/>
              </a:rPr>
              <a:t>তোমরা খাতায় লেখ: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8700" y="3606105"/>
            <a:ext cx="10191750" cy="45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1" i="0" u="none">
                <a:solidFill>
                  <a:srgbClr val="1E293B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1E293B"/>
                </a:solidFill>
                <a:latin typeface="Hind Siliguri Medium"/>
              </a:rPr>
              <a:t> সরকারের ব্যাংক হিসেবে কেন্দ্রীয় ব্যাংক কী কী প্রধান দায়িত্ব পালন করে? সংক্ষেপে ৪টি পয়েন্ট লেখ।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700" y="4297560"/>
            <a:ext cx="1019175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64748B"/>
                </a:solidFill>
                <a:latin typeface="Hind Siliguri Medium"/>
              </a:rPr>
              <a:t>সময়: ৩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4345185"/>
            <a:ext cx="22860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1575" y="476250"/>
            <a:ext cx="10971371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একক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56507"/>
            <a:ext cx="11049000" cy="36687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2408932"/>
            <a:ext cx="10287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065F46"/>
                </a:solidFill>
                <a:latin typeface="Hind Siliguri"/>
              </a:rPr>
              <a:t>উত্তর মিলিয়ে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9700" y="3026122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১. সরকারের ঋণের উৎস হিসেবে ঋণ প্রদান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9700" y="3612802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২. সরকারের তহবিল নিরাপত্তা সহকারে সংরক্ষণ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9700" y="4199483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৩. সরকারের যাবতীয় আয়-ব্যয়ের হিসাব সংরক্ষণ করা।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09700" y="4786163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৪. সরকারের অভ্যন্তরীণ ও আন্তর্জাতিক লেনদেন সম্পাদন করা।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068984"/>
            <a:ext cx="238125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655665"/>
            <a:ext cx="238125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4242345"/>
            <a:ext cx="238125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4829026"/>
            <a:ext cx="238125" cy="2762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76325" y="504386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একক কাজের নমুনা উত্তর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01329"/>
            <a:ext cx="11049000" cy="298861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4572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700" y="2701379"/>
            <a:ext cx="101917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sz="2400" b="1" i="0" u="none">
                <a:solidFill>
                  <a:srgbClr val="B45309"/>
                </a:solidFill>
                <a:latin typeface="Hind Siliguri"/>
              </a:rPr>
              <a:t>পাসাপাসি দু'জন আলোচনা করে করো: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8700" y="3379440"/>
            <a:ext cx="10191750" cy="9066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1" i="0" u="none">
                <a:solidFill>
                  <a:srgbClr val="1E293B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1E293B"/>
                </a:solidFill>
                <a:latin typeface="Hind Siliguri Medium"/>
              </a:rPr>
              <a:t> "কেন্দ্রীয় ব্যাংক কীভাবে সরকারের আর্থিক সংকটে ঋণের উৎস ও অর্থনৈতিক উপদেষ্টা হিসেবে কাজ করে?" ব্যাখ্যা করো।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700" y="4524226"/>
            <a:ext cx="1019175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64748B"/>
                </a:solidFill>
                <a:latin typeface="Hind Siliguri Medium"/>
              </a:rPr>
              <a:t>সময়: ৫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4571851"/>
            <a:ext cx="22860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1575" y="476250"/>
            <a:ext cx="10971371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জোড়ায়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31876"/>
            <a:ext cx="11049000" cy="25181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2984301"/>
            <a:ext cx="10287000" cy="1813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1" i="0" u="none">
                <a:solidFill>
                  <a:srgbClr val="065F46"/>
                </a:solidFill>
                <a:latin typeface="Hind Siliguri"/>
              </a:rPr>
              <a:t>ব্যাখ্যা:</a:t>
            </a:r>
            <a:r>
              <a:rPr sz="2100" b="0" i="0" u="none">
                <a:solidFill>
                  <a:srgbClr val="065F46"/>
                </a:solidFill>
                <a:latin typeface="Hind Siliguri Medium"/>
              </a:rPr>
              <a:t> সরকার যখন বাজেট ঘাটতি বা জরুরি আর্থিক সংকটে পড়ে, তখন কেন্দ্রীয় ব্যাংক সরকারকে সরাসরি ঋণ প্রদান করে ঋণের প্রধান উৎস হিসেবে কাজ করে। পাশাপাশি, অর্থনৈতিক পরিকল্পনা গ্রহণ, বৈদেশিক বাণিজ্য নীতি ও মুদ্রা নিয়ন্ত্রণ সম্পর্কিত বিষয়ে সরকারকে মূল্যবান উপদেশ দিয়ে উপদেষ্টা ভূমিকা পালন করে।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জোড়ায় কাজের নমুনা উত্তর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23182"/>
            <a:ext cx="5334000" cy="353556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314325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8700" y="2523232"/>
            <a:ext cx="4700587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65F46"/>
                </a:solidFill>
                <a:latin typeface="Noto Serif Bengali"/>
              </a:rPr>
              <a:t>মোঃ মিজানুর রহমান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700" y="3323332"/>
            <a:ext cx="44767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334155"/>
                </a:solidFill>
                <a:latin typeface="Hind Siliguri"/>
              </a:rPr>
              <a:t>পদবী: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সহকারী শিক্ষক (ব্যবসায় শিক্ষা)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8700" y="3864322"/>
            <a:ext cx="44767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334155"/>
                </a:solidFill>
                <a:latin typeface="Hind Siliguri"/>
              </a:rPr>
              <a:t>যোগ্যতা: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বি.এড, এম.এড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8700" y="4405312"/>
            <a:ext cx="4476750" cy="853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334155"/>
                </a:solidFill>
                <a:latin typeface="Hind Siliguri"/>
              </a:rPr>
              <a:t>প্রতিষ্ঠানের নাম: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আর.আর.টেক্সটাইল মিলস্ উচ্চ বিদ্যালয়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" y="476250"/>
            <a:ext cx="11121390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শিক্ষক পরিচিতি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miza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7861" y="1818337"/>
            <a:ext cx="4162735" cy="4118229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01329"/>
            <a:ext cx="11049000" cy="298861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4572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700" y="2701379"/>
            <a:ext cx="101917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sz="2400" b="1" i="0" u="none">
                <a:solidFill>
                  <a:srgbClr val="B45309"/>
                </a:solidFill>
                <a:latin typeface="Hind Siliguri"/>
              </a:rPr>
              <a:t>দলে আলোচনা করে সিদ্ধান্ত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8700" y="3379440"/>
            <a:ext cx="10191750" cy="9066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1" i="0" u="none">
                <a:solidFill>
                  <a:srgbClr val="1E293B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1E293B"/>
                </a:solidFill>
                <a:latin typeface="Hind Siliguri Medium"/>
              </a:rPr>
              <a:t> "আন্তর্জাতিক পর্যায়ে সরকারের প্রতিনিধি ও অর্থনৈতিক সম্পর্ক স্থাপনকারী হিসেবে কেন্দ্রীয় ব্যাংকের ভূমিকা বিশ্লেষণ করো।"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700" y="4524226"/>
            <a:ext cx="1019175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64748B"/>
                </a:solidFill>
                <a:latin typeface="Hind Siliguri Medium"/>
              </a:rPr>
              <a:t>সময়: ৭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4571851"/>
            <a:ext cx="22860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1575" y="476250"/>
            <a:ext cx="10971371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দলীয়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70819"/>
            <a:ext cx="11049000" cy="30496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2762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450" y="2575619"/>
            <a:ext cx="103822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B45309"/>
                </a:solidFill>
                <a:latin typeface="Hind Siliguri"/>
              </a:rPr>
              <a:t>সঠিক উত্তর দাও: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450" y="3145184"/>
            <a:ext cx="10382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১. সরকারের যাবতীয় আয়-ব্যয়ের হিসাব কে সংরক্ষণ করে?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450" y="3636615"/>
            <a:ext cx="10382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২. বৈদেশিক মুদ্রার ক্রয়-বিক্রয় কোন ব্যাংকের প্রধান দায়িত্ব?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3450" y="4128045"/>
            <a:ext cx="10382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৩. অর্থনৈতিক নীতি প্রণয়নে সরকার কার পরামর্শ নেয়?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3450" y="4619476"/>
            <a:ext cx="10382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৪. আন্তর্জাতিক সংস্থায় সরকারের প্রতিনিধি কে?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476250"/>
            <a:ext cx="11161395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মূল্যায়ন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07208"/>
            <a:ext cx="11049000" cy="19675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3259633"/>
            <a:ext cx="10287000" cy="12626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sz="1950" b="1" i="0" u="none">
                <a:solidFill>
                  <a:srgbClr val="065F46"/>
                </a:solidFill>
                <a:latin typeface="Hind Siliguri"/>
              </a:rPr>
              <a:t>নমুনা উত্তর:</a:t>
            </a:r>
            <a:r>
              <a:rPr sz="1950" b="0" i="0" u="none">
                <a:solidFill>
                  <a:srgbClr val="065F46"/>
                </a:solidFill>
                <a:latin typeface="Hind Siliguri Medium"/>
              </a:rPr>
              <a:t> বিশ্বব্যাংক, আইএমএফ (IMF) এবং অন্যান্য বিদেশি ব্যাংক ও সংস্থার সাথে বাণিজ্যিক ও অর্থনৈতিক সম্পর্ক পরিচালনায় কেন্দ্রীয় ব্যাংক সরকারের প্রতিনিধি হিসেবে কাজ করে। বৈদেশিক মুদ্রা ক্রয়-বিক্রয় এবং আন্তর্জাতিক লেনদেন নিষ্পত্তির মাধ্যমে দেশের সার্বভৌম অর্থনৈতিক ভাবমূর্তি ও স্থিতিশীলতা বজায় রাখে।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দলীয় কাজের নমুনা উত্তর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5176"/>
            <a:ext cx="11049000" cy="30515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143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9700" y="2717601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১. উত্তর: 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কেন্দ্রীয় ব্যাংক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9700" y="3304282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২. উত্তর: 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কেন্দ্রীয় ব্যাংক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9700" y="3890962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৩. উত্তর: 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কেন্দ্রীয় ব্যাংক (উপদেষ্টা হিসেবে)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9700" y="4477642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৪. উত্তর: 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কেন্দ্রীয় ব্যাংক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2760464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347144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933825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4520505"/>
            <a:ext cx="266700" cy="2762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8700" y="476250"/>
            <a:ext cx="11121390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মূল্যায়নের উত্তরমালা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96765"/>
            <a:ext cx="11049000" cy="23883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3049190"/>
            <a:ext cx="10287000" cy="16835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আজকের পাঠে আমরা শিখলাম যে, কেন্দ্রীয় ব্যাংক সরকারের অনন্য আর্থিক প্রতিনিধি ও নিয়ন্ত্রক। এটি সরকারের 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ঋণের উৎস, তহবিল ও হিসাব সংরক্ষণকারী, লেনদেন সম্পাদনকারী, বৈদেশিক মুদ্রা ক্রয়-বিক্রয়কারী, অর্থনৈতিক উপদেষ্টা, তথ্য সংরক্ষণকারী এবং আন্তর্জাতিক সম্পর্ক স্থাপনকারী</a:t>
            </a: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 হিসেবে গুরুত্বপূর্ণ কার্যাবলি সম্পাদন করে।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পাঠের সারসংক্ষেপ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6250"/>
            <a:ext cx="11049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837" y="2076450"/>
            <a:ext cx="1076325" cy="857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7771" y="3124200"/>
            <a:ext cx="6656456" cy="819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050" b="1" i="0" u="none">
                <a:solidFill>
                  <a:srgbClr val="FFFFFF"/>
                </a:solidFill>
                <a:latin typeface="Noto Serif Bengali"/>
              </a:rPr>
              <a:t>তোমাদের কোন প্রশ্ন আছে কিনা?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9850" y="4324350"/>
            <a:ext cx="69723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CCFBF1"/>
                </a:solidFill>
                <a:latin typeface="Hind Siliguri Medium"/>
              </a:rPr>
              <a:t>আজকের পাঠ সম্পর্কিত যেকোনো জিজ্ঞাসা থাকলে নির্দ্বিধায় বলো!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01453"/>
            <a:ext cx="11049000" cy="338851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40957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450" y="2406253"/>
            <a:ext cx="103822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B45309"/>
                </a:solidFill>
                <a:latin typeface="Hind Siliguri"/>
              </a:rPr>
              <a:t>তোমাদের খাতায় লিখে নাও (৪-৫টি প্রশ্ন):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450" y="2975818"/>
            <a:ext cx="103822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 Medium"/>
              </a:rPr>
              <a:t>১. কেন্দ্রীয় ব্যাংককে কেন সরকারের 'ঋণের শেষ আশ্রয়স্থল' ও 'ঋণের উৎস' বলা হয়?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450" y="3436739"/>
            <a:ext cx="103822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 Medium"/>
              </a:rPr>
              <a:t>২. সরকারের তহবিল ও হিসাব সংরক্ষণে কেন্দ্রীয় ব্যাংকের ভূমিকা ব্যাখ্যা করো।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3450" y="3897659"/>
            <a:ext cx="103822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 Medium"/>
              </a:rPr>
              <a:t>৩. দেশের বৈদেশিক মুদ্রার রিজার্ভ নিয়ন্ত্রণে কেন্দ্রীয় ব্যাংক কী ভূমিকা রাখে?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3450" y="4358580"/>
            <a:ext cx="103822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 Medium"/>
              </a:rPr>
              <a:t>৪. অর্থনৈতিক পরিকল্পনা প্রণয়নে সরকারের উপদেষ্টা হিসেবে কেন্দ্রীয় ব্যাংকের গুরুত্ব লেখ।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50" y="4819501"/>
            <a:ext cx="103822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 Medium"/>
              </a:rPr>
              <a:t>৫. সরকারের প্রতিনিধি হিসেবে আন্তর্জাতিক পর্যায়ে কেন্দ্রীয় ব্যাংক কীভাবে কাজ করে?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3950" y="476250"/>
            <a:ext cx="11021377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বাড়ির কাজ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73659"/>
            <a:ext cx="11049000" cy="303445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2762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2726084"/>
            <a:ext cx="10287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1" i="0" u="none">
                <a:solidFill>
                  <a:srgbClr val="065F46"/>
                </a:solidFill>
                <a:latin typeface="Hind Siliguri"/>
              </a:rPr>
              <a:t>লেখার সুবিধার জন্য নিচের সংকেতগুলো খেয়াল করো: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9700" y="3295650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পাঠ্যবইয়ের ১২৮ পৃষ্ঠার ৯টি পয়েন্ট মনোযোগ দিয়ে পড়ো।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9700" y="3882330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ঋণের উৎস, বৈদেশিক মুদ্রা ক্রয়-বিক্রয় ও উপদেষ্টা পয়েন্টগুলোর ওপর বিশেষ গুরুত্ব দাও।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9700" y="4469010"/>
            <a:ext cx="98583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পয়েন্ট আকারে সুন্দরভাবে উত্তরগুলো সাজিয়ে লিখবে।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338512"/>
            <a:ext cx="3048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925192"/>
            <a:ext cx="3048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4511873"/>
            <a:ext cx="304800" cy="276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0600" y="476250"/>
            <a:ext cx="11161395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বাড়ির কাজের সহায়ক সংকেত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6250"/>
            <a:ext cx="11049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1483" y="2994719"/>
            <a:ext cx="2269033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5400" b="1" i="0" u="none" smtClean="0">
                <a:solidFill>
                  <a:srgbClr val="FFFFFF"/>
                </a:solidFill>
                <a:latin typeface="Noto Serif Bengali"/>
              </a:rPr>
              <a:t>ধন্যবাদ</a:t>
            </a:r>
            <a:endParaRPr sz="5400" b="1" i="0" u="none">
              <a:solidFill>
                <a:srgbClr val="FFFFFF"/>
              </a:solidFill>
              <a:latin typeface="Noto Serif Bengal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6487" y="4423469"/>
            <a:ext cx="7439025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ECFDF5"/>
                </a:solidFill>
                <a:latin typeface="Hind Siliguri Medium"/>
              </a:rPr>
              <a:t>মনোযোগ দিয়ে পাঠে অংশগ্রহণ করার জন্য সবাইকে অনেক ধন্যবাদ।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2062162"/>
            <a:ext cx="8572500" cy="3657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40957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6950" y="2462212"/>
            <a:ext cx="7715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2250" b="0" i="0" u="none">
                <a:solidFill>
                  <a:srgbClr val="334155"/>
                </a:solidFill>
                <a:latin typeface="Hind Siliguri Medium"/>
              </a:rPr>
              <a:t> ফিন্যান্স ও ব্যাংকিং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6950" y="3062287"/>
            <a:ext cx="7715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2250" b="0" i="0" u="none">
                <a:solidFill>
                  <a:srgbClr val="334155"/>
                </a:solidFill>
                <a:latin typeface="Hind Siliguri Medium"/>
              </a:rPr>
              <a:t> ১০ম (দশম)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66950" y="3662362"/>
            <a:ext cx="7715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2250" b="0" i="0" u="none">
                <a:solidFill>
                  <a:srgbClr val="334155"/>
                </a:solidFill>
                <a:latin typeface="Hind Siliguri Medium"/>
              </a:rPr>
              <a:t> ত্রয়োদশ (১৩শ অধ্যায় - কেন্দ্রীয় ব্যাংক)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6950" y="4262437"/>
            <a:ext cx="7715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334155"/>
                </a:solidFill>
                <a:latin typeface="Hind Siliguri"/>
              </a:rPr>
              <a:t>বিশেষ পাঠ:</a:t>
            </a:r>
            <a:r>
              <a:rPr sz="2250" b="0" i="0" u="none">
                <a:solidFill>
                  <a:srgbClr val="334155"/>
                </a:solidFill>
                <a:latin typeface="Hind Siliguri Medium"/>
              </a:rPr>
              <a:t> সরকারের ব্যাংক হিসেবে সম্পাদিত কার্যাবলি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6950" y="4862512"/>
            <a:ext cx="7715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0" i="0" u="none">
                <a:solidFill>
                  <a:srgbClr val="047857"/>
                </a:solidFill>
                <a:latin typeface="Hind Siliguri Black"/>
              </a:rPr>
              <a:t>সময়:</a:t>
            </a:r>
            <a:r>
              <a:rPr sz="2250" b="1" i="0" u="none">
                <a:solidFill>
                  <a:srgbClr val="047857"/>
                </a:solidFill>
                <a:latin typeface="Hind Siliguri"/>
              </a:rPr>
              <a:t> ৫০ মিনিট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476250"/>
            <a:ext cx="11021377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পাঠ পরিচিতি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8337" y="2256307"/>
            <a:ext cx="2749208" cy="3286071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6250"/>
            <a:ext cx="11049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2987" y="1833562"/>
            <a:ext cx="2486025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93C5FD"/>
                </a:solidFill>
                <a:latin typeface="Hind Siliguri Medium"/>
              </a:rPr>
              <a:t>আজকের পাঠের বিষয়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325" y="2463998"/>
            <a:ext cx="10801350" cy="1752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350" b="1" i="0" u="none">
                <a:solidFill>
                  <a:srgbClr val="FFFFFF"/>
                </a:solidFill>
                <a:latin typeface="Noto Serif Bengali"/>
              </a:rPr>
              <a:t>সরকারের ব্যাংক হিসেবে কেন্দ্রীয় ব্যাংকের কার্যাবলি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63229"/>
            <a:ext cx="11049000" cy="325546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550" y="2663279"/>
            <a:ext cx="102489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065F46"/>
                </a:solidFill>
                <a:latin typeface="Hind Siliguri"/>
              </a:rPr>
              <a:t>এই পাঠ শেষে তোমরা 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0175" y="3358604"/>
            <a:ext cx="98202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সরকারের ব্যাংক হিসেবে কেন্দ্রীয় ব্যাংকের ধারণা ব্যাখ্যা করতে পারবে;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0175" y="3945284"/>
            <a:ext cx="98202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সরকারের ব্যাংক হিসেবে সম্পাদিত প্রধান কার্যাবলি চিহ্নিত করতে পারবে;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0175" y="4531965"/>
            <a:ext cx="98202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 Medium"/>
              </a:rPr>
              <a:t>দেশীয় ও আন্তর্জাতিক ক্ষেত্রে সরকারের প্রতিনিধি হিসেবে কেন্দ্রীয় ব্যাংকের গুরুত্ব বিশ্লেষণ করতে পারবে।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" y="3401466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" y="3988147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" y="4574827"/>
            <a:ext cx="266700" cy="276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শিখনফল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36452"/>
            <a:ext cx="11049000" cy="29183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1025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2688877"/>
            <a:ext cx="10287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250" b="1" i="0" u="none">
                <a:solidFill>
                  <a:srgbClr val="B45309"/>
                </a:solidFill>
                <a:latin typeface="Hind Siliguri"/>
              </a:rPr>
              <a:t>ঝটপট উত্তর দাও: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1075" y="3336577"/>
            <a:ext cx="10287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১. বাংলাদেশের কেন্দ্রীয় ব্যাংকের নাম কী?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1075" y="3906142"/>
            <a:ext cx="10287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২. সাধারণ জনগণ কি সরাসরি কেন্দ্রীয় ব্যাংকে হিসাব খুলতে পারে?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4475708"/>
            <a:ext cx="10287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৩. সরকার তার প্রয়োজনে কার কাছ থেকে ঋণ গ্রহণ করে?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476250"/>
            <a:ext cx="1107138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পূর্বজ্ঞান যাচাই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79414"/>
            <a:ext cx="5334000" cy="38230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409575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331839"/>
            <a:ext cx="1362075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2979539"/>
            <a:ext cx="48006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ঋণের প্রধান উৎস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636764"/>
            <a:ext cx="4572000" cy="1813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সরকার আর্থিক সংকটের সময় কেন্দ্রীয় ব্যাংকের নিকট হতে ঋণ গ্রহণ করে থাকে, তাই এটি সরকারের ঋণের উৎস </a:t>
            </a:r>
            <a:r>
              <a:rPr sz="2100" b="1" i="0" u="none">
                <a:solidFill>
                  <a:srgbClr val="334155"/>
                </a:solidFill>
                <a:latin typeface="Hind Siliguri"/>
              </a:rPr>
              <a:t>(Source of Credit)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হিসেবে কাজ করে।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23950" y="476250"/>
            <a:ext cx="11021377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১. ঋণের উৎস (Source of Credit)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06079"/>
            <a:ext cx="5334000" cy="336976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409575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558504"/>
            <a:ext cx="1343025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3206204"/>
            <a:ext cx="48006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সরকারি তহবিলের রক্ষক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863429"/>
            <a:ext cx="4572000" cy="1359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 সরকারের অর্থ ও অন্যান্য সম্পদের তহবিল সংরক্ষণ </a:t>
            </a:r>
            <a:r>
              <a:rPr sz="2100" b="1" i="0" u="none">
                <a:solidFill>
                  <a:srgbClr val="334155"/>
                </a:solidFill>
                <a:latin typeface="Hind Siliguri"/>
              </a:rPr>
              <a:t>(Maintaining Government Fund)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করে থাকে।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23950" y="476250"/>
            <a:ext cx="11021377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২. তহবিল সংরক্ষণ (Maintaining Government Fund)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79414"/>
            <a:ext cx="5334000" cy="38230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825" y="6200775"/>
            <a:ext cx="4162425" cy="466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1025"/>
            <a:ext cx="276225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331839"/>
            <a:ext cx="1409700" cy="504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2979539"/>
            <a:ext cx="48006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65F46"/>
                </a:solidFill>
                <a:latin typeface="Noto Serif Bengali"/>
              </a:rPr>
              <a:t>আয়-ব্যয়ের নিখুঁত হিসাব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636764"/>
            <a:ext cx="4572000" cy="1813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কেন্দ্রীয় ব্যাংক সরকারের যাবতীয় আয়-ব্যয়ের হিসাব সংরক্ষণ </a:t>
            </a:r>
            <a:r>
              <a:rPr sz="2100" b="1" i="0" u="none">
                <a:solidFill>
                  <a:srgbClr val="334155"/>
                </a:solidFill>
                <a:latin typeface="Hind Siliguri"/>
              </a:rPr>
              <a:t>(Maintaining Govt. Account)</a:t>
            </a:r>
            <a:r>
              <a:rPr sz="2100" b="0" i="0" u="none">
                <a:solidFill>
                  <a:srgbClr val="334155"/>
                </a:solidFill>
                <a:latin typeface="Hind Siliguri Medium"/>
              </a:rPr>
              <a:t> অত্যন্ত দক্ষতার সাথে পরিচালনা করে থাকে।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119312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0600" y="476250"/>
            <a:ext cx="11161395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65F46"/>
                </a:solidFill>
                <a:latin typeface="Noto Serif Bengali"/>
              </a:rPr>
              <a:t>৩. হিসাব সংরক্ষণ (Maintaining Govt. Account)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924</Words>
  <Application>Microsoft Macintosh PowerPoint</Application>
  <PresentationFormat>Custom</PresentationFormat>
  <Paragraphs>102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14</cp:revision>
  <dcterms:created xsi:type="dcterms:W3CDTF">2013-01-27T09:14:16Z</dcterms:created>
  <dcterms:modified xsi:type="dcterms:W3CDTF">2026-08-11T05:56:53Z</dcterms:modified>
</cp:coreProperties>
</file>