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9" r:id="rId5"/>
    <p:sldId id="259" r:id="rId6"/>
    <p:sldId id="270" r:id="rId7"/>
    <p:sldId id="260" r:id="rId8"/>
    <p:sldId id="271" r:id="rId9"/>
    <p:sldId id="261" r:id="rId10"/>
    <p:sldId id="273" r:id="rId11"/>
    <p:sldId id="272" r:id="rId12"/>
    <p:sldId id="262" r:id="rId13"/>
    <p:sldId id="274" r:id="rId14"/>
    <p:sldId id="263" r:id="rId15"/>
    <p:sldId id="277" r:id="rId16"/>
    <p:sldId id="275" r:id="rId17"/>
    <p:sldId id="276" r:id="rId18"/>
    <p:sldId id="278" r:id="rId19"/>
    <p:sldId id="264" r:id="rId20"/>
    <p:sldId id="268" r:id="rId21"/>
    <p:sldId id="265" r:id="rId22"/>
    <p:sldId id="267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 snapToObjects="1">
      <p:cViewPr varScale="1">
        <p:scale>
          <a:sx n="69" d="100"/>
          <a:sy n="69" d="100"/>
        </p:scale>
        <p:origin x="-19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02920" y="182880"/>
            <a:ext cx="9807493" cy="7078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rPr sz="4000">
                <a:solidFill>
                  <a:schemeClr val="accent1"/>
                </a:solidFill>
              </a:rPr>
              <a:t>প্রধানমূলের রূপান্তর ও রূপান্তরিত অস্থানিক মূল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51418" y="1124932"/>
            <a:ext cx="5184371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300">
                <a:solidFill>
                  <a:srgbClr val="1E2D37"/>
                </a:solidFill>
              </a:defRPr>
            </a:pPr>
            <a:r>
              <a:rPr sz="3200"/>
              <a:t>• ৭ম শ্রেণি • বিজ্ঞান • ৩য় </a:t>
            </a:r>
            <a:r>
              <a:rPr sz="3200" smtClean="0"/>
              <a:t>অধ্যায়</a:t>
            </a:r>
            <a:endParaRPr sz="3200"/>
          </a:p>
        </p:txBody>
      </p:sp>
      <p:pic>
        <p:nvPicPr>
          <p:cNvPr id="5" name="Picture 4" descr="173693987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0" y="2221638"/>
            <a:ext cx="6589578" cy="407726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02920" y="2828836"/>
            <a:ext cx="4831080" cy="206210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Hubot Sans Bold" charset="0"/>
              </a:rPr>
              <a:t>   </a:t>
            </a:r>
            <a:r>
              <a:rPr lang="en-US" sz="3200" dirty="0" err="1" smtClean="0">
                <a:latin typeface="Hubot Sans Bold" charset="0"/>
              </a:rPr>
              <a:t>মোছাঃ</a:t>
            </a:r>
            <a:r>
              <a:rPr lang="en-US" sz="3200" dirty="0" smtClean="0">
                <a:latin typeface="Hubot Sans Bold" charset="0"/>
              </a:rPr>
              <a:t> </a:t>
            </a:r>
            <a:r>
              <a:rPr lang="en-US" sz="3200" dirty="0" err="1" smtClean="0">
                <a:latin typeface="Hubot Sans Bold" charset="0"/>
              </a:rPr>
              <a:t>নাসরিন</a:t>
            </a:r>
            <a:r>
              <a:rPr lang="en-US" sz="3200" dirty="0" smtClean="0">
                <a:latin typeface="Hubot Sans Bold" charset="0"/>
              </a:rPr>
              <a:t> </a:t>
            </a:r>
            <a:r>
              <a:rPr lang="en-US" sz="3200" dirty="0" err="1" smtClean="0">
                <a:latin typeface="Hubot Sans Bold" charset="0"/>
              </a:rPr>
              <a:t>নাহার</a:t>
            </a:r>
            <a:endParaRPr lang="en-US" sz="3200" dirty="0" smtClean="0">
              <a:latin typeface="Hubot Sans Bold" charset="0"/>
            </a:endParaRPr>
          </a:p>
          <a:p>
            <a:r>
              <a:rPr lang="en-US" sz="3200" dirty="0" smtClean="0">
                <a:latin typeface="Hubot Sans Bold" charset="0"/>
              </a:rPr>
              <a:t>   </a:t>
            </a:r>
            <a:r>
              <a:rPr lang="en-US" sz="3200" dirty="0" err="1" smtClean="0">
                <a:latin typeface="Hubot Sans Bold" charset="0"/>
              </a:rPr>
              <a:t>সহকারী</a:t>
            </a:r>
            <a:r>
              <a:rPr lang="en-US" sz="3200" dirty="0" smtClean="0">
                <a:latin typeface="Hubot Sans Bold" charset="0"/>
              </a:rPr>
              <a:t> </a:t>
            </a:r>
            <a:r>
              <a:rPr lang="en-US" sz="3200" dirty="0" err="1" smtClean="0">
                <a:latin typeface="Hubot Sans Bold" charset="0"/>
              </a:rPr>
              <a:t>শিক্ষক</a:t>
            </a:r>
            <a:r>
              <a:rPr lang="en-US" sz="3200" dirty="0" smtClean="0">
                <a:latin typeface="Hubot Sans Bold" charset="0"/>
              </a:rPr>
              <a:t>(ICT)</a:t>
            </a:r>
          </a:p>
          <a:p>
            <a:r>
              <a:rPr lang="en-US" sz="3200" dirty="0" smtClean="0">
                <a:latin typeface="Hubot Sans Bold" charset="0"/>
              </a:rPr>
              <a:t>   </a:t>
            </a:r>
            <a:r>
              <a:rPr lang="en-US" sz="3200" dirty="0" err="1" smtClean="0">
                <a:latin typeface="Hubot Sans Bold" charset="0"/>
              </a:rPr>
              <a:t>মকিমপুর</a:t>
            </a:r>
            <a:r>
              <a:rPr lang="en-US" sz="3200" dirty="0" smtClean="0">
                <a:latin typeface="Hubot Sans Bold" charset="0"/>
              </a:rPr>
              <a:t> </a:t>
            </a:r>
            <a:r>
              <a:rPr lang="en-US" sz="3200" dirty="0" err="1" smtClean="0">
                <a:latin typeface="Hubot Sans Bold" charset="0"/>
              </a:rPr>
              <a:t>মাধ্যমিক</a:t>
            </a:r>
            <a:r>
              <a:rPr lang="en-US" sz="3200" dirty="0" smtClean="0">
                <a:latin typeface="Hubot Sans Bold" charset="0"/>
              </a:rPr>
              <a:t> </a:t>
            </a:r>
            <a:r>
              <a:rPr lang="en-US" sz="3200" dirty="0" err="1" smtClean="0">
                <a:latin typeface="Hubot Sans Bold" charset="0"/>
              </a:rPr>
              <a:t>বিদ্যালয়</a:t>
            </a:r>
            <a:endParaRPr lang="en-US" sz="3200" dirty="0" smtClean="0">
              <a:latin typeface="Hubot Sans Bold" charset="0"/>
            </a:endParaRPr>
          </a:p>
          <a:p>
            <a:r>
              <a:rPr lang="en-US" sz="3200" dirty="0" smtClean="0">
                <a:latin typeface="Hubot Sans Bold" charset="0"/>
              </a:rPr>
              <a:t>   </a:t>
            </a:r>
            <a:r>
              <a:rPr lang="en-US" sz="3200" dirty="0" err="1" smtClean="0">
                <a:latin typeface="Hubot Sans Bold" charset="0"/>
              </a:rPr>
              <a:t>হরিণাকু</a:t>
            </a:r>
            <a:r>
              <a:rPr lang="bn-IN" sz="3200" dirty="0" smtClean="0">
                <a:latin typeface="Hubot Sans Bold" charset="0"/>
              </a:rPr>
              <a:t>ন্ডু</a:t>
            </a:r>
            <a:r>
              <a:rPr lang="en-US" sz="3200" dirty="0" smtClean="0">
                <a:latin typeface="Hubot Sans Bold" charset="0"/>
              </a:rPr>
              <a:t>,</a:t>
            </a:r>
            <a:r>
              <a:rPr lang="en-US" sz="3200" dirty="0" err="1" smtClean="0">
                <a:latin typeface="Hubot Sans Bold" charset="0"/>
              </a:rPr>
              <a:t>ঝিনাইদহ</a:t>
            </a:r>
            <a:r>
              <a:rPr lang="en-US" sz="3200" dirty="0" smtClean="0">
                <a:latin typeface="Hubot Sans Bold" charset="0"/>
              </a:rPr>
              <a:t>।</a:t>
            </a:r>
            <a:endParaRPr lang="en-US" sz="3200" dirty="0">
              <a:latin typeface="Hubot Sans Bold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ুবপলরুনরক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552450"/>
            <a:ext cx="11346872" cy="57531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ুীহববগ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605" y="429491"/>
            <a:ext cx="4914900" cy="5818909"/>
          </a:xfrm>
          <a:prstGeom prst="rect">
            <a:avLst/>
          </a:prstGeom>
        </p:spPr>
      </p:pic>
      <p:pic>
        <p:nvPicPr>
          <p:cNvPr id="3" name="Picture 2" descr="image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3377" y="429491"/>
            <a:ext cx="5524500" cy="58189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02920" y="182880"/>
            <a:ext cx="8327921" cy="7078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rPr sz="4000">
                <a:solidFill>
                  <a:schemeClr val="accent1"/>
                </a:solidFill>
              </a:rPr>
              <a:t>রূপান্তরিত অস্থানিক মূলের ধরন ও কাজ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417320"/>
            <a:ext cx="10789920" cy="44319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300">
                <a:solidFill>
                  <a:srgbClr val="1E2D37"/>
                </a:solidFill>
              </a:defRPr>
            </a:pPr>
            <a:r>
              <a:rPr sz="3600"/>
              <a:t>• ঠেসমূল — উদ্ভিদকে দৃঢ়ভাবে দাঁড়াতে সাহায্য করে; যেমন বটগাছ।</a:t>
            </a:r>
          </a:p>
          <a:p>
            <a:pPr>
              <a:spcAft>
                <a:spcPts val="1200"/>
              </a:spcAft>
              <a:defRPr sz="2300">
                <a:solidFill>
                  <a:srgbClr val="1E2D37"/>
                </a:solidFill>
              </a:defRPr>
            </a:pPr>
            <a:r>
              <a:rPr sz="3600"/>
              <a:t>• শ্বাসমূল — জলাবদ্ধ মাটিতে শ্বাসক্রিয়ায় সহায়তা করে; যেমন সুন্দরী।</a:t>
            </a:r>
          </a:p>
          <a:p>
            <a:pPr>
              <a:spcAft>
                <a:spcPts val="1200"/>
              </a:spcAft>
              <a:defRPr sz="2300">
                <a:solidFill>
                  <a:srgbClr val="1E2D37"/>
                </a:solidFill>
              </a:defRPr>
            </a:pPr>
            <a:r>
              <a:rPr sz="3600"/>
              <a:t>• স্তম্ভমূল — শাখা থেকে নেমে এসে কাণ্ডকে সমর্থন দেয়; যেমন বটগাছ।</a:t>
            </a:r>
          </a:p>
          <a:p>
            <a:pPr>
              <a:spcAft>
                <a:spcPts val="1200"/>
              </a:spcAft>
              <a:defRPr sz="2300">
                <a:solidFill>
                  <a:srgbClr val="1E2D37"/>
                </a:solidFill>
              </a:defRPr>
            </a:pPr>
            <a:r>
              <a:rPr sz="3600"/>
              <a:t>• সঞ্চয়ী অস্থানিক মূল — খাদ্য সঞ্চয় করতে পারে।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িু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9091" y="381000"/>
            <a:ext cx="10030690" cy="609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31520" y="692726"/>
            <a:ext cx="10789920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300">
                <a:solidFill>
                  <a:srgbClr val="1E2D37"/>
                </a:solidFill>
              </a:defRPr>
            </a:pPr>
            <a:r>
              <a:t>• </a:t>
            </a:r>
            <a:r>
              <a:rPr sz="4400"/>
              <a:t>গাজর → রূপান্তরিত প্রধানমূল</a:t>
            </a:r>
          </a:p>
          <a:p>
            <a:pPr>
              <a:spcAft>
                <a:spcPts val="1200"/>
              </a:spcAft>
              <a:defRPr sz="2300">
                <a:solidFill>
                  <a:srgbClr val="1E2D37"/>
                </a:solidFill>
              </a:defRPr>
            </a:pPr>
            <a:r>
              <a:rPr sz="4400"/>
              <a:t>• মূলা → রূপান্তরিত প্রধানমূল</a:t>
            </a:r>
          </a:p>
          <a:p>
            <a:pPr>
              <a:spcAft>
                <a:spcPts val="1200"/>
              </a:spcAft>
              <a:defRPr sz="2300">
                <a:solidFill>
                  <a:srgbClr val="1E2D37"/>
                </a:solidFill>
              </a:defRPr>
            </a:pPr>
            <a:r>
              <a:rPr sz="4400"/>
              <a:t>• বটগাছের ঝুলন্ত মূল → স্তম্ভমূল</a:t>
            </a:r>
          </a:p>
          <a:p>
            <a:pPr>
              <a:spcAft>
                <a:spcPts val="1200"/>
              </a:spcAft>
              <a:defRPr sz="2300">
                <a:solidFill>
                  <a:srgbClr val="1E2D37"/>
                </a:solidFill>
              </a:defRPr>
            </a:pPr>
            <a:r>
              <a:rPr sz="4400"/>
              <a:t>• সুন্দরী গাছের মাটির ওপর ওঠা মূল → শ্বাসমূল</a:t>
            </a:r>
          </a:p>
          <a:p>
            <a:pPr>
              <a:spcAft>
                <a:spcPts val="1200"/>
              </a:spcAft>
              <a:defRPr sz="2300">
                <a:solidFill>
                  <a:srgbClr val="1E2D37"/>
                </a:solidFill>
              </a:defRPr>
            </a:pPr>
            <a:r>
              <a:rPr sz="4400"/>
              <a:t>• ধানের গুচ্ছমূল → অস্থানিক মূল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65dcfefec38f79c6de2348cf_V2_1705440512469_f7e1be84-68de-41c9-94fe-86b2f3945540_HIGH_R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782" y="609600"/>
            <a:ext cx="11083636" cy="58743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বীজ-আবরণ-1024x7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" y="720089"/>
            <a:ext cx="5757949" cy="5846965"/>
          </a:xfrm>
          <a:prstGeom prst="rect">
            <a:avLst/>
          </a:prstGeom>
        </p:spPr>
      </p:pic>
      <p:pic>
        <p:nvPicPr>
          <p:cNvPr id="3" name="Picture 2" descr="hftj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7891" y="498764"/>
            <a:ext cx="4962092" cy="5860472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klhu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564" y="371475"/>
            <a:ext cx="5001491" cy="5890780"/>
          </a:xfrm>
          <a:prstGeom prst="rect">
            <a:avLst/>
          </a:prstGeom>
        </p:spPr>
      </p:pic>
      <p:pic>
        <p:nvPicPr>
          <p:cNvPr id="3" name="Picture 2" descr="jhjhgyj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4403" y="371476"/>
            <a:ext cx="4286250" cy="589078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ytj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327" y="484908"/>
            <a:ext cx="10820399" cy="5874327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02920" y="182880"/>
            <a:ext cx="4305987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rPr sz="3600">
                <a:solidFill>
                  <a:schemeClr val="accent1"/>
                </a:solidFill>
              </a:rPr>
              <a:t>তুলনামূলক আলোচনা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417320"/>
            <a:ext cx="10789920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300">
                <a:solidFill>
                  <a:srgbClr val="1E2D37"/>
                </a:solidFill>
              </a:defRPr>
            </a:pPr>
            <a:r>
              <a:t>• </a:t>
            </a:r>
            <a:r>
              <a:rPr sz="4000"/>
              <a:t>প্রধানমূল: বীজের ভ্রূণমূল থেকে উৎপন্ন হয়।</a:t>
            </a:r>
          </a:p>
          <a:p>
            <a:pPr>
              <a:spcAft>
                <a:spcPts val="1200"/>
              </a:spcAft>
              <a:defRPr sz="2300">
                <a:solidFill>
                  <a:srgbClr val="1E2D37"/>
                </a:solidFill>
              </a:defRPr>
            </a:pPr>
            <a:r>
              <a:rPr sz="4000"/>
              <a:t>• অস্থানিক মূল: সাধারণত কাণ্ড/পাতার অন্য অংশ থেকে উৎপন্ন হয়।</a:t>
            </a:r>
          </a:p>
          <a:p>
            <a:pPr>
              <a:spcAft>
                <a:spcPts val="1200"/>
              </a:spcAft>
              <a:defRPr sz="2300">
                <a:solidFill>
                  <a:srgbClr val="1E2D37"/>
                </a:solidFill>
              </a:defRPr>
            </a:pPr>
            <a:r>
              <a:rPr sz="4000"/>
              <a:t>• রূপান্তরের উদ্দেশ্য: সঞ্চয়, সমর্থন, শ্বাসক্রিয়া বা অন্যান্য বিশেষ কাজ।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02920" y="182880"/>
            <a:ext cx="2165978" cy="7078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rPr sz="4000">
                <a:solidFill>
                  <a:schemeClr val="accent1"/>
                </a:solidFill>
              </a:rPr>
              <a:t>শিখনফল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417320"/>
            <a:ext cx="10789920" cy="27699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300">
                <a:solidFill>
                  <a:srgbClr val="1E2D37"/>
                </a:solidFill>
              </a:defRPr>
            </a:pPr>
            <a:r>
              <a:t>• </a:t>
            </a:r>
            <a:r>
              <a:rPr sz="3600"/>
              <a:t>প্রধানমূল ও অস্থানিক মূলের ধারণা ব্যাখ্যা করতে পারবে।</a:t>
            </a:r>
          </a:p>
          <a:p>
            <a:pPr>
              <a:spcAft>
                <a:spcPts val="1200"/>
              </a:spcAft>
              <a:defRPr sz="2300">
                <a:solidFill>
                  <a:srgbClr val="1E2D37"/>
                </a:solidFill>
              </a:defRPr>
            </a:pPr>
            <a:r>
              <a:rPr sz="3600"/>
              <a:t>• প্রধানমূলের বিভিন্ন রূপান্তর শনাক্ত করতে পারবে।</a:t>
            </a:r>
          </a:p>
          <a:p>
            <a:pPr>
              <a:spcAft>
                <a:spcPts val="1200"/>
              </a:spcAft>
              <a:defRPr sz="2300">
                <a:solidFill>
                  <a:srgbClr val="1E2D37"/>
                </a:solidFill>
              </a:defRPr>
            </a:pPr>
            <a:r>
              <a:rPr sz="3600"/>
              <a:t>• রূপান্তরিত অস্থানিক মূলের উদাহরণ বলতে পারবে।</a:t>
            </a:r>
          </a:p>
          <a:p>
            <a:pPr>
              <a:spcAft>
                <a:spcPts val="1200"/>
              </a:spcAft>
              <a:defRPr sz="2300">
                <a:solidFill>
                  <a:srgbClr val="1E2D37"/>
                </a:solidFill>
              </a:defRPr>
            </a:pPr>
            <a:r>
              <a:rPr sz="3600"/>
              <a:t>• চিত্র দেখে মূলের রূপান্তর নির্ণয় করতে পারবে।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02920" y="182880"/>
            <a:ext cx="5222905" cy="7078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rPr sz="4000">
                <a:solidFill>
                  <a:schemeClr val="accent1"/>
                </a:solidFill>
              </a:rPr>
              <a:t>আজকের পাঠের সারাংশ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417320"/>
            <a:ext cx="10789920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300">
                <a:solidFill>
                  <a:srgbClr val="1E2D37"/>
                </a:solidFill>
              </a:defRPr>
            </a:pPr>
            <a:r>
              <a:t>• </a:t>
            </a:r>
            <a:r>
              <a:rPr sz="3600"/>
              <a:t>মূলের রূপান্তর উদ্ভিদের বিশেষ প্রয়োজন পূরণ করে।</a:t>
            </a:r>
          </a:p>
          <a:p>
            <a:pPr>
              <a:spcAft>
                <a:spcPts val="1200"/>
              </a:spcAft>
              <a:defRPr sz="2300">
                <a:solidFill>
                  <a:srgbClr val="1E2D37"/>
                </a:solidFill>
              </a:defRPr>
            </a:pPr>
            <a:r>
              <a:rPr sz="3600"/>
              <a:t>• গাজর ও মূলা—রূপান্তরিত প্রধানমূলের উদাহরণ।</a:t>
            </a:r>
          </a:p>
          <a:p>
            <a:pPr>
              <a:spcAft>
                <a:spcPts val="1200"/>
              </a:spcAft>
              <a:defRPr sz="2300">
                <a:solidFill>
                  <a:srgbClr val="1E2D37"/>
                </a:solidFill>
              </a:defRPr>
            </a:pPr>
            <a:r>
              <a:rPr sz="3600"/>
              <a:t>• বটগাছের স্তম্ভমূল ও সুন্দরীর শ্বাসমূল—রূপান্তরিত অস্থানিক মূলের উদাহরণ।</a:t>
            </a:r>
          </a:p>
          <a:p>
            <a:pPr>
              <a:spcAft>
                <a:spcPts val="1200"/>
              </a:spcAft>
              <a:defRPr sz="2300">
                <a:solidFill>
                  <a:srgbClr val="1E2D37"/>
                </a:solidFill>
              </a:defRPr>
            </a:pPr>
            <a:r>
              <a:rPr sz="3600"/>
              <a:t>• পর্যবেক্ষণ করে মূলের ধরন ও কাজ শনাক্ত করা যায়।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02920" y="182880"/>
            <a:ext cx="4386137" cy="7078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rPr sz="4000">
                <a:solidFill>
                  <a:schemeClr val="accent1"/>
                </a:solidFill>
              </a:rPr>
              <a:t>শ্রেণিকক্ষের মূল্যায়ন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417320"/>
            <a:ext cx="1078992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300">
                <a:solidFill>
                  <a:srgbClr val="1E2D37"/>
                </a:solidFill>
              </a:defRPr>
            </a:pPr>
            <a:r>
              <a:t>• ১</a:t>
            </a:r>
            <a:r>
              <a:rPr sz="4000"/>
              <a:t>. রূপান্তরিত প্রধানমূল কী?</a:t>
            </a:r>
          </a:p>
          <a:p>
            <a:pPr>
              <a:spcAft>
                <a:spcPts val="1200"/>
              </a:spcAft>
              <a:defRPr sz="2300">
                <a:solidFill>
                  <a:srgbClr val="1E2D37"/>
                </a:solidFill>
              </a:defRPr>
            </a:pPr>
            <a:r>
              <a:rPr sz="4000"/>
              <a:t>• ২. গাজর ও মূলা কোন ধরনের মূল?</a:t>
            </a:r>
          </a:p>
          <a:p>
            <a:pPr>
              <a:spcAft>
                <a:spcPts val="1200"/>
              </a:spcAft>
              <a:defRPr sz="2300">
                <a:solidFill>
                  <a:srgbClr val="1E2D37"/>
                </a:solidFill>
              </a:defRPr>
            </a:pPr>
            <a:r>
              <a:rPr sz="4000"/>
              <a:t>• ৩. শ্বাসমূলের কাজ কী?</a:t>
            </a:r>
          </a:p>
          <a:p>
            <a:pPr>
              <a:spcAft>
                <a:spcPts val="1200"/>
              </a:spcAft>
              <a:defRPr sz="2300">
                <a:solidFill>
                  <a:srgbClr val="1E2D37"/>
                </a:solidFill>
              </a:defRPr>
            </a:pPr>
            <a:r>
              <a:rPr sz="4000"/>
              <a:t>• ৪. বটগাছের স্তম্ভমূল কীভাবে উদ্ভিদকে সাহায্য করে?</a:t>
            </a:r>
          </a:p>
          <a:p>
            <a:pPr>
              <a:spcAft>
                <a:spcPts val="1200"/>
              </a:spcAft>
              <a:defRPr sz="2300">
                <a:solidFill>
                  <a:srgbClr val="1E2D37"/>
                </a:solidFill>
              </a:defRPr>
            </a:pPr>
            <a:r>
              <a:rPr sz="4000"/>
              <a:t>• ৫. প্রধানমূল ও অস্থানিক মূলের একটি পার্থক্য লেখো।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31520" y="4364182"/>
            <a:ext cx="1078992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000">
                <a:solidFill>
                  <a:srgbClr val="1E2D37"/>
                </a:solidFill>
              </a:defRPr>
            </a:pPr>
            <a:r>
              <a:rPr sz="4400" smtClean="0"/>
              <a:t>• </a:t>
            </a:r>
            <a:r>
              <a:rPr sz="4400"/>
              <a:t>বাড়ির কাজ: নিজের এলাকার ৩টি উদ্ভিদের মূল পর্যবেক্ষণ করে নাম ও মূলের ধরন লিখে আনো।</a:t>
            </a:r>
          </a:p>
        </p:txBody>
      </p:sp>
      <p:pic>
        <p:nvPicPr>
          <p:cNvPr id="3" name="Picture 2" descr="image_582795_1605700850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6727" y="401782"/>
            <a:ext cx="7121237" cy="348164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02920" y="182880"/>
            <a:ext cx="2861681" cy="7078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rPr sz="4000">
                <a:solidFill>
                  <a:schemeClr val="accent1"/>
                </a:solidFill>
              </a:rPr>
              <a:t>মূলের ধারণা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984700"/>
            <a:ext cx="10789920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300">
                <a:solidFill>
                  <a:srgbClr val="1E2D37"/>
                </a:solidFill>
              </a:defRPr>
            </a:pPr>
            <a:r>
              <a:t>• </a:t>
            </a:r>
            <a:r>
              <a:rPr sz="3600"/>
              <a:t>মূল সাধারণত উদ্ভিদের মাটির নিচে থাকা অংশ।</a:t>
            </a:r>
          </a:p>
          <a:p>
            <a:pPr>
              <a:spcAft>
                <a:spcPts val="1200"/>
              </a:spcAft>
              <a:defRPr sz="2300">
                <a:solidFill>
                  <a:srgbClr val="1E2D37"/>
                </a:solidFill>
              </a:defRPr>
            </a:pPr>
            <a:r>
              <a:rPr sz="3600"/>
              <a:t>• প্রধান কাজ: পানি ও খনিজ লবণ শোষণ, উদ্ভিদকে মাটিতে দৃঢ়ভাবে ধরে রাখা।</a:t>
            </a:r>
          </a:p>
          <a:p>
            <a:pPr>
              <a:spcAft>
                <a:spcPts val="1200"/>
              </a:spcAft>
              <a:defRPr sz="2300">
                <a:solidFill>
                  <a:srgbClr val="1E2D37"/>
                </a:solidFill>
              </a:defRPr>
            </a:pPr>
            <a:r>
              <a:rPr sz="3600"/>
              <a:t>• কিছু উদ্ভিদে মূল বিশেষ কাজের জন্য পরিবর্তিত হয়—একে মূলের রূপান্তর বলে।</a:t>
            </a:r>
          </a:p>
        </p:txBody>
      </p:sp>
      <p:pic>
        <p:nvPicPr>
          <p:cNvPr id="6" name="Picture 5" descr="রগদ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6145" y="3560618"/>
            <a:ext cx="7107382" cy="30618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পগহগর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4291" y="568035"/>
            <a:ext cx="10210800" cy="586047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02920" y="182880"/>
            <a:ext cx="4297971" cy="7078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rPr sz="4000">
                <a:solidFill>
                  <a:schemeClr val="accent1"/>
                </a:solidFill>
              </a:rPr>
              <a:t>প্রধানমূলের রূপান্তর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417320"/>
            <a:ext cx="10789920" cy="27699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300">
                <a:solidFill>
                  <a:srgbClr val="1E2D37"/>
                </a:solidFill>
              </a:defRPr>
            </a:pPr>
            <a:r>
              <a:rPr sz="3600"/>
              <a:t>• সঞ্চয়ের জন্য প্রধানমূল মোটা ও মাংসল হতে পারে।</a:t>
            </a:r>
          </a:p>
          <a:p>
            <a:pPr>
              <a:spcAft>
                <a:spcPts val="1200"/>
              </a:spcAft>
              <a:defRPr sz="2300">
                <a:solidFill>
                  <a:srgbClr val="1E2D37"/>
                </a:solidFill>
              </a:defRPr>
            </a:pPr>
            <a:r>
              <a:rPr sz="3600"/>
              <a:t>• উদাহরণ: গাজর, মূলা, শালগম, মিষ্টি আলু।</a:t>
            </a:r>
          </a:p>
          <a:p>
            <a:pPr>
              <a:spcAft>
                <a:spcPts val="1200"/>
              </a:spcAft>
              <a:defRPr sz="2300">
                <a:solidFill>
                  <a:srgbClr val="1E2D37"/>
                </a:solidFill>
              </a:defRPr>
            </a:pPr>
            <a:r>
              <a:rPr sz="3600"/>
              <a:t>• এ ধরনের মূল খাদ্য সঞ্চয় করে।</a:t>
            </a:r>
          </a:p>
          <a:p>
            <a:pPr>
              <a:spcAft>
                <a:spcPts val="1200"/>
              </a:spcAft>
              <a:defRPr sz="2300">
                <a:solidFill>
                  <a:srgbClr val="1E2D37"/>
                </a:solidFill>
              </a:defRPr>
            </a:pPr>
            <a:r>
              <a:rPr sz="3600"/>
              <a:t>• গাজরের মূল শঙ্কু আকৃতির; মূলা প্রায় গোলাকার/লম্বাটে।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রহবগ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034" y="581025"/>
            <a:ext cx="5012748" cy="5695950"/>
          </a:xfrm>
          <a:prstGeom prst="rect">
            <a:avLst/>
          </a:prstGeom>
        </p:spPr>
      </p:pic>
      <p:pic>
        <p:nvPicPr>
          <p:cNvPr id="3" name="Picture 2" descr="ূুহরব হ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3102" y="581025"/>
            <a:ext cx="4444280" cy="56959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02920" y="182880"/>
            <a:ext cx="6729727" cy="7078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rPr sz="4000">
                <a:solidFill>
                  <a:schemeClr val="accent1"/>
                </a:solidFill>
              </a:rPr>
              <a:t>প্রধানমূলের রূপান্তরের উদাহরণ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417320"/>
            <a:ext cx="10789920" cy="27699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300">
                <a:solidFill>
                  <a:srgbClr val="1E2D37"/>
                </a:solidFill>
              </a:defRPr>
            </a:pPr>
            <a:r>
              <a:t>• 🥕 </a:t>
            </a:r>
            <a:r>
              <a:rPr sz="3600"/>
              <a:t>গাজর — খাদ্য সঞ্চয়কারী রূপান্তরিত প্রধানমূল</a:t>
            </a:r>
          </a:p>
          <a:p>
            <a:pPr>
              <a:spcAft>
                <a:spcPts val="1200"/>
              </a:spcAft>
              <a:defRPr sz="2300">
                <a:solidFill>
                  <a:srgbClr val="1E2D37"/>
                </a:solidFill>
              </a:defRPr>
            </a:pPr>
            <a:r>
              <a:rPr sz="3600"/>
              <a:t>• 🌱 মূলা — খাদ্য সঞ্চয়কারী রূপান্তরিত প্রধানমূল</a:t>
            </a:r>
          </a:p>
          <a:p>
            <a:pPr>
              <a:spcAft>
                <a:spcPts val="1200"/>
              </a:spcAft>
              <a:defRPr sz="2300">
                <a:solidFill>
                  <a:srgbClr val="1E2D37"/>
                </a:solidFill>
              </a:defRPr>
            </a:pPr>
            <a:r>
              <a:rPr sz="3600"/>
              <a:t>• শালগম — খাদ্য সঞ্চয়কারী রূপান্তরিত প্রধানমূল</a:t>
            </a:r>
          </a:p>
          <a:p>
            <a:pPr>
              <a:spcAft>
                <a:spcPts val="1200"/>
              </a:spcAft>
              <a:defRPr sz="2300">
                <a:solidFill>
                  <a:srgbClr val="1E2D37"/>
                </a:solidFill>
              </a:defRPr>
            </a:pPr>
            <a:r>
              <a:rPr sz="3600"/>
              <a:t>• মনে রাখি: প্রধানমূল থেকে তৈরি হলে এটি রূপান্তরিত প্রধানমূল।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িু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5345" y="381000"/>
            <a:ext cx="4572000" cy="6096000"/>
          </a:xfrm>
          <a:prstGeom prst="rect">
            <a:avLst/>
          </a:prstGeom>
        </p:spPr>
      </p:pic>
      <p:pic>
        <p:nvPicPr>
          <p:cNvPr id="3" name="Picture 2" descr="hgkjklkl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0691" y="381001"/>
            <a:ext cx="5320145" cy="609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02920" y="182880"/>
            <a:ext cx="5107488" cy="7078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rPr sz="4000">
                <a:solidFill>
                  <a:schemeClr val="accent1"/>
                </a:solidFill>
              </a:rPr>
              <a:t>রূপান্তরিত অস্থানিক মূল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417320"/>
            <a:ext cx="10789920" cy="37240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000">
                <a:solidFill>
                  <a:srgbClr val="1E2D37"/>
                </a:solidFill>
              </a:defRPr>
            </a:pPr>
            <a:r>
              <a:t>• </a:t>
            </a:r>
            <a:r>
              <a:rPr sz="3600"/>
              <a:t>অস্থানিক মূল কাণ্ড বা পাতার মতো মূলের স্বাভাবিক স্থান ছাড়া অন্য অংশ থেকে উৎপন্ন হতে পারে।</a:t>
            </a:r>
          </a:p>
          <a:p>
            <a:pPr>
              <a:spcAft>
                <a:spcPts val="1200"/>
              </a:spcAft>
              <a:defRPr sz="2300">
                <a:solidFill>
                  <a:srgbClr val="1E2D37"/>
                </a:solidFill>
              </a:defRPr>
            </a:pPr>
            <a:r>
              <a:rPr sz="3600"/>
              <a:t>• বিশেষ প্রয়োজন অনুযায়ী এসব মূলের আকৃতি ও কাজ পরিবর্তিত হয়।</a:t>
            </a:r>
          </a:p>
          <a:p>
            <a:pPr>
              <a:spcAft>
                <a:spcPts val="1200"/>
              </a:spcAft>
              <a:defRPr sz="2300">
                <a:solidFill>
                  <a:srgbClr val="1E2D37"/>
                </a:solidFill>
              </a:defRPr>
            </a:pPr>
            <a:r>
              <a:rPr sz="3600"/>
              <a:t>• উদাহরণ: ধান, আখ, ভুট্টা, বটগাছ ও সুন্দরী গাছের বিশেষ ধরনের মূল।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464</Words>
  <Application>Microsoft Macintosh PowerPoint</Application>
  <PresentationFormat>Custom</PresentationFormat>
  <Paragraphs>55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Manager/>
  <Company/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subject/>
  <dc:creator/>
  <cp:keywords/>
  <dc:description>generated using python-pptx</dc:description>
  <cp:lastModifiedBy>SERVER-001</cp:lastModifiedBy>
  <cp:revision>20</cp:revision>
  <dcterms:created xsi:type="dcterms:W3CDTF">2013-01-27T09:14:16Z</dcterms:created>
  <dcterms:modified xsi:type="dcterms:W3CDTF">2026-08-19T07:58:04Z</dcterms:modified>
  <cp:category/>
</cp:coreProperties>
</file>