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motion2/bg_motion_mai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94360" y="457200"/>
            <a:ext cx="1920240" cy="402336"/>
          </a:xfrm>
          <a:prstGeom prst="roundRect">
            <a:avLst>
              <a:gd name="adj" fmla="val 50000"/>
            </a:avLst>
          </a:prstGeom>
          <a:solidFill>
            <a:srgbClr val="F5B041"/>
          </a:solidFill>
          <a:ln/>
        </p:spPr>
      </p:sp>
      <p:sp>
        <p:nvSpPr>
          <p:cNvPr id="4" name="Text 1"/>
          <p:cNvSpPr/>
          <p:nvPr/>
        </p:nvSpPr>
        <p:spPr>
          <a:xfrm>
            <a:off x="594360" y="457200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4070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● দিন ২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621792" y="1170432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spc="100" kern="0" dirty="0">
                <a:solidFill>
                  <a:srgbClr val="CFE3F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অধ্যায় ২  ▪  গতি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566928" y="1627632"/>
            <a:ext cx="7589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দ্রুতি ও বেগ</a:t>
            </a:r>
            <a:endParaRPr lang="en-US" sz="5400" dirty="0"/>
          </a:p>
        </p:txBody>
      </p:sp>
      <p:sp>
        <p:nvSpPr>
          <p:cNvPr id="7" name="Text 4"/>
          <p:cNvSpPr/>
          <p:nvPr/>
        </p:nvSpPr>
        <p:spPr>
          <a:xfrm>
            <a:off x="621792" y="2834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FE3F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নবম–দশম শ্রেণি  |  পদার্থবিজ্ঞান  |  NCTB পাঠ্যক্রম  |  দিন ২</a:t>
            </a:r>
            <a:endParaRPr lang="en-US" sz="1600" dirty="0"/>
          </a:p>
        </p:txBody>
      </p:sp>
      <p:pic>
        <p:nvPicPr>
          <p:cNvPr id="8" name="Image 1" descr="/home/claude/motion2/hero_motio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0" y="640080"/>
            <a:ext cx="5029200" cy="502920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566928" y="5349240"/>
            <a:ext cx="7955280" cy="1143000"/>
          </a:xfrm>
          <a:prstGeom prst="roundRect">
            <a:avLst>
              <a:gd name="adj" fmla="val 11200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32000"/>
              </a:srgbClr>
            </a:solidFill>
            <a:prstDash val="solid"/>
          </a:ln>
        </p:spPr>
      </p:sp>
      <p:pic>
        <p:nvPicPr>
          <p:cNvPr id="10" name="Image 2" descr="/home/claude/motion2/teacher_circ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5522976"/>
            <a:ext cx="822960" cy="82296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783080" y="548640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মোঃ মিশন</a:t>
            </a:r>
            <a:endParaRPr lang="en-US" sz="18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CFE3F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বিএসসি অনার্স, এমএসসি (গণিত) | সহকারী শিক্ষক (গণিত ও পদার্থবিজ্ঞান)</a:t>
            </a:r>
            <a:endParaRPr lang="en-US" sz="18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200" b="1" dirty="0">
                <a:solidFill>
                  <a:srgbClr val="F5B041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উইন আইডিয়াল স্কুল</a:t>
            </a:r>
            <a:endParaRPr lang="en-US" sz="1800" dirty="0"/>
          </a:p>
        </p:txBody>
      </p:sp>
      <p:pic>
        <p:nvPicPr>
          <p:cNvPr id="12" name="Image 3" descr="/home/claude/motion2/logo_transparen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8120" y="5577840"/>
            <a:ext cx="713232" cy="7132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motion2/bg_motion_mai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744200" y="365760"/>
            <a:ext cx="1051560" cy="402336"/>
          </a:xfrm>
          <a:prstGeom prst="roundRect">
            <a:avLst>
              <a:gd name="adj" fmla="val 50000"/>
            </a:avLst>
          </a:prstGeom>
          <a:solidFill>
            <a:srgbClr val="F5B041"/>
          </a:solidFill>
          <a:ln/>
        </p:spPr>
      </p:sp>
      <p:sp>
        <p:nvSpPr>
          <p:cNvPr id="4" name="Text 1"/>
          <p:cNvSpPr/>
          <p:nvPr/>
        </p:nvSpPr>
        <p:spPr>
          <a:xfrm>
            <a:off x="10744200" y="365760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4070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2/১১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48640" y="384048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00" kern="0" dirty="0">
                <a:solidFill>
                  <a:srgbClr val="F5B041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পুনরালোচনা (দিন ১)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48640" y="768096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দ্রুতি (Speed) কী?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685800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203200" dist="50800" dir="5400000">
              <a:srgbClr val="000000">
                <a:alpha val="25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749808" y="157276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E8930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4400" dirty="0"/>
          </a:p>
        </p:txBody>
      </p:sp>
      <p:sp>
        <p:nvSpPr>
          <p:cNvPr id="9" name="Text 6"/>
          <p:cNvSpPr/>
          <p:nvPr/>
        </p:nvSpPr>
        <p:spPr>
          <a:xfrm>
            <a:off x="1005840" y="1828800"/>
            <a:ext cx="6126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65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একক সময়ে কোনো বস্তু যে দূরত্ব অতিক্রম করে, তাকে সেই বস্তুর দ্রুতি বলে। দ্রুতি = দূরত্ব ÷ সময়। এটি একটি স্কেলার রাশি — শুধু মান আছে, দিক নেই।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548640" y="3977640"/>
            <a:ext cx="3291840" cy="1691640"/>
          </a:xfrm>
          <a:prstGeom prst="roundRect">
            <a:avLst>
              <a:gd name="adj" fmla="val 5405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3200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77240" y="4123944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B041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মনে রাখো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77240" y="448056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250" dirty="0">
                <a:solidFill>
                  <a:srgbClr val="CFE3F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দ্রুতি দিন ১-এর 'দূরত্ব' রাশির উপর ভিত্তি করে গঠিত — তাই দ্রুতিও স্কেলার।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4023360" y="3977640"/>
            <a:ext cx="3291840" cy="1691640"/>
          </a:xfrm>
          <a:prstGeom prst="roundRect">
            <a:avLst>
              <a:gd name="adj" fmla="val 5405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3200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251960" y="4123944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B041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একক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4251960" y="448056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250" dirty="0">
                <a:solidFill>
                  <a:srgbClr val="CFE3F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SI একক m/s, তবে দৈনন্দিন জীবনে সাধারণত km/h ব্যবহার করা হয়।</a:t>
            </a:r>
            <a:endParaRPr lang="en-US" sz="1250" dirty="0"/>
          </a:p>
        </p:txBody>
      </p:sp>
      <p:pic>
        <p:nvPicPr>
          <p:cNvPr id="16" name="Image 1" descr="/home/claude/motion2/hero_tachomet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840" y="1783080"/>
            <a:ext cx="3566160" cy="356616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457200" y="6510528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CFE3F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মোঃ মিশন  ·  </a:t>
            </a:r>
            <a:pPr algn="l" indent="0" marL="0">
              <a:buNone/>
            </a:pPr>
            <a:r>
              <a:rPr lang="en-US" sz="1050" dirty="0">
                <a:solidFill>
                  <a:srgbClr val="CFE3F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সহকারী শিক্ষক (গণিত ও পদার্থবিজ্ঞান)  ·  উইন আইডিয়াল স্কুল</a:t>
            </a:r>
            <a:endParaRPr lang="en-US" sz="1050" dirty="0"/>
          </a:p>
        </p:txBody>
      </p:sp>
      <p:pic>
        <p:nvPicPr>
          <p:cNvPr id="18" name="Image 2" descr="/home/claude/motion2/logo_transparen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3152" y="6382512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motion2/bg_motion_mai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744200" y="365760"/>
            <a:ext cx="1051560" cy="402336"/>
          </a:xfrm>
          <a:prstGeom prst="roundRect">
            <a:avLst>
              <a:gd name="adj" fmla="val 50000"/>
            </a:avLst>
          </a:prstGeom>
          <a:solidFill>
            <a:srgbClr val="F5B041"/>
          </a:solidFill>
          <a:ln/>
        </p:spPr>
      </p:sp>
      <p:sp>
        <p:nvSpPr>
          <p:cNvPr id="4" name="Text 1"/>
          <p:cNvSpPr/>
          <p:nvPr/>
        </p:nvSpPr>
        <p:spPr>
          <a:xfrm>
            <a:off x="10744200" y="365760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4070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3/১১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48640" y="384048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00" kern="0" dirty="0">
                <a:solidFill>
                  <a:srgbClr val="F5B041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মূল ধারণা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48640" y="768096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বেগ (Velocity) কী?</a:t>
            </a:r>
            <a:endParaRPr lang="en-US" sz="3000" dirty="0"/>
          </a:p>
        </p:txBody>
      </p:sp>
      <p:pic>
        <p:nvPicPr>
          <p:cNvPr id="7" name="Image 1" descr="/home/claude/motion2/hero_vecto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840" y="1737360"/>
            <a:ext cx="3566160" cy="356616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48640" y="1600200"/>
            <a:ext cx="694944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203200" dist="50800" dir="5400000">
              <a:srgbClr val="000000">
                <a:alpha val="25000"/>
              </a:srgbClr>
            </a:outerShdw>
          </a:effectLst>
        </p:spPr>
      </p:sp>
      <p:sp>
        <p:nvSpPr>
          <p:cNvPr id="9" name="Text 5"/>
          <p:cNvSpPr/>
          <p:nvPr/>
        </p:nvSpPr>
        <p:spPr>
          <a:xfrm>
            <a:off x="822960" y="1783080"/>
            <a:ext cx="64008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55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একক সময়ে কোনো বস্তুর নির্দিষ্ট দিকে ঘটা সরণকে সেই বস্তুর বেগ বলে। বেগ = সরণ ÷ সময়। এটি একটি ভেক্টর রাশি — মান ও দিক উভয়ই থাকে।</a:t>
            </a:r>
            <a:endParaRPr lang="en-US" sz="1550" dirty="0"/>
          </a:p>
        </p:txBody>
      </p:sp>
      <p:sp>
        <p:nvSpPr>
          <p:cNvPr id="10" name="Shape 6"/>
          <p:cNvSpPr/>
          <p:nvPr/>
        </p:nvSpPr>
        <p:spPr>
          <a:xfrm>
            <a:off x="548640" y="4114800"/>
            <a:ext cx="3383280" cy="1417320"/>
          </a:xfrm>
          <a:prstGeom prst="roundRect">
            <a:avLst>
              <a:gd name="adj" fmla="val 6452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32000"/>
              </a:srgbClr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77240" y="4242816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5B041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মনে রাখো</a:t>
            </a:r>
            <a:endParaRPr lang="en-US" sz="1350" dirty="0"/>
          </a:p>
        </p:txBody>
      </p:sp>
      <p:sp>
        <p:nvSpPr>
          <p:cNvPr id="12" name="Text 8"/>
          <p:cNvSpPr/>
          <p:nvPr/>
        </p:nvSpPr>
        <p:spPr>
          <a:xfrm>
            <a:off x="777240" y="4590288"/>
            <a:ext cx="2926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CFE3F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বেগ 'সরণ' এর উপর ভিত্তি করে গঠিত — তাই বেগও ভেক্টর রাশি।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4114800" y="4114800"/>
            <a:ext cx="3383280" cy="1417320"/>
          </a:xfrm>
          <a:prstGeom prst="roundRect">
            <a:avLst>
              <a:gd name="adj" fmla="val 6452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32000"/>
              </a:srgbClr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4343400" y="4242816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5B041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দিক জরুরি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343400" y="4590288"/>
            <a:ext cx="2926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CFE3F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শুধু '৫০ কিমি/ঘণ্টা' বললে দ্রুতি বোঝায়; 'উত্তর দিকে ৫০ কিমি/ঘণ্টা' বললে বেগ বোঝায়।</a:t>
            </a:r>
            <a:endParaRPr lang="en-US" sz="1150" dirty="0"/>
          </a:p>
        </p:txBody>
      </p:sp>
      <p:sp>
        <p:nvSpPr>
          <p:cNvPr id="16" name="Text 12"/>
          <p:cNvSpPr/>
          <p:nvPr/>
        </p:nvSpPr>
        <p:spPr>
          <a:xfrm>
            <a:off x="457200" y="6510528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CFE3F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মোঃ মিশন  ·  </a:t>
            </a:r>
            <a:pPr algn="l" indent="0" marL="0">
              <a:buNone/>
            </a:pPr>
            <a:r>
              <a:rPr lang="en-US" sz="1050" dirty="0">
                <a:solidFill>
                  <a:srgbClr val="CFE3F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সহকারী শিক্ষক (গণিত ও পদার্থবিজ্ঞান)  ·  উইন আইডিয়াল স্কুল</a:t>
            </a:r>
            <a:endParaRPr lang="en-US" sz="1050" dirty="0"/>
          </a:p>
        </p:txBody>
      </p:sp>
      <p:pic>
        <p:nvPicPr>
          <p:cNvPr id="17" name="Image 2" descr="/home/claude/motion2/logo_transparen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3152" y="6382512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motion2/bg_motion_mai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744200" y="365760"/>
            <a:ext cx="1051560" cy="402336"/>
          </a:xfrm>
          <a:prstGeom prst="roundRect">
            <a:avLst>
              <a:gd name="adj" fmla="val 50000"/>
            </a:avLst>
          </a:prstGeom>
          <a:solidFill>
            <a:srgbClr val="F5B041"/>
          </a:solidFill>
          <a:ln/>
        </p:spPr>
      </p:sp>
      <p:sp>
        <p:nvSpPr>
          <p:cNvPr id="4" name="Text 1"/>
          <p:cNvSpPr/>
          <p:nvPr/>
        </p:nvSpPr>
        <p:spPr>
          <a:xfrm>
            <a:off x="10744200" y="365760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4070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4/১১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48640" y="384048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00" kern="0" dirty="0">
                <a:solidFill>
                  <a:srgbClr val="F5B041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তুলনামূলক চিত্র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48640" y="768096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দ্রুতি বনাম বেগ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11109960" cy="41148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52400" dist="38100" dir="5400000">
              <a:srgbClr val="000000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777240" y="1920240"/>
            <a:ext cx="3017520" cy="594360"/>
          </a:xfrm>
          <a:prstGeom prst="rect">
            <a:avLst/>
          </a:prstGeom>
          <a:solidFill>
            <a:srgbClr val="0F1D3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77240" y="192024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5B041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বৈশিষ্ট্য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794760" y="1920240"/>
            <a:ext cx="4023360" cy="594360"/>
          </a:xfrm>
          <a:prstGeom prst="rect">
            <a:avLst/>
          </a:prstGeom>
          <a:solidFill>
            <a:srgbClr val="0F1D3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794760" y="1920240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5B041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দ্রুতি (Speed)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7818120" y="1920240"/>
            <a:ext cx="4069080" cy="594360"/>
          </a:xfrm>
          <a:prstGeom prst="rect">
            <a:avLst/>
          </a:prstGeom>
          <a:solidFill>
            <a:srgbClr val="0F1D3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818120" y="1920240"/>
            <a:ext cx="4069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5B041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বেগ (Velocity)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777240" y="2514600"/>
            <a:ext cx="3017520" cy="777240"/>
          </a:xfrm>
          <a:prstGeom prst="rect">
            <a:avLst/>
          </a:prstGeom>
          <a:solidFill>
            <a:srgbClr val="EFF6FB"/>
          </a:solidFill>
          <a:ln w="12700">
            <a:solidFill>
              <a:srgbClr val="D6E5F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77240" y="251460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ভিত্তি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794760" y="2514600"/>
            <a:ext cx="4023360" cy="777240"/>
          </a:xfrm>
          <a:prstGeom prst="rect">
            <a:avLst/>
          </a:prstGeom>
          <a:solidFill>
            <a:srgbClr val="EFF6FB"/>
          </a:solidFill>
          <a:ln w="12700">
            <a:solidFill>
              <a:srgbClr val="D6E5F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794760" y="251460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দূরত্ব ÷ সময়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7818120" y="2514600"/>
            <a:ext cx="4069080" cy="777240"/>
          </a:xfrm>
          <a:prstGeom prst="rect">
            <a:avLst/>
          </a:prstGeom>
          <a:solidFill>
            <a:srgbClr val="EFF6FB"/>
          </a:solidFill>
          <a:ln w="12700">
            <a:solidFill>
              <a:srgbClr val="D6E5F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818120" y="2514600"/>
            <a:ext cx="4069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সরণ ÷ সময়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777240" y="3291840"/>
            <a:ext cx="301752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6E5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77240" y="329184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রাশির ধরন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3794760" y="3291840"/>
            <a:ext cx="40233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6E5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3794760" y="329184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স্কেলার (শুধু মান)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7818120" y="3291840"/>
            <a:ext cx="406908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6E5F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818120" y="3291840"/>
            <a:ext cx="4069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ভেক্টর (মান + দিক)</a:t>
            </a:r>
            <a:endParaRPr lang="en-US" sz="1300" dirty="0"/>
          </a:p>
        </p:txBody>
      </p:sp>
      <p:sp>
        <p:nvSpPr>
          <p:cNvPr id="26" name="Shape 23"/>
          <p:cNvSpPr/>
          <p:nvPr/>
        </p:nvSpPr>
        <p:spPr>
          <a:xfrm>
            <a:off x="777240" y="4069080"/>
            <a:ext cx="3017520" cy="777240"/>
          </a:xfrm>
          <a:prstGeom prst="rect">
            <a:avLst/>
          </a:prstGeom>
          <a:solidFill>
            <a:srgbClr val="EFF6FB"/>
          </a:solidFill>
          <a:ln w="12700">
            <a:solidFill>
              <a:srgbClr val="D6E5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77240" y="406908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দিক পরিবর্তনে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3794760" y="4069080"/>
            <a:ext cx="4023360" cy="777240"/>
          </a:xfrm>
          <a:prstGeom prst="rect">
            <a:avLst/>
          </a:prstGeom>
          <a:solidFill>
            <a:srgbClr val="EFF6FB"/>
          </a:solidFill>
          <a:ln w="12700">
            <a:solidFill>
              <a:srgbClr val="D6E5F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3794760" y="406908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পরিবর্তিত হয় না</a:t>
            </a:r>
            <a:endParaRPr lang="en-US" sz="1300" dirty="0"/>
          </a:p>
        </p:txBody>
      </p:sp>
      <p:sp>
        <p:nvSpPr>
          <p:cNvPr id="30" name="Shape 27"/>
          <p:cNvSpPr/>
          <p:nvPr/>
        </p:nvSpPr>
        <p:spPr>
          <a:xfrm>
            <a:off x="7818120" y="4069080"/>
            <a:ext cx="4069080" cy="777240"/>
          </a:xfrm>
          <a:prstGeom prst="rect">
            <a:avLst/>
          </a:prstGeom>
          <a:solidFill>
            <a:srgbClr val="EFF6FB"/>
          </a:solidFill>
          <a:ln w="12700">
            <a:solidFill>
              <a:srgbClr val="D6E5F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7818120" y="4069080"/>
            <a:ext cx="4069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দিক বদলালে বেগও বদলায়</a:t>
            </a:r>
            <a:endParaRPr lang="en-US" sz="1300" dirty="0"/>
          </a:p>
        </p:txBody>
      </p:sp>
      <p:sp>
        <p:nvSpPr>
          <p:cNvPr id="32" name="Shape 29"/>
          <p:cNvSpPr/>
          <p:nvPr/>
        </p:nvSpPr>
        <p:spPr>
          <a:xfrm>
            <a:off x="777240" y="4846320"/>
            <a:ext cx="301752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6E5F0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777240" y="484632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</a:t>
            </a:r>
            <a:endParaRPr lang="en-US" sz="1300" dirty="0"/>
          </a:p>
        </p:txBody>
      </p:sp>
      <p:sp>
        <p:nvSpPr>
          <p:cNvPr id="34" name="Shape 31"/>
          <p:cNvSpPr/>
          <p:nvPr/>
        </p:nvSpPr>
        <p:spPr>
          <a:xfrm>
            <a:off x="3794760" y="4846320"/>
            <a:ext cx="40233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6E5F0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3794760" y="484632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“৬০ কিমি/ঘণ্টা”</a:t>
            </a:r>
            <a:endParaRPr lang="en-US" sz="1300" dirty="0"/>
          </a:p>
        </p:txBody>
      </p:sp>
      <p:sp>
        <p:nvSpPr>
          <p:cNvPr id="36" name="Shape 33"/>
          <p:cNvSpPr/>
          <p:nvPr/>
        </p:nvSpPr>
        <p:spPr>
          <a:xfrm>
            <a:off x="7818120" y="4846320"/>
            <a:ext cx="406908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6E5F0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7818120" y="4846320"/>
            <a:ext cx="4069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“উত্তরে ৬০ কিমি/ঘণ্টা”</a:t>
            </a:r>
            <a:endParaRPr lang="en-US" sz="1300" dirty="0"/>
          </a:p>
        </p:txBody>
      </p:sp>
      <p:sp>
        <p:nvSpPr>
          <p:cNvPr id="38" name="Text 35"/>
          <p:cNvSpPr/>
          <p:nvPr/>
        </p:nvSpPr>
        <p:spPr>
          <a:xfrm>
            <a:off x="457200" y="6510528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CFE3F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মোঃ মিশন  ·  </a:t>
            </a:r>
            <a:pPr algn="l" indent="0" marL="0">
              <a:buNone/>
            </a:pPr>
            <a:r>
              <a:rPr lang="en-US" sz="1050" dirty="0">
                <a:solidFill>
                  <a:srgbClr val="CFE3F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সহকারী শিক্ষক (গণিত ও পদার্থবিজ্ঞান)  ·  উইন আইডিয়াল স্কুল</a:t>
            </a:r>
            <a:endParaRPr lang="en-US" sz="1050" dirty="0"/>
          </a:p>
        </p:txBody>
      </p:sp>
      <p:pic>
        <p:nvPicPr>
          <p:cNvPr id="39" name="Image 1" descr="/home/claude/motion2/logo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3152" y="6382512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motion2/bg_motion_mai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744200" y="365760"/>
            <a:ext cx="1051560" cy="402336"/>
          </a:xfrm>
          <a:prstGeom prst="roundRect">
            <a:avLst>
              <a:gd name="adj" fmla="val 50000"/>
            </a:avLst>
          </a:prstGeom>
          <a:solidFill>
            <a:srgbClr val="F5B041"/>
          </a:solidFill>
          <a:ln/>
        </p:spPr>
      </p:sp>
      <p:sp>
        <p:nvSpPr>
          <p:cNvPr id="4" name="Text 1"/>
          <p:cNvSpPr/>
          <p:nvPr/>
        </p:nvSpPr>
        <p:spPr>
          <a:xfrm>
            <a:off x="10744200" y="365760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4070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5/১১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48640" y="384048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00" kern="0" dirty="0">
                <a:solidFill>
                  <a:srgbClr val="F5B041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গুরুত্বপূর্ণ ধারণা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48640" y="768096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গড় দ্রুতি ও তাৎক্ষণিক দ্রুতি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86588" y="1737360"/>
            <a:ext cx="5349240" cy="4023360"/>
          </a:xfrm>
          <a:prstGeom prst="roundRect">
            <a:avLst>
              <a:gd name="adj" fmla="val 31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77800" dist="50800" dir="5400000">
              <a:srgbClr val="000000">
                <a:alpha val="25000"/>
              </a:srgbClr>
            </a:outerShdw>
          </a:effectLst>
        </p:spPr>
      </p:sp>
      <p:pic>
        <p:nvPicPr>
          <p:cNvPr id="8" name="Image 1" descr="/home/claude/motion2/hero_signpos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848" y="2011680"/>
            <a:ext cx="1188720" cy="11887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69468" y="3474720"/>
            <a:ext cx="4983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1B5E9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গড় দ্রুতি (Average Speed)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952348" y="4160520"/>
            <a:ext cx="4617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2000"/>
              </a:lnSpc>
              <a:buNone/>
            </a:pPr>
            <a:r>
              <a:rPr lang="en-US" sz="130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সম্পূর্ণ যাত্রায় মোট দূরত্বকে মোট সময় দিয়ে ভাগ করলে যে দ্রুতি পাওয়া যায়। পুরো যাত্রার সার্বিক চিত্র দেয়।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6255868" y="1737360"/>
            <a:ext cx="5349240" cy="4023360"/>
          </a:xfrm>
          <a:prstGeom prst="roundRect">
            <a:avLst>
              <a:gd name="adj" fmla="val 31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77800" dist="50800" dir="5400000">
              <a:srgbClr val="000000">
                <a:alpha val="25000"/>
              </a:srgbClr>
            </a:outerShdw>
          </a:effectLst>
        </p:spPr>
      </p:sp>
      <p:pic>
        <p:nvPicPr>
          <p:cNvPr id="12" name="Image 2" descr="/home/claude/motion2/hero_stopwatch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6128" y="2011680"/>
            <a:ext cx="1188720" cy="118872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438748" y="3474720"/>
            <a:ext cx="4983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C0392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তাৎক্ষণিক দ্রুতি (Instantaneous Speed)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6621628" y="4160520"/>
            <a:ext cx="4617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2000"/>
              </a:lnSpc>
              <a:buNone/>
            </a:pPr>
            <a:r>
              <a:rPr lang="en-US" sz="130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কোনো একটি নির্দিষ্ট মুহূর্তে বস্তুর দ্রুতি। গাড়ির স্পিডোমিটারে যে সংখ্যা দেখায়, সেটাই তাৎক্ষণিক দ্রুতি।</a:t>
            </a:r>
            <a:endParaRPr lang="en-US" sz="1300" dirty="0"/>
          </a:p>
        </p:txBody>
      </p:sp>
      <p:sp>
        <p:nvSpPr>
          <p:cNvPr id="15" name="Text 10"/>
          <p:cNvSpPr/>
          <p:nvPr/>
        </p:nvSpPr>
        <p:spPr>
          <a:xfrm>
            <a:off x="457200" y="6510528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CFE3F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মোঃ মিশন  ·  </a:t>
            </a:r>
            <a:pPr algn="l" indent="0" marL="0">
              <a:buNone/>
            </a:pPr>
            <a:r>
              <a:rPr lang="en-US" sz="1050" dirty="0">
                <a:solidFill>
                  <a:srgbClr val="CFE3F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সহকারী শিক্ষক (গণিত ও পদার্থবিজ্ঞান)  ·  উইন আইডিয়াল স্কুল</a:t>
            </a:r>
            <a:endParaRPr lang="en-US" sz="1050" dirty="0"/>
          </a:p>
        </p:txBody>
      </p:sp>
      <p:pic>
        <p:nvPicPr>
          <p:cNvPr id="16" name="Image 3" descr="/home/claude/motion2/logo_transparen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3152" y="6382512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motion2/bg_motion_mai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744200" y="365760"/>
            <a:ext cx="1051560" cy="402336"/>
          </a:xfrm>
          <a:prstGeom prst="roundRect">
            <a:avLst>
              <a:gd name="adj" fmla="val 50000"/>
            </a:avLst>
          </a:prstGeom>
          <a:solidFill>
            <a:srgbClr val="F5B041"/>
          </a:solidFill>
          <a:ln/>
        </p:spPr>
      </p:sp>
      <p:sp>
        <p:nvSpPr>
          <p:cNvPr id="4" name="Text 1"/>
          <p:cNvSpPr/>
          <p:nvPr/>
        </p:nvSpPr>
        <p:spPr>
          <a:xfrm>
            <a:off x="10744200" y="365760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4070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6/১১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48640" y="384048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00" kern="0" dirty="0">
                <a:solidFill>
                  <a:srgbClr val="F5B041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একক ও রূপান্তর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48640" y="768096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দ্রুতি/বেগের একক ও রূপান্তর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645920"/>
            <a:ext cx="11109960" cy="1051560"/>
          </a:xfrm>
          <a:prstGeom prst="roundRect">
            <a:avLst>
              <a:gd name="adj" fmla="val 10435"/>
            </a:avLst>
          </a:prstGeom>
          <a:solidFill>
            <a:srgbClr val="F5B041">
              <a:alpha val="94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868680" y="1645920"/>
            <a:ext cx="10424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50" b="1" dirty="0">
                <a:solidFill>
                  <a:srgbClr val="04070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সূত্র: km/h থেকে m/s এ যেতে ৫/১৮ দিয়ে গুণ করো, m/s থেকে km/h এ যেতে ১৮/৫ দিয়ে গুণ করো।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548640" y="2880360"/>
            <a:ext cx="11109960" cy="3063240"/>
          </a:xfrm>
          <a:prstGeom prst="roundRect">
            <a:avLst>
              <a:gd name="adj" fmla="val 35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52400" dist="38100" dir="5400000">
              <a:srgbClr val="000000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868680" y="3127248"/>
            <a:ext cx="329184" cy="329184"/>
          </a:xfrm>
          <a:prstGeom prst="ellipse">
            <a:avLst/>
          </a:prstGeom>
          <a:solidFill>
            <a:srgbClr val="E8930C"/>
          </a:solidFill>
          <a:ln/>
        </p:spPr>
      </p:sp>
      <p:sp>
        <p:nvSpPr>
          <p:cNvPr id="11" name="Text 8"/>
          <p:cNvSpPr/>
          <p:nvPr/>
        </p:nvSpPr>
        <p:spPr>
          <a:xfrm>
            <a:off x="868680" y="312724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371600" y="3108960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 কিমি = ১০০০ মিটার, ১ ঘণ্টা = ৩৬০০ সেকেন্ড।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868680" y="3703320"/>
            <a:ext cx="329184" cy="329184"/>
          </a:xfrm>
          <a:prstGeom prst="ellipse">
            <a:avLst/>
          </a:prstGeom>
          <a:solidFill>
            <a:srgbClr val="E8930C"/>
          </a:solidFill>
          <a:ln/>
        </p:spPr>
      </p:sp>
      <p:sp>
        <p:nvSpPr>
          <p:cNvPr id="14" name="Text 11"/>
          <p:cNvSpPr/>
          <p:nvPr/>
        </p:nvSpPr>
        <p:spPr>
          <a:xfrm>
            <a:off x="868680" y="37033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371600" y="3685032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তাই ১ km/h = ১০০০ মিটার ÷ ৩৬০০ সেকেন্ড = ৫/১৮ m/s।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868680" y="4279392"/>
            <a:ext cx="329184" cy="329184"/>
          </a:xfrm>
          <a:prstGeom prst="ellipse">
            <a:avLst/>
          </a:prstGeom>
          <a:solidFill>
            <a:srgbClr val="E8930C"/>
          </a:solidFill>
          <a:ln/>
        </p:spPr>
      </p:sp>
      <p:sp>
        <p:nvSpPr>
          <p:cNvPr id="17" name="Text 14"/>
          <p:cNvSpPr/>
          <p:nvPr/>
        </p:nvSpPr>
        <p:spPr>
          <a:xfrm>
            <a:off x="868680" y="427939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371600" y="4261104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উদাহরণ: ৭২ km/h = ৭২ × ৫/১৮ = ২০ m/s।</a:t>
            </a:r>
            <a:endParaRPr lang="en-US" sz="1350" dirty="0"/>
          </a:p>
        </p:txBody>
      </p:sp>
      <p:sp>
        <p:nvSpPr>
          <p:cNvPr id="19" name="Shape 16"/>
          <p:cNvSpPr/>
          <p:nvPr/>
        </p:nvSpPr>
        <p:spPr>
          <a:xfrm>
            <a:off x="868680" y="4855464"/>
            <a:ext cx="329184" cy="329184"/>
          </a:xfrm>
          <a:prstGeom prst="ellipse">
            <a:avLst/>
          </a:prstGeom>
          <a:solidFill>
            <a:srgbClr val="E8930C"/>
          </a:solidFill>
          <a:ln/>
        </p:spPr>
      </p:sp>
      <p:sp>
        <p:nvSpPr>
          <p:cNvPr id="20" name="Text 17"/>
          <p:cNvSpPr/>
          <p:nvPr/>
        </p:nvSpPr>
        <p:spPr>
          <a:xfrm>
            <a:off x="868680" y="485546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371600" y="4837176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বিপরীতে: ২৫ m/s = ২৫ × ১৮/৫ = ৯০ km/h।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457200" y="6510528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CFE3F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মোঃ মিশন  ·  </a:t>
            </a:r>
            <a:pPr algn="l" indent="0" marL="0">
              <a:buNone/>
            </a:pPr>
            <a:r>
              <a:rPr lang="en-US" sz="1050" dirty="0">
                <a:solidFill>
                  <a:srgbClr val="CFE3F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সহকারী শিক্ষক (গণিত ও পদার্থবিজ্ঞান)  ·  উইন আইডিয়াল স্কুল</a:t>
            </a:r>
            <a:endParaRPr lang="en-US" sz="1050" dirty="0"/>
          </a:p>
        </p:txBody>
      </p:sp>
      <p:pic>
        <p:nvPicPr>
          <p:cNvPr id="23" name="Image 1" descr="/home/claude/motion2/logo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3152" y="6382512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motion2/bg_motion_mai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744200" y="365760"/>
            <a:ext cx="1051560" cy="402336"/>
          </a:xfrm>
          <a:prstGeom prst="roundRect">
            <a:avLst>
              <a:gd name="adj" fmla="val 50000"/>
            </a:avLst>
          </a:prstGeom>
          <a:solidFill>
            <a:srgbClr val="F5B041"/>
          </a:solidFill>
          <a:ln/>
        </p:spPr>
      </p:sp>
      <p:sp>
        <p:nvSpPr>
          <p:cNvPr id="4" name="Text 1"/>
          <p:cNvSpPr/>
          <p:nvPr/>
        </p:nvSpPr>
        <p:spPr>
          <a:xfrm>
            <a:off x="10744200" y="365760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4070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7/১১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48640" y="384048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00" kern="0" dirty="0">
                <a:solidFill>
                  <a:srgbClr val="F5B041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ব্যবহারিক অনুশীলন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48640" y="768096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উদাহরণ: দ্রুতি গণনা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645920"/>
            <a:ext cx="11109960" cy="914400"/>
          </a:xfrm>
          <a:prstGeom prst="roundRect">
            <a:avLst>
              <a:gd name="adj" fmla="val 12000"/>
            </a:avLst>
          </a:prstGeom>
          <a:solidFill>
            <a:srgbClr val="F5B041">
              <a:alpha val="94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868680" y="164592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b="1" dirty="0">
                <a:solidFill>
                  <a:srgbClr val="04070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প্রশ্ন: একটি বাস ১৫০ কিমি দূরত্ব ৩ ঘণ্টায় অতিক্রম করলে তার গড় দ্রুতি কত?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48640" y="2743200"/>
            <a:ext cx="1110996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52400" dist="38100" dir="5400000">
              <a:srgbClr val="000000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868680" y="3035808"/>
            <a:ext cx="329184" cy="329184"/>
          </a:xfrm>
          <a:prstGeom prst="ellipse">
            <a:avLst/>
          </a:prstGeom>
          <a:solidFill>
            <a:srgbClr val="E8930C"/>
          </a:solidFill>
          <a:ln/>
        </p:spPr>
      </p:sp>
      <p:sp>
        <p:nvSpPr>
          <p:cNvPr id="11" name="Text 8"/>
          <p:cNvSpPr/>
          <p:nvPr/>
        </p:nvSpPr>
        <p:spPr>
          <a:xfrm>
            <a:off x="868680" y="30358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371600" y="301752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সূত্র লিখি: দ্রুতি = দূরত্ব ÷ সময়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868680" y="3721608"/>
            <a:ext cx="329184" cy="329184"/>
          </a:xfrm>
          <a:prstGeom prst="ellipse">
            <a:avLst/>
          </a:prstGeom>
          <a:solidFill>
            <a:srgbClr val="E8930C"/>
          </a:solidFill>
          <a:ln/>
        </p:spPr>
      </p:sp>
      <p:sp>
        <p:nvSpPr>
          <p:cNvPr id="14" name="Text 11"/>
          <p:cNvSpPr/>
          <p:nvPr/>
        </p:nvSpPr>
        <p:spPr>
          <a:xfrm>
            <a:off x="868680" y="37216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371600" y="370332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মান বসাই: দ্রুতি = ১৫০ কিমি ÷ ৩ ঘণ্টা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868680" y="4407408"/>
            <a:ext cx="329184" cy="329184"/>
          </a:xfrm>
          <a:prstGeom prst="ellipse">
            <a:avLst/>
          </a:prstGeom>
          <a:solidFill>
            <a:srgbClr val="E8930C"/>
          </a:solidFill>
          <a:ln/>
        </p:spPr>
      </p:sp>
      <p:sp>
        <p:nvSpPr>
          <p:cNvPr id="17" name="Text 14"/>
          <p:cNvSpPr/>
          <p:nvPr/>
        </p:nvSpPr>
        <p:spPr>
          <a:xfrm>
            <a:off x="868680" y="44074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371600" y="438912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ভাগ করি: দ্রুতি = ৫০ কিমি/ঘণ্টা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868680" y="5093208"/>
            <a:ext cx="329184" cy="329184"/>
          </a:xfrm>
          <a:prstGeom prst="ellipse">
            <a:avLst/>
          </a:prstGeom>
          <a:solidFill>
            <a:srgbClr val="E8930C"/>
          </a:solidFill>
          <a:ln/>
        </p:spPr>
      </p:sp>
      <p:sp>
        <p:nvSpPr>
          <p:cNvPr id="20" name="Text 17"/>
          <p:cNvSpPr/>
          <p:nvPr/>
        </p:nvSpPr>
        <p:spPr>
          <a:xfrm>
            <a:off x="868680" y="50932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371600" y="507492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উত্তর: বাসের গড় দ্রুতি = ৫০ কিমি/ঘণ্টা (বা ১৩.৮৯ m/s)।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457200" y="6510528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CFE3F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মোঃ মিশন  ·  </a:t>
            </a:r>
            <a:pPr algn="l" indent="0" marL="0">
              <a:buNone/>
            </a:pPr>
            <a:r>
              <a:rPr lang="en-US" sz="1050" dirty="0">
                <a:solidFill>
                  <a:srgbClr val="CFE3F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সহকারী শিক্ষক (গণিত ও পদার্থবিজ্ঞান)  ·  উইন আইডিয়াল স্কুল</a:t>
            </a:r>
            <a:endParaRPr lang="en-US" sz="1050" dirty="0"/>
          </a:p>
        </p:txBody>
      </p:sp>
      <p:pic>
        <p:nvPicPr>
          <p:cNvPr id="23" name="Image 1" descr="/home/claude/motion2/logo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3152" y="6382512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motion2/bg_motion_mai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744200" y="365760"/>
            <a:ext cx="1051560" cy="402336"/>
          </a:xfrm>
          <a:prstGeom prst="roundRect">
            <a:avLst>
              <a:gd name="adj" fmla="val 50000"/>
            </a:avLst>
          </a:prstGeom>
          <a:solidFill>
            <a:srgbClr val="F5B041"/>
          </a:solidFill>
          <a:ln/>
        </p:spPr>
      </p:sp>
      <p:sp>
        <p:nvSpPr>
          <p:cNvPr id="4" name="Text 1"/>
          <p:cNvSpPr/>
          <p:nvPr/>
        </p:nvSpPr>
        <p:spPr>
          <a:xfrm>
            <a:off x="10744200" y="365760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4070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8/১১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48640" y="384048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00" kern="0" dirty="0">
                <a:solidFill>
                  <a:srgbClr val="F5B041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ব্যবহারিক অনুশীলন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48640" y="768096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উদাহরণ: বেগ গণনা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645920"/>
            <a:ext cx="11109960" cy="1051560"/>
          </a:xfrm>
          <a:prstGeom prst="roundRect">
            <a:avLst>
              <a:gd name="adj" fmla="val 10435"/>
            </a:avLst>
          </a:prstGeom>
          <a:solidFill>
            <a:srgbClr val="F5B041">
              <a:alpha val="94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868680" y="1645920"/>
            <a:ext cx="10424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b="1" dirty="0">
                <a:solidFill>
                  <a:srgbClr val="04070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প্রশ্ন: একজন সাইক্লিস্ট পূর্ব দিকে ৪০ মিটার সরণ ৮ সেকেন্ডে সম্পন্ন করলে তার বেগ কত?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48640" y="2880360"/>
            <a:ext cx="11109960" cy="3063240"/>
          </a:xfrm>
          <a:prstGeom prst="roundRect">
            <a:avLst>
              <a:gd name="adj" fmla="val 35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52400" dist="38100" dir="5400000">
              <a:srgbClr val="000000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868680" y="3127248"/>
            <a:ext cx="329184" cy="329184"/>
          </a:xfrm>
          <a:prstGeom prst="ellipse">
            <a:avLst/>
          </a:prstGeom>
          <a:solidFill>
            <a:srgbClr val="E8930C"/>
          </a:solidFill>
          <a:ln/>
        </p:spPr>
      </p:sp>
      <p:sp>
        <p:nvSpPr>
          <p:cNvPr id="11" name="Text 8"/>
          <p:cNvSpPr/>
          <p:nvPr/>
        </p:nvSpPr>
        <p:spPr>
          <a:xfrm>
            <a:off x="868680" y="312724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371600" y="3108960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সূত্র লিখি: বেগ = সরণ ÷ সময়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868680" y="3703320"/>
            <a:ext cx="329184" cy="329184"/>
          </a:xfrm>
          <a:prstGeom prst="ellipse">
            <a:avLst/>
          </a:prstGeom>
          <a:solidFill>
            <a:srgbClr val="E8930C"/>
          </a:solidFill>
          <a:ln/>
        </p:spPr>
      </p:sp>
      <p:sp>
        <p:nvSpPr>
          <p:cNvPr id="14" name="Text 11"/>
          <p:cNvSpPr/>
          <p:nvPr/>
        </p:nvSpPr>
        <p:spPr>
          <a:xfrm>
            <a:off x="868680" y="37033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371600" y="3685032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মান বসাই: বেগ = ৪০ মিটার ÷ ৮ সেকেন্ড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868680" y="4279392"/>
            <a:ext cx="329184" cy="329184"/>
          </a:xfrm>
          <a:prstGeom prst="ellipse">
            <a:avLst/>
          </a:prstGeom>
          <a:solidFill>
            <a:srgbClr val="E8930C"/>
          </a:solidFill>
          <a:ln/>
        </p:spPr>
      </p:sp>
      <p:sp>
        <p:nvSpPr>
          <p:cNvPr id="17" name="Text 14"/>
          <p:cNvSpPr/>
          <p:nvPr/>
        </p:nvSpPr>
        <p:spPr>
          <a:xfrm>
            <a:off x="868680" y="427939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371600" y="4261104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ভাগ করি: বেগ = ৫ m/s</a:t>
            </a:r>
            <a:endParaRPr lang="en-US" sz="1350" dirty="0"/>
          </a:p>
        </p:txBody>
      </p:sp>
      <p:sp>
        <p:nvSpPr>
          <p:cNvPr id="19" name="Shape 16"/>
          <p:cNvSpPr/>
          <p:nvPr/>
        </p:nvSpPr>
        <p:spPr>
          <a:xfrm>
            <a:off x="868680" y="4855464"/>
            <a:ext cx="329184" cy="329184"/>
          </a:xfrm>
          <a:prstGeom prst="ellipse">
            <a:avLst/>
          </a:prstGeom>
          <a:solidFill>
            <a:srgbClr val="E8930C"/>
          </a:solidFill>
          <a:ln/>
        </p:spPr>
      </p:sp>
      <p:sp>
        <p:nvSpPr>
          <p:cNvPr id="20" name="Text 17"/>
          <p:cNvSpPr/>
          <p:nvPr/>
        </p:nvSpPr>
        <p:spPr>
          <a:xfrm>
            <a:off x="868680" y="485546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371600" y="4837176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উত্তর: সাইক্লিস্টের বেগ = পূর্ব দিকে ৫ m/s (মান ও দিক দুটোই উল্লেখ করা জরুরি)।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457200" y="6510528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CFE3F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মোঃ মিশন  ·  </a:t>
            </a:r>
            <a:pPr algn="l" indent="0" marL="0">
              <a:buNone/>
            </a:pPr>
            <a:r>
              <a:rPr lang="en-US" sz="1050" dirty="0">
                <a:solidFill>
                  <a:srgbClr val="CFE3F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সহকারী শিক্ষক (গণিত ও পদার্থবিজ্ঞান)  ·  উইন আইডিয়াল স্কুল</a:t>
            </a:r>
            <a:endParaRPr lang="en-US" sz="1050" dirty="0"/>
          </a:p>
        </p:txBody>
      </p:sp>
      <p:pic>
        <p:nvPicPr>
          <p:cNvPr id="23" name="Image 1" descr="/home/claude/motion2/logo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3152" y="6382512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motion2/bg_motion_mai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744200" y="365760"/>
            <a:ext cx="1051560" cy="402336"/>
          </a:xfrm>
          <a:prstGeom prst="roundRect">
            <a:avLst>
              <a:gd name="adj" fmla="val 50000"/>
            </a:avLst>
          </a:prstGeom>
          <a:solidFill>
            <a:srgbClr val="F5B041"/>
          </a:solidFill>
          <a:ln/>
        </p:spPr>
      </p:sp>
      <p:sp>
        <p:nvSpPr>
          <p:cNvPr id="4" name="Text 1"/>
          <p:cNvSpPr/>
          <p:nvPr/>
        </p:nvSpPr>
        <p:spPr>
          <a:xfrm>
            <a:off x="10744200" y="365760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4070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9/১১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48640" y="384048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00" kern="0" dirty="0">
                <a:solidFill>
                  <a:srgbClr val="F5B041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বাস্তব জীবনে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48640" y="768096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দ্রুতি ও বেগের বাস্তব প্রয়োগ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426568" y="1600200"/>
            <a:ext cx="2724912" cy="4206240"/>
          </a:xfrm>
          <a:prstGeom prst="roundRect">
            <a:avLst>
              <a:gd name="adj" fmla="val 4698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32000"/>
              </a:srgbClr>
            </a:solidFill>
            <a:prstDash val="solid"/>
          </a:ln>
        </p:spPr>
      </p:sp>
      <p:pic>
        <p:nvPicPr>
          <p:cNvPr id="8" name="Image 1" descr="/home/claude/motion2/hero_ca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096" y="1874520"/>
            <a:ext cx="1133856" cy="11338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63728" y="3200400"/>
            <a:ext cx="24505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গাড়ির স্পিডোমিটার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609448" y="3886200"/>
            <a:ext cx="235915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CFE3F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প্রতি মুহূর্তে তাৎক্ষণিক দ্রুতি (km/h) দেখায় — এটি একটি সাধারণ কিন্তু গুরুত্বপূর্ণ প্রয়োগ।</a:t>
            </a:r>
            <a:endParaRPr lang="en-US" sz="1150" dirty="0"/>
          </a:p>
        </p:txBody>
      </p:sp>
      <p:sp>
        <p:nvSpPr>
          <p:cNvPr id="11" name="Shape 7"/>
          <p:cNvSpPr/>
          <p:nvPr/>
        </p:nvSpPr>
        <p:spPr>
          <a:xfrm>
            <a:off x="3297784" y="1600200"/>
            <a:ext cx="2724912" cy="4206240"/>
          </a:xfrm>
          <a:prstGeom prst="roundRect">
            <a:avLst>
              <a:gd name="adj" fmla="val 4698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32000"/>
              </a:srgbClr>
            </a:solidFill>
            <a:prstDash val="solid"/>
          </a:ln>
        </p:spPr>
      </p:sp>
      <p:pic>
        <p:nvPicPr>
          <p:cNvPr id="12" name="Image 2" descr="/home/claude/motion2/hero_running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3312" y="1874520"/>
            <a:ext cx="1133856" cy="1133856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3434944" y="3200400"/>
            <a:ext cx="24505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দৌড় প্রতিযোগিতা</a:t>
            </a:r>
            <a:endParaRPr lang="en-US" sz="1400" dirty="0"/>
          </a:p>
        </p:txBody>
      </p:sp>
      <p:sp>
        <p:nvSpPr>
          <p:cNvPr id="14" name="Text 9"/>
          <p:cNvSpPr/>
          <p:nvPr/>
        </p:nvSpPr>
        <p:spPr>
          <a:xfrm>
            <a:off x="3480664" y="3886200"/>
            <a:ext cx="235915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CFE3F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১০০ মিটার স্প্রিন্টারের গড় দ্রুতি হিসাব করে বিজয়ী নির্ধারণ করা হয়।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6169000" y="1600200"/>
            <a:ext cx="2724912" cy="4206240"/>
          </a:xfrm>
          <a:prstGeom prst="roundRect">
            <a:avLst>
              <a:gd name="adj" fmla="val 4698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32000"/>
              </a:srgbClr>
            </a:solidFill>
            <a:prstDash val="solid"/>
          </a:ln>
        </p:spPr>
      </p:sp>
      <p:pic>
        <p:nvPicPr>
          <p:cNvPr id="16" name="Image 3" descr="/home/claude/motion2/hero_plane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4528" y="1874520"/>
            <a:ext cx="1133856" cy="1133856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306160" y="3200400"/>
            <a:ext cx="24505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বিমান চলাচল</a:t>
            </a:r>
            <a:endParaRPr lang="en-US" sz="1400" dirty="0"/>
          </a:p>
        </p:txBody>
      </p:sp>
      <p:sp>
        <p:nvSpPr>
          <p:cNvPr id="18" name="Text 12"/>
          <p:cNvSpPr/>
          <p:nvPr/>
        </p:nvSpPr>
        <p:spPr>
          <a:xfrm>
            <a:off x="6351880" y="3886200"/>
            <a:ext cx="235915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CFE3F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পাইলটরা নির্দিষ্ট দিকে নির্দিষ্ট বেগে বিমান চালিয়ে গন্তব্যে পৌঁছান — এখানে দিক অপরিহার্য।</a:t>
            </a:r>
            <a:endParaRPr lang="en-US" sz="1150" dirty="0"/>
          </a:p>
        </p:txBody>
      </p:sp>
      <p:sp>
        <p:nvSpPr>
          <p:cNvPr id="19" name="Shape 13"/>
          <p:cNvSpPr/>
          <p:nvPr/>
        </p:nvSpPr>
        <p:spPr>
          <a:xfrm>
            <a:off x="9040216" y="1600200"/>
            <a:ext cx="2724912" cy="4206240"/>
          </a:xfrm>
          <a:prstGeom prst="roundRect">
            <a:avLst>
              <a:gd name="adj" fmla="val 4698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32000"/>
              </a:srgbClr>
            </a:solidFill>
            <a:prstDash val="solid"/>
          </a:ln>
        </p:spPr>
      </p:sp>
      <p:pic>
        <p:nvPicPr>
          <p:cNvPr id="20" name="Image 4" descr="/home/claude/motion2/hero_cyclis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5744" y="1874520"/>
            <a:ext cx="1133856" cy="1133856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9177376" y="3200400"/>
            <a:ext cx="24505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খেলাধুলা ও ফিটনেস</a:t>
            </a:r>
            <a:endParaRPr lang="en-US" sz="1400" dirty="0"/>
          </a:p>
        </p:txBody>
      </p:sp>
      <p:sp>
        <p:nvSpPr>
          <p:cNvPr id="22" name="Text 15"/>
          <p:cNvSpPr/>
          <p:nvPr/>
        </p:nvSpPr>
        <p:spPr>
          <a:xfrm>
            <a:off x="9223096" y="3886200"/>
            <a:ext cx="235915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CFE3F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সাইক্লিং, দৌড়ানোর অ্যাপ ব্যবহারকারীর দ্রুতি ট্র্যাক করে পারফরম্যান্স বিশ্লেষণ করে।</a:t>
            </a:r>
            <a:endParaRPr lang="en-US" sz="1150" dirty="0"/>
          </a:p>
        </p:txBody>
      </p:sp>
      <p:sp>
        <p:nvSpPr>
          <p:cNvPr id="23" name="Text 16"/>
          <p:cNvSpPr/>
          <p:nvPr/>
        </p:nvSpPr>
        <p:spPr>
          <a:xfrm>
            <a:off x="457200" y="6510528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CFE3F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মোঃ মিশন  ·  </a:t>
            </a:r>
            <a:pPr algn="l" indent="0" marL="0">
              <a:buNone/>
            </a:pPr>
            <a:r>
              <a:rPr lang="en-US" sz="1050" dirty="0">
                <a:solidFill>
                  <a:srgbClr val="CFE3F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সহকারী শিক্ষক (গণিত ও পদার্থবিজ্ঞান)  ·  উইন আইডিয়াল স্কুল</a:t>
            </a:r>
            <a:endParaRPr lang="en-US" sz="1050" dirty="0"/>
          </a:p>
        </p:txBody>
      </p:sp>
      <p:pic>
        <p:nvPicPr>
          <p:cNvPr id="24" name="Image 5" descr="/home/claude/motion2/logo_transparent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03152" y="6382512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motion2/bg_motion_mai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744200" y="365760"/>
            <a:ext cx="1051560" cy="402336"/>
          </a:xfrm>
          <a:prstGeom prst="roundRect">
            <a:avLst>
              <a:gd name="adj" fmla="val 50000"/>
            </a:avLst>
          </a:prstGeom>
          <a:solidFill>
            <a:srgbClr val="F5B041"/>
          </a:solidFill>
          <a:ln/>
        </p:spPr>
      </p:sp>
      <p:sp>
        <p:nvSpPr>
          <p:cNvPr id="4" name="Text 1"/>
          <p:cNvSpPr/>
          <p:nvPr/>
        </p:nvSpPr>
        <p:spPr>
          <a:xfrm>
            <a:off x="10744200" y="365760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4070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10/১১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48640" y="384048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00" kern="0" dirty="0">
                <a:solidFill>
                  <a:srgbClr val="F5B041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জানো কি?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48640" y="768096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দ্রুতি ও বেগের মজার তথ্য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1110996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000000">
                <a:alpha val="20000"/>
              </a:srgbClr>
            </a:outerShdw>
          </a:effectLst>
        </p:spPr>
      </p:sp>
      <p:pic>
        <p:nvPicPr>
          <p:cNvPr id="8" name="Image 1" descr="/home/claude/motion2/hero_earth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039112"/>
            <a:ext cx="768096" cy="76809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874520" y="1828800"/>
            <a:ext cx="9509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আলোর দ্রুতি সেকেন্ডে প্রায় ৩ লক্ষ কিলোমিটার — এখন পর্যন্ত জানা সবচেয়ে বেশি দ্রুতি, যা কোনো বস্তু অতিক্রম করতে পারে না।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548640" y="3337560"/>
            <a:ext cx="1110996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000000">
                <a:alpha val="20000"/>
              </a:srgbClr>
            </a:outerShdw>
          </a:effectLst>
        </p:spPr>
      </p:sp>
      <p:pic>
        <p:nvPicPr>
          <p:cNvPr id="11" name="Image 2" descr="/home/claude/motion2/hero_bu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3685032"/>
            <a:ext cx="768096" cy="76809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874520" y="3474720"/>
            <a:ext cx="9509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উসাইন বোল্ট ১০০ মিটার দৌড়ে সর্বোচ্চ প্রায় ৪৪ কিমি/ঘণ্টা দ্রুতি অর্জন করেছিলেন — মানব ইতিহাসে সর্বোচ্চ!</a:t>
            </a:r>
            <a:endParaRPr lang="en-US" sz="1400" dirty="0"/>
          </a:p>
        </p:txBody>
      </p:sp>
      <p:sp>
        <p:nvSpPr>
          <p:cNvPr id="13" name="Shape 8"/>
          <p:cNvSpPr/>
          <p:nvPr/>
        </p:nvSpPr>
        <p:spPr>
          <a:xfrm>
            <a:off x="548640" y="4983480"/>
            <a:ext cx="1110996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000000">
                <a:alpha val="20000"/>
              </a:srgbClr>
            </a:outerShdw>
          </a:effectLst>
        </p:spPr>
      </p:sp>
      <p:pic>
        <p:nvPicPr>
          <p:cNvPr id="14" name="Image 3" descr="/home/claude/motion2/hero_calculator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5330952"/>
            <a:ext cx="768096" cy="76809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874520" y="5120640"/>
            <a:ext cx="9509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নিজেকে যাচাই করো: একটি ট্রেন ৯০ km/h বেগে চললে তা m/s এ কত হবে? (উত্তর: ২৫ m/s)</a:t>
            </a:r>
            <a:endParaRPr lang="en-US" sz="1400" dirty="0"/>
          </a:p>
        </p:txBody>
      </p:sp>
      <p:sp>
        <p:nvSpPr>
          <p:cNvPr id="16" name="Text 10"/>
          <p:cNvSpPr/>
          <p:nvPr/>
        </p:nvSpPr>
        <p:spPr>
          <a:xfrm>
            <a:off x="457200" y="6510528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CFE3F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মোঃ মিশন  ·  </a:t>
            </a:r>
            <a:pPr algn="l" indent="0" marL="0">
              <a:buNone/>
            </a:pPr>
            <a:r>
              <a:rPr lang="en-US" sz="1050" dirty="0">
                <a:solidFill>
                  <a:srgbClr val="CFE3F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সহকারী শিক্ষক (গণিত ও পদার্থবিজ্ঞান)  ·  উইন আইডিয়াল স্কুল</a:t>
            </a:r>
            <a:endParaRPr lang="en-US" sz="1050" dirty="0"/>
          </a:p>
        </p:txBody>
      </p:sp>
      <p:pic>
        <p:nvPicPr>
          <p:cNvPr id="17" name="Image 4" descr="/home/claude/motion2/logo_transparen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3152" y="6382512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motion2/bg_motion_mai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744200" y="365760"/>
            <a:ext cx="1051560" cy="402336"/>
          </a:xfrm>
          <a:prstGeom prst="roundRect">
            <a:avLst>
              <a:gd name="adj" fmla="val 50000"/>
            </a:avLst>
          </a:prstGeom>
          <a:solidFill>
            <a:srgbClr val="F5B041"/>
          </a:solidFill>
          <a:ln/>
        </p:spPr>
      </p:sp>
      <p:sp>
        <p:nvSpPr>
          <p:cNvPr id="4" name="Text 1"/>
          <p:cNvSpPr/>
          <p:nvPr/>
        </p:nvSpPr>
        <p:spPr>
          <a:xfrm>
            <a:off x="10744200" y="365760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4070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11/১১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48640" y="384048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00" kern="0" dirty="0">
                <a:solidFill>
                  <a:srgbClr val="F5B041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শেষ কথা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48640" y="768096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আজকের সারসংক্ষেপ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463040"/>
            <a:ext cx="653796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52400" dist="38100" dir="5400000">
              <a:srgbClr val="000000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22960" y="1709928"/>
            <a:ext cx="292608" cy="292608"/>
          </a:xfrm>
          <a:prstGeom prst="ellipse">
            <a:avLst/>
          </a:prstGeom>
          <a:solidFill>
            <a:srgbClr val="E8930C"/>
          </a:solidFill>
          <a:ln/>
        </p:spPr>
      </p:sp>
      <p:sp>
        <p:nvSpPr>
          <p:cNvPr id="9" name="Text 6"/>
          <p:cNvSpPr/>
          <p:nvPr/>
        </p:nvSpPr>
        <p:spPr>
          <a:xfrm>
            <a:off x="822960" y="17099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1280160" y="1691640"/>
            <a:ext cx="5669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দ্রুতি = দূরত্ব ÷ সময় — স্কেলার রাশি, দিক নেই।</a:t>
            </a:r>
            <a:endParaRPr lang="en-US" sz="1180" dirty="0"/>
          </a:p>
        </p:txBody>
      </p:sp>
      <p:sp>
        <p:nvSpPr>
          <p:cNvPr id="11" name="Shape 8"/>
          <p:cNvSpPr/>
          <p:nvPr/>
        </p:nvSpPr>
        <p:spPr>
          <a:xfrm>
            <a:off x="822960" y="2331720"/>
            <a:ext cx="292608" cy="292608"/>
          </a:xfrm>
          <a:prstGeom prst="ellipse">
            <a:avLst/>
          </a:prstGeom>
          <a:solidFill>
            <a:srgbClr val="E8930C"/>
          </a:solidFill>
          <a:ln/>
        </p:spPr>
      </p:sp>
      <p:sp>
        <p:nvSpPr>
          <p:cNvPr id="12" name="Text 9"/>
          <p:cNvSpPr/>
          <p:nvPr/>
        </p:nvSpPr>
        <p:spPr>
          <a:xfrm>
            <a:off x="822960" y="2331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1280160" y="2313432"/>
            <a:ext cx="5669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বেগ = সরণ ÷ সময় — ভেক্টর রাশি, মান ও দিক উভয়ই আছে।</a:t>
            </a:r>
            <a:endParaRPr lang="en-US" sz="1180" dirty="0"/>
          </a:p>
        </p:txBody>
      </p:sp>
      <p:sp>
        <p:nvSpPr>
          <p:cNvPr id="14" name="Shape 11"/>
          <p:cNvSpPr/>
          <p:nvPr/>
        </p:nvSpPr>
        <p:spPr>
          <a:xfrm>
            <a:off x="822960" y="2953512"/>
            <a:ext cx="292608" cy="292608"/>
          </a:xfrm>
          <a:prstGeom prst="ellipse">
            <a:avLst/>
          </a:prstGeom>
          <a:solidFill>
            <a:srgbClr val="E8930C"/>
          </a:solidFill>
          <a:ln/>
        </p:spPr>
      </p:sp>
      <p:sp>
        <p:nvSpPr>
          <p:cNvPr id="15" name="Text 12"/>
          <p:cNvSpPr/>
          <p:nvPr/>
        </p:nvSpPr>
        <p:spPr>
          <a:xfrm>
            <a:off x="822960" y="29535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1280160" y="2935224"/>
            <a:ext cx="5669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গড় দ্রুতি পুরো যাত্রার, তাৎক্ষণিক দ্রুতি নির্দিষ্ট মুহূর্তের জন্য।</a:t>
            </a:r>
            <a:endParaRPr lang="en-US" sz="1180" dirty="0"/>
          </a:p>
        </p:txBody>
      </p:sp>
      <p:sp>
        <p:nvSpPr>
          <p:cNvPr id="17" name="Shape 14"/>
          <p:cNvSpPr/>
          <p:nvPr/>
        </p:nvSpPr>
        <p:spPr>
          <a:xfrm>
            <a:off x="822960" y="3575304"/>
            <a:ext cx="292608" cy="292608"/>
          </a:xfrm>
          <a:prstGeom prst="ellipse">
            <a:avLst/>
          </a:prstGeom>
          <a:solidFill>
            <a:srgbClr val="E8930C"/>
          </a:solidFill>
          <a:ln/>
        </p:spPr>
      </p:sp>
      <p:sp>
        <p:nvSpPr>
          <p:cNvPr id="18" name="Text 15"/>
          <p:cNvSpPr/>
          <p:nvPr/>
        </p:nvSpPr>
        <p:spPr>
          <a:xfrm>
            <a:off x="822960" y="357530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1280160" y="3557016"/>
            <a:ext cx="5669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km/h থেকে m/s রূপান্তরে ৫/১৮ দিয়ে গুণ করতে হয়।</a:t>
            </a:r>
            <a:endParaRPr lang="en-US" sz="1180" dirty="0"/>
          </a:p>
        </p:txBody>
      </p:sp>
      <p:sp>
        <p:nvSpPr>
          <p:cNvPr id="20" name="Shape 17"/>
          <p:cNvSpPr/>
          <p:nvPr/>
        </p:nvSpPr>
        <p:spPr>
          <a:xfrm>
            <a:off x="822960" y="4197096"/>
            <a:ext cx="292608" cy="292608"/>
          </a:xfrm>
          <a:prstGeom prst="ellipse">
            <a:avLst/>
          </a:prstGeom>
          <a:solidFill>
            <a:srgbClr val="E8930C"/>
          </a:solidFill>
          <a:ln/>
        </p:spPr>
      </p:sp>
      <p:sp>
        <p:nvSpPr>
          <p:cNvPr id="21" name="Text 18"/>
          <p:cNvSpPr/>
          <p:nvPr/>
        </p:nvSpPr>
        <p:spPr>
          <a:xfrm>
            <a:off x="822960" y="419709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1280160" y="4178808"/>
            <a:ext cx="5669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F1D3D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স্পিডোমিটার, দৌড়, বিমান চলাচল — সবখানে এই ধারণা ব্যবহৃত হয়।</a:t>
            </a:r>
            <a:endParaRPr lang="en-US" sz="1180" dirty="0"/>
          </a:p>
        </p:txBody>
      </p:sp>
      <p:sp>
        <p:nvSpPr>
          <p:cNvPr id="23" name="Shape 20"/>
          <p:cNvSpPr/>
          <p:nvPr/>
        </p:nvSpPr>
        <p:spPr>
          <a:xfrm>
            <a:off x="7360920" y="1463040"/>
            <a:ext cx="4297680" cy="3291840"/>
          </a:xfrm>
          <a:prstGeom prst="roundRect">
            <a:avLst>
              <a:gd name="adj" fmla="val 3333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32000"/>
              </a:srgbClr>
            </a:solidFill>
            <a:prstDash val="solid"/>
          </a:ln>
        </p:spPr>
      </p:sp>
      <p:pic>
        <p:nvPicPr>
          <p:cNvPr id="24" name="Image 1" descr="/home/claude/motion2/icon_arrowrigh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0" y="1691640"/>
            <a:ext cx="384048" cy="384048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7635240" y="212140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B041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আগামীকাল  ·  দিন ৩</a:t>
            </a:r>
            <a:endParaRPr lang="en-US" sz="1400" dirty="0"/>
          </a:p>
        </p:txBody>
      </p:sp>
      <p:sp>
        <p:nvSpPr>
          <p:cNvPr id="26" name="Text 22"/>
          <p:cNvSpPr/>
          <p:nvPr/>
        </p:nvSpPr>
        <p:spPr>
          <a:xfrm>
            <a:off x="7635240" y="2487168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ত্বরণ</a:t>
            </a:r>
            <a:endParaRPr lang="en-US" sz="3000" dirty="0"/>
          </a:p>
        </p:txBody>
      </p:sp>
      <p:sp>
        <p:nvSpPr>
          <p:cNvPr id="27" name="Text 23"/>
          <p:cNvSpPr/>
          <p:nvPr/>
        </p:nvSpPr>
        <p:spPr>
          <a:xfrm>
            <a:off x="7635240" y="3200400"/>
            <a:ext cx="3840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CFE3F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ত্বরণের সংজ্ঞা, সূত্র, একক এবং সমবেগ ও অসম বেগের সাথে সম্পর্ক নিয়ে আলোচনা</a:t>
            </a:r>
            <a:endParaRPr lang="en-US" sz="1200" dirty="0"/>
          </a:p>
        </p:txBody>
      </p:sp>
      <p:sp>
        <p:nvSpPr>
          <p:cNvPr id="28" name="Shape 24"/>
          <p:cNvSpPr/>
          <p:nvPr/>
        </p:nvSpPr>
        <p:spPr>
          <a:xfrm>
            <a:off x="548640" y="4937760"/>
            <a:ext cx="11109960" cy="1234440"/>
          </a:xfrm>
          <a:prstGeom prst="roundRect">
            <a:avLst>
              <a:gd name="adj" fmla="val 8889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32000"/>
              </a:srgbClr>
            </a:solidFill>
            <a:prstDash val="solid"/>
          </a:ln>
        </p:spPr>
      </p:sp>
      <p:pic>
        <p:nvPicPr>
          <p:cNvPr id="29" name="Image 2" descr="/home/claude/motion2/teacher_circ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5074920"/>
            <a:ext cx="960120" cy="960120"/>
          </a:xfrm>
          <a:prstGeom prst="rect">
            <a:avLst/>
          </a:prstGeom>
        </p:spPr>
      </p:pic>
      <p:sp>
        <p:nvSpPr>
          <p:cNvPr id="30" name="Text 25"/>
          <p:cNvSpPr/>
          <p:nvPr/>
        </p:nvSpPr>
        <p:spPr>
          <a:xfrm>
            <a:off x="1920240" y="5074920"/>
            <a:ext cx="7315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মোঃ মিশন</a:t>
            </a:r>
            <a:endParaRPr lang="en-US" sz="1700" dirty="0"/>
          </a:p>
          <a:p>
            <a:pPr indent="0" marL="0">
              <a:lnSpc>
                <a:spcPct val="122000"/>
              </a:lnSpc>
              <a:buNone/>
            </a:pPr>
            <a:r>
              <a:rPr lang="en-US" sz="1150" dirty="0">
                <a:solidFill>
                  <a:srgbClr val="CFE3F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বিএসসি অনার্স, এমএসসি (গণিত)  |  সহকারী শিক্ষক (গণিত ও পদার্থবিজ্ঞান)</a:t>
            </a:r>
            <a:endParaRPr lang="en-US" sz="1700" dirty="0"/>
          </a:p>
          <a:p>
            <a:pPr indent="0" marL="0">
              <a:lnSpc>
                <a:spcPct val="122000"/>
              </a:lnSpc>
              <a:buNone/>
            </a:pPr>
            <a:r>
              <a:rPr lang="en-US" sz="1200" b="1" dirty="0">
                <a:solidFill>
                  <a:srgbClr val="F5B041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উইন আইডিয়াল স্কুল</a:t>
            </a:r>
            <a:endParaRPr lang="en-US" sz="1700" dirty="0"/>
          </a:p>
        </p:txBody>
      </p:sp>
      <p:pic>
        <p:nvPicPr>
          <p:cNvPr id="31" name="Image 3" descr="/home/claude/motion2/logo_transparen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0" y="5138928"/>
            <a:ext cx="822960" cy="8229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2026-08-17T01:18:43Z</dcterms:created>
  <dcterms:modified xsi:type="dcterms:W3CDTF">2026-08-17T01:18:43Z</dcterms:modified>
</cp:coreProperties>
</file>