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93" d="100"/>
          <a:sy n="93" d="100"/>
        </p:scale>
        <p:origin x="-102" y="-51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3E4B0A-0427-41DA-9D19-55719AC13E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A51A877-E8FC-4E6D-AB4D-5B949002FD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6154E8F-91F9-443C-8567-C4BB798A7913}"/>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427F1BC7-C082-4852-8C88-B59B3D96DC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778133-B174-4645-846A-FB63D40ADD69}"/>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1624539013"/>
      </p:ext>
    </p:extLst>
  </p:cSld>
  <p:clrMapOvr>
    <a:masterClrMapping/>
  </p:clrMapOvr>
  <p:transition spd="slow">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507F48-258C-4ABB-8B68-3F81C30FC2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17F2DEF-0DA9-45D7-B1A6-DFE36C75F4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1A7A25D-0752-4673-878B-700A966E9411}"/>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5D8C1701-3213-4B40-96F5-C81E88843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C397433-FD2A-4507-A080-6FA207F0ED18}"/>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276080264"/>
      </p:ext>
    </p:extLst>
  </p:cSld>
  <p:clrMapOvr>
    <a:masterClrMapping/>
  </p:clrMapOvr>
  <p:transition spd="slow">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28209D6-947B-4691-A783-CCC416B92E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7AD1E49-6D75-436E-8D0D-C7086560B3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98E11B3-03B7-4C74-B2A9-E17CC4C38F3A}"/>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EB5808AF-8B57-4ED8-859B-DD82F4F9C3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CD56A4-1882-4E61-8AE6-5DF3290E8FCC}"/>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1892431761"/>
      </p:ext>
    </p:extLst>
  </p:cSld>
  <p:clrMapOvr>
    <a:masterClrMapping/>
  </p:clrMapOvr>
  <p:transition spd="slow">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2890CD-327E-4521-922F-2CB68B34F2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814409-867A-4CEC-BA44-A02228EF85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98236B-9196-4A9C-9726-758ED5D9D0F3}"/>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8992CC6A-1796-46BC-AE54-EA6E302EA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88001F9-195E-4F11-8B78-143CDFA7F763}"/>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238995209"/>
      </p:ext>
    </p:extLst>
  </p:cSld>
  <p:clrMapOvr>
    <a:masterClrMapping/>
  </p:clrMapOvr>
  <p:transition spd="slow">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1CC7CD-2278-4ADB-A144-1179AEDD39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5630DD4-BDA5-4F04-89F9-C7DB7F721C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02585C23-F1E2-499C-9E21-45BB981E4B50}"/>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7D0D2043-C25F-49B3-A5F9-99F4438B31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B683B7E-7130-48DB-BBD0-8333969D5EE0}"/>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3478793124"/>
      </p:ext>
    </p:extLst>
  </p:cSld>
  <p:clrMapOvr>
    <a:masterClrMapping/>
  </p:clrMapOvr>
  <p:transition spd="slow">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E66CE9-85C9-42E5-BEF3-D89935AB38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E120A15-BDFC-46BB-B6A6-06CC29EB30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3BC6AA0-7124-4640-8093-023BB1D9ED2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601131C-CAF7-4281-AE17-E32FD16B9080}"/>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6" name="Footer Placeholder 5">
            <a:extLst>
              <a:ext uri="{FF2B5EF4-FFF2-40B4-BE49-F238E27FC236}">
                <a16:creationId xmlns:a16="http://schemas.microsoft.com/office/drawing/2014/main" xmlns="" id="{B6C1AC77-42E3-4863-9A73-9A2BD56438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7B9B082-E02F-4DB8-B02C-343E142E6EA7}"/>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623714285"/>
      </p:ext>
    </p:extLst>
  </p:cSld>
  <p:clrMapOvr>
    <a:masterClrMapping/>
  </p:clrMapOvr>
  <p:transition spd="slow">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1F341B-5A12-4D0E-81FA-30B41ED2AC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EA388DD-5132-44E7-94C0-CB39E9B65F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3701CB3-7153-460E-830B-F39FE3785A2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A3A8905-7F21-4D48-ABA0-C1391CD67C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64A1C743-B739-4B84-92E0-D72FCD0F777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D9F822-5C19-4895-BD13-6623BB765A66}"/>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8" name="Footer Placeholder 7">
            <a:extLst>
              <a:ext uri="{FF2B5EF4-FFF2-40B4-BE49-F238E27FC236}">
                <a16:creationId xmlns:a16="http://schemas.microsoft.com/office/drawing/2014/main" xmlns="" id="{67BD8B44-BDD3-47F6-B780-A58618D92A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D3F994A-E80F-4575-9753-C62A9D67FF0E}"/>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070976332"/>
      </p:ext>
    </p:extLst>
  </p:cSld>
  <p:clrMapOvr>
    <a:masterClrMapping/>
  </p:clrMapOvr>
  <p:transition spd="slow">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AB56F7-28B8-4DA4-B876-C51DBEA36E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7F23621-257A-4189-9695-D4085C61EA8A}"/>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4" name="Footer Placeholder 3">
            <a:extLst>
              <a:ext uri="{FF2B5EF4-FFF2-40B4-BE49-F238E27FC236}">
                <a16:creationId xmlns:a16="http://schemas.microsoft.com/office/drawing/2014/main" xmlns="" id="{59C8AEBB-6705-441F-B80B-C1E49E260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A64FCAD-1023-4438-B98D-77A7A1B0557A}"/>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564774161"/>
      </p:ext>
    </p:extLst>
  </p:cSld>
  <p:clrMapOvr>
    <a:masterClrMapping/>
  </p:clrMapOvr>
  <p:transition spd="slow">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97F3E57-8BE0-4B00-90E8-9DED705FE4D4}"/>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3" name="Footer Placeholder 2">
            <a:extLst>
              <a:ext uri="{FF2B5EF4-FFF2-40B4-BE49-F238E27FC236}">
                <a16:creationId xmlns:a16="http://schemas.microsoft.com/office/drawing/2014/main" xmlns="" id="{2F706FB1-2F33-42BD-BD73-3D3DAFF334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A6A4D6-5646-467E-9D32-7E2829A67E06}"/>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847497290"/>
      </p:ext>
    </p:extLst>
  </p:cSld>
  <p:clrMapOvr>
    <a:masterClrMapping/>
  </p:clrMapOvr>
  <p:transition spd="slow">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1E5D76-BACA-4169-8FE8-EBFFCC2290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E1C1556-C946-4452-98F8-3A0D12CBE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3C29405-30B5-447D-8A1B-DDB5B42A9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5435AE7-0D97-47AD-98FB-7AFCA5AC10D1}"/>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6" name="Footer Placeholder 5">
            <a:extLst>
              <a:ext uri="{FF2B5EF4-FFF2-40B4-BE49-F238E27FC236}">
                <a16:creationId xmlns:a16="http://schemas.microsoft.com/office/drawing/2014/main" xmlns="" id="{5D7A8BFC-73BF-47D1-9096-D49E77B08F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9DA5CDB-FB17-406C-9B92-EC997053D803}"/>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2460704377"/>
      </p:ext>
    </p:extLst>
  </p:cSld>
  <p:clrMapOvr>
    <a:masterClrMapping/>
  </p:clrMapOvr>
  <p:transition spd="slow">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9C096B-9AF3-450E-8234-1662C3F82F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2F1CD22-51C4-404A-8CB0-22A1F4C663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83DF472-972A-4A65-AAA3-40D8403FE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DE16DC4-B88C-4EC3-B970-0E9D5C53FB55}"/>
              </a:ext>
            </a:extLst>
          </p:cNvPr>
          <p:cNvSpPr>
            <a:spLocks noGrp="1"/>
          </p:cNvSpPr>
          <p:nvPr>
            <p:ph type="dt" sz="half" idx="10"/>
          </p:nvPr>
        </p:nvSpPr>
        <p:spPr/>
        <p:txBody>
          <a:bodyPr/>
          <a:lstStyle/>
          <a:p>
            <a:fld id="{E410D45F-207D-4041-A2DA-45442AEA5335}" type="datetimeFigureOut">
              <a:rPr lang="en-US" smtClean="0"/>
              <a:pPr/>
              <a:t>8/18/2026</a:t>
            </a:fld>
            <a:endParaRPr lang="en-US"/>
          </a:p>
        </p:txBody>
      </p:sp>
      <p:sp>
        <p:nvSpPr>
          <p:cNvPr id="6" name="Footer Placeholder 5">
            <a:extLst>
              <a:ext uri="{FF2B5EF4-FFF2-40B4-BE49-F238E27FC236}">
                <a16:creationId xmlns:a16="http://schemas.microsoft.com/office/drawing/2014/main" xmlns="" id="{8BE212E9-2899-424E-9B50-12CE010018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2FB6000-C272-4A52-818C-90E50968DFF2}"/>
              </a:ext>
            </a:extLst>
          </p:cNvPr>
          <p:cNvSpPr>
            <a:spLocks noGrp="1"/>
          </p:cNvSpPr>
          <p:nvPr>
            <p:ph type="sldNum" sz="quarter" idx="12"/>
          </p:nvPr>
        </p:nvSpPr>
        <p:spPr/>
        <p:txBody>
          <a:body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1215485529"/>
      </p:ext>
    </p:extLst>
  </p:cSld>
  <p:clrMapOvr>
    <a:masterClrMapping/>
  </p:clrMapOvr>
  <p:transition spd="slow">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B64063B-4CC2-4BED-987A-E2621AB10C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44F934F-245C-4AD3-8503-6E37814D06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4B309B8-052E-45A7-A0D0-44E5C4569B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10D45F-207D-4041-A2DA-45442AEA5335}" type="datetimeFigureOut">
              <a:rPr lang="en-US" smtClean="0"/>
              <a:pPr/>
              <a:t>8/18/2026</a:t>
            </a:fld>
            <a:endParaRPr lang="en-US"/>
          </a:p>
        </p:txBody>
      </p:sp>
      <p:sp>
        <p:nvSpPr>
          <p:cNvPr id="5" name="Footer Placeholder 4">
            <a:extLst>
              <a:ext uri="{FF2B5EF4-FFF2-40B4-BE49-F238E27FC236}">
                <a16:creationId xmlns:a16="http://schemas.microsoft.com/office/drawing/2014/main" xmlns="" id="{3DCC7CCE-1CD6-4FD5-BD3C-D94AD45DD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E591D01-B85B-43F1-B8CD-FE07297745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BBBFB1-63A6-46B7-A9D1-227471D55E95}" type="slidenum">
              <a:rPr lang="en-US" smtClean="0"/>
              <a:pPr/>
              <a:t>‹#›</a:t>
            </a:fld>
            <a:endParaRPr lang="en-US"/>
          </a:p>
        </p:txBody>
      </p:sp>
    </p:spTree>
    <p:extLst>
      <p:ext uri="{BB962C8B-B14F-4D97-AF65-F5344CB8AC3E}">
        <p14:creationId xmlns:p14="http://schemas.microsoft.com/office/powerpoint/2010/main" xmlns="" val="72913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zoom dir="in"/>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2B1EDA0-78C2-4C05-B3E4-45CD3ADB14CD}"/>
              </a:ext>
            </a:extLst>
          </p:cNvPr>
          <p:cNvPicPr>
            <a:picLocks noChangeAspect="1"/>
          </p:cNvPicPr>
          <p:nvPr/>
        </p:nvPicPr>
        <p:blipFill>
          <a:blip r:embed="rId2"/>
          <a:stretch>
            <a:fillRect/>
          </a:stretch>
        </p:blipFill>
        <p:spPr>
          <a:xfrm>
            <a:off x="0" y="1"/>
            <a:ext cx="12192000" cy="6857999"/>
          </a:xfrm>
          <a:prstGeom prst="rect">
            <a:avLst/>
          </a:prstGeom>
        </p:spPr>
      </p:pic>
      <p:sp>
        <p:nvSpPr>
          <p:cNvPr id="5" name="TextBox 4">
            <a:extLst>
              <a:ext uri="{FF2B5EF4-FFF2-40B4-BE49-F238E27FC236}">
                <a16:creationId xmlns:a16="http://schemas.microsoft.com/office/drawing/2014/main" xmlns="" id="{094E9808-B7CC-41CF-950A-1DC8B46E9DAA}"/>
              </a:ext>
            </a:extLst>
          </p:cNvPr>
          <p:cNvSpPr txBox="1"/>
          <p:nvPr/>
        </p:nvSpPr>
        <p:spPr>
          <a:xfrm>
            <a:off x="600635" y="349624"/>
            <a:ext cx="1532965" cy="923330"/>
          </a:xfrm>
          <a:prstGeom prst="rect">
            <a:avLst/>
          </a:prstGeom>
          <a:noFill/>
        </p:spPr>
        <p:txBody>
          <a:bodyPr wrap="square" rtlCol="0">
            <a:spAutoFit/>
          </a:bodyPr>
          <a:lstStyle/>
          <a:p>
            <a:r>
              <a:rPr lang="en-US" sz="5400" b="1" dirty="0" err="1">
                <a:solidFill>
                  <a:srgbClr val="C00000"/>
                </a:solidFill>
                <a:latin typeface="NikoshBAN" panose="02000000000000000000" pitchFamily="2" charset="0"/>
                <a:cs typeface="NikoshBAN" panose="02000000000000000000" pitchFamily="2" charset="0"/>
              </a:rPr>
              <a:t>স্বাগত</a:t>
            </a:r>
            <a:endParaRPr lang="en-US" sz="5400" b="1"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4196103039"/>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B2AF48-8A19-40DB-968F-39E5BA4E8538}"/>
              </a:ext>
            </a:extLst>
          </p:cNvPr>
          <p:cNvSpPr>
            <a:spLocks noGrp="1"/>
          </p:cNvSpPr>
          <p:nvPr>
            <p:ph type="title"/>
          </p:nvPr>
        </p:nvSpPr>
        <p:spPr>
          <a:xfrm>
            <a:off x="89647" y="107576"/>
            <a:ext cx="11985812" cy="6669742"/>
          </a:xfrm>
          <a:blipFill>
            <a:blip r:embed="rId2"/>
            <a:tile tx="0" ty="0" sx="100000" sy="100000" flip="none" algn="tl"/>
          </a:blipFill>
        </p:spPr>
        <p:txBody>
          <a:bodyPr>
            <a:normAutofit fontScale="90000"/>
          </a:bodyPr>
          <a:lstStyle/>
          <a:p>
            <a:r>
              <a:rPr lang="en-US"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২. এলাকার সড়কের দুরবস্থা সংক্রান্ত সংবাদ প্রতিবেদন</a:t>
            </a:r>
            <a:r>
              <a:rPr lang="en-US"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ল</a:t>
            </a:r>
            <a:r>
              <a:rPr lang="en-US" sz="3200" dirty="0" err="1">
                <a:latin typeface="NikoshBAN" panose="02000000000000000000" pitchFamily="2" charset="0"/>
                <a:cs typeface="NikoshBAN" panose="02000000000000000000" pitchFamily="2" charset="0"/>
              </a:rPr>
              <a:t>িখ</a:t>
            </a:r>
            <a:r>
              <a:rPr lang="en-US" sz="3200" dirty="0">
                <a:latin typeface="NikoshBAN" panose="02000000000000000000" pitchFamily="2" charset="0"/>
                <a:cs typeface="NikoshBAN" panose="02000000000000000000" pitchFamily="2" charset="0"/>
              </a:rPr>
              <a:t>।</a:t>
            </a:r>
            <a:br>
              <a:rPr lang="en-US" sz="3200" dirty="0">
                <a:latin typeface="NikoshBAN" panose="02000000000000000000" pitchFamily="2" charset="0"/>
                <a:cs typeface="NikoshBAN" panose="02000000000000000000" pitchFamily="2" charset="0"/>
              </a:rPr>
            </a:br>
            <a:r>
              <a:rPr lang="en-US" sz="1300" dirty="0">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
            </a:r>
            <a:br>
              <a:rPr lang="en-US" sz="3200" dirty="0">
                <a:latin typeface="NikoshBAN" panose="02000000000000000000" pitchFamily="2" charset="0"/>
                <a:cs typeface="NikoshBAN" panose="02000000000000000000" pitchFamily="2" charset="0"/>
              </a:rPr>
            </a:br>
            <a:r>
              <a:rPr lang="en-US"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ন</a:t>
            </a:r>
            <a:r>
              <a:rPr lang="en-US" sz="3200" dirty="0">
                <a:latin typeface="NikoshBAN" panose="02000000000000000000" pitchFamily="2" charset="0"/>
                <a:cs typeface="NikoshBAN" panose="02000000000000000000" pitchFamily="2" charset="0"/>
              </a:rPr>
              <a:t>ি</a:t>
            </a:r>
            <a:r>
              <a:rPr lang="as-IN" sz="3200" dirty="0">
                <a:latin typeface="NikoshBAN" panose="02000000000000000000" pitchFamily="2" charset="0"/>
                <a:cs typeface="NikoshBAN" panose="02000000000000000000" pitchFamily="2" charset="0"/>
              </a:rPr>
              <a:t>জ</a:t>
            </a:r>
            <a:r>
              <a:rPr lang="en-US" sz="3200" dirty="0">
                <a:latin typeface="NikoshBAN" panose="02000000000000000000" pitchFamily="2" charset="0"/>
                <a:cs typeface="NikoshBAN" panose="02000000000000000000" pitchFamily="2" charset="0"/>
              </a:rPr>
              <a:t>স</a:t>
            </a:r>
            <a:r>
              <a:rPr lang="as-IN" sz="3200" dirty="0">
                <a:latin typeface="NikoshBAN" panose="02000000000000000000" pitchFamily="2" charset="0"/>
                <a:cs typeface="NikoshBAN" panose="02000000000000000000" pitchFamily="2" charset="0"/>
              </a:rPr>
              <a:t>্</a:t>
            </a:r>
            <a:r>
              <a:rPr lang="en-US" sz="3200" dirty="0">
                <a:latin typeface="NikoshBAN" panose="02000000000000000000" pitchFamily="2" charset="0"/>
                <a:cs typeface="NikoshBAN" panose="02000000000000000000" pitchFamily="2" charset="0"/>
              </a:rPr>
              <a:t>ব </a:t>
            </a:r>
            <a:r>
              <a:rPr lang="as-IN" sz="3200" dirty="0">
                <a:latin typeface="NikoshBAN" panose="02000000000000000000" pitchFamily="2" charset="0"/>
                <a:cs typeface="NikoshBAN" panose="02000000000000000000" pitchFamily="2" charset="0"/>
              </a:rPr>
              <a:t>প</a:t>
            </a:r>
            <a:r>
              <a:rPr lang="en-US" sz="3200" dirty="0">
                <a:latin typeface="NikoshBAN" panose="02000000000000000000" pitchFamily="2" charset="0"/>
                <a:cs typeface="NikoshBAN" panose="02000000000000000000" pitchFamily="2" charset="0"/>
              </a:rPr>
              <a:t>্</a:t>
            </a:r>
            <a:r>
              <a:rPr lang="as-IN" sz="3200" dirty="0">
                <a:latin typeface="NikoshBAN" panose="02000000000000000000" pitchFamily="2" charset="0"/>
                <a:cs typeface="NikoshBAN" panose="02000000000000000000" pitchFamily="2" charset="0"/>
              </a:rPr>
              <a:t>র</a:t>
            </a:r>
            <a:r>
              <a:rPr lang="en-US" sz="3200" dirty="0">
                <a:latin typeface="NikoshBAN" panose="02000000000000000000" pitchFamily="2" charset="0"/>
                <a:cs typeface="NikoshBAN" panose="02000000000000000000" pitchFamily="2" charset="0"/>
              </a:rPr>
              <a:t>ত</a:t>
            </a:r>
            <a:r>
              <a:rPr lang="as-IN" sz="3200" dirty="0">
                <a:latin typeface="NikoshBAN" panose="02000000000000000000" pitchFamily="2" charset="0"/>
                <a:cs typeface="NikoshBAN" panose="02000000000000000000" pitchFamily="2" charset="0"/>
              </a:rPr>
              <a:t>ি</a:t>
            </a:r>
            <a:r>
              <a:rPr lang="en-US" sz="3200" dirty="0">
                <a:latin typeface="NikoshBAN" panose="02000000000000000000" pitchFamily="2" charset="0"/>
                <a:cs typeface="NikoshBAN" panose="02000000000000000000" pitchFamily="2" charset="0"/>
              </a:rPr>
              <a:t>ব</a:t>
            </a:r>
            <a:r>
              <a:rPr lang="as-IN" sz="3200" dirty="0">
                <a:latin typeface="NikoshBAN" panose="02000000000000000000" pitchFamily="2" charset="0"/>
                <a:cs typeface="NikoshBAN" panose="02000000000000000000" pitchFamily="2" charset="0"/>
              </a:rPr>
              <a:t>ে</a:t>
            </a:r>
            <a:r>
              <a:rPr lang="en-US" sz="3200" dirty="0">
                <a:latin typeface="NikoshBAN" panose="02000000000000000000" pitchFamily="2" charset="0"/>
                <a:cs typeface="NikoshBAN" panose="02000000000000000000" pitchFamily="2" charset="0"/>
              </a:rPr>
              <a:t>দ</a:t>
            </a:r>
            <a:r>
              <a:rPr lang="as-IN" sz="3200" dirty="0">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br>
              <a:rPr lang="en-US" sz="3200" dirty="0">
                <a:latin typeface="NikoshBAN" panose="02000000000000000000" pitchFamily="2" charset="0"/>
                <a:cs typeface="NikoshBAN" panose="02000000000000000000" pitchFamily="2" charset="0"/>
              </a:rPr>
            </a:br>
            <a:r>
              <a:rPr lang="en-US"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হাসিবুল আলম, চাটখিল (নোয়াখালী), ২২ জুলাই ২০২১। </a:t>
            </a:r>
            <a:r>
              <a:rPr lang="en-US" sz="3200" dirty="0">
                <a:latin typeface="NikoshBAN" panose="02000000000000000000" pitchFamily="2" charset="0"/>
                <a:cs typeface="NikoshBAN" panose="02000000000000000000" pitchFamily="2" charset="0"/>
              </a:rPr>
              <a:t/>
            </a:r>
            <a:br>
              <a:rPr lang="en-US" sz="3200" dirty="0">
                <a:latin typeface="NikoshBAN" panose="02000000000000000000" pitchFamily="2" charset="0"/>
                <a:cs typeface="NikoshBAN" panose="02000000000000000000" pitchFamily="2" charset="0"/>
              </a:rPr>
            </a:br>
            <a:r>
              <a:rPr lang="en-US" sz="1100" dirty="0">
                <a:latin typeface="NikoshBAN" panose="02000000000000000000" pitchFamily="2" charset="0"/>
                <a:cs typeface="NikoshBAN" panose="02000000000000000000" pitchFamily="2" charset="0"/>
              </a:rPr>
              <a:t/>
            </a:r>
            <a:br>
              <a:rPr lang="en-US" sz="1100" dirty="0">
                <a:latin typeface="NikoshBAN" panose="02000000000000000000" pitchFamily="2" charset="0"/>
                <a:cs typeface="NikoshBAN" panose="02000000000000000000" pitchFamily="2" charset="0"/>
              </a:rPr>
            </a:br>
            <a:r>
              <a:rPr lang="en-US" sz="3200" dirty="0">
                <a:latin typeface="NikoshBAN" panose="02000000000000000000" pitchFamily="2" charset="0"/>
                <a:cs typeface="NikoshBAN" panose="02000000000000000000" pitchFamily="2" charset="0"/>
              </a:rPr>
              <a:t>                                       </a:t>
            </a:r>
            <a:r>
              <a:rPr lang="en-US" sz="4000" dirty="0">
                <a:latin typeface="NikoshBAN" panose="02000000000000000000" pitchFamily="2" charset="0"/>
                <a:cs typeface="NikoshBAN" panose="02000000000000000000" pitchFamily="2" charset="0"/>
              </a:rPr>
              <a:t>‘</a:t>
            </a:r>
            <a:r>
              <a:rPr lang="as-IN" sz="4000" b="1" dirty="0">
                <a:solidFill>
                  <a:srgbClr val="002060"/>
                </a:solidFill>
                <a:latin typeface="NikoshBAN" panose="02000000000000000000" pitchFamily="2" charset="0"/>
                <a:cs typeface="NikoshBAN" panose="02000000000000000000" pitchFamily="2" charset="0"/>
              </a:rPr>
              <a:t>সড়কের বেহাল দশা:যাত্রীদের দুর্ভোগ</a:t>
            </a:r>
            <a:r>
              <a:rPr lang="en-US" sz="4000" b="1" dirty="0">
                <a:solidFill>
                  <a:srgbClr val="002060"/>
                </a:solidFill>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
            </a:r>
            <a:br>
              <a:rPr lang="en-US" sz="32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নোয়াখালীর সোনাইমুড়ি উপজেলার জয়াগ বাজার থেকে কুমিল্লার মনোহরগঞ্জ উপজেলার</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হাসনাবাদ পর্যন্ত </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শহিদ মুক্তিযোদ্ধা একরামুল হক সড়কটি চলাচলের অযোগ্য হয়ে পড়েছে। প্রায়</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এক যুগ ধরে সড়কটির কোনো</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সংস্কার কাজ হয়নি।সড়কের এ বেহাল দশায় যাত্রীরা চর</a:t>
            </a:r>
            <a:r>
              <a:rPr lang="en-US" sz="2800" dirty="0">
                <a:latin typeface="NikoshBAN" panose="02000000000000000000" pitchFamily="2" charset="0"/>
                <a:cs typeface="NikoshBAN" panose="02000000000000000000" pitchFamily="2" charset="0"/>
              </a:rPr>
              <a:t>ম </a:t>
            </a:r>
            <a:r>
              <a:rPr lang="as-IN" sz="2800" dirty="0">
                <a:latin typeface="NikoshBAN" panose="02000000000000000000" pitchFamily="2" charset="0"/>
                <a:cs typeface="NikoshBAN" panose="02000000000000000000" pitchFamily="2" charset="0"/>
              </a:rPr>
              <a:t>দুর্ভোগ</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পোহাচ্ছে।</a:t>
            </a:r>
            <a:r>
              <a:rPr lang="en-US" sz="2800" dirty="0">
                <a:latin typeface="NikoshBAN" panose="02000000000000000000" pitchFamily="2" charset="0"/>
                <a:cs typeface="NikoshBAN" panose="02000000000000000000" pitchFamily="2" charset="0"/>
              </a:rPr>
              <a:t>  </a:t>
            </a:r>
            <a:br>
              <a:rPr lang="en-US" sz="2800" dirty="0">
                <a:latin typeface="NikoshBAN" panose="02000000000000000000" pitchFamily="2" charset="0"/>
                <a:cs typeface="NikoshBAN" panose="02000000000000000000" pitchFamily="2" charset="0"/>
              </a:rPr>
            </a:br>
            <a:r>
              <a:rPr lang="en-US" sz="500" dirty="0">
                <a:latin typeface="NikoshBAN" panose="02000000000000000000" pitchFamily="2" charset="0"/>
                <a:cs typeface="NikoshBAN" panose="02000000000000000000" pitchFamily="2" charset="0"/>
              </a:rPr>
              <a:t>       </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গতকাল মঙ্গলবার দুপুরে সরেজমিনে দেখা গেছে, বারো কিলোমিটার দীর্ঘ সড়কটির পুরোটাই বড়ো বড়ো</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গর্ত ও খানাখন্দে ভরা। জয়াগ</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বাজার থেকে মোহাম্মদপুর ইউনিয়নের নগরপাড়া সেতু পর্যন্ত দুই কিলোমিটার</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অংশে দুই পাশের মাটি সরে</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গেছে। প্রতিদিন এ সড়ক দিয়ে নোয়াখালীর</a:t>
            </a: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চাটখিল ও সোনাইমুড়ি, কুমিল্লার মনোহরগঞ্জ ও</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লাকসাম এবং চাঁদপুরের শাহরাস্তি উপজেলার হাজার হাজার বাসিন্দা চলাচল করে। এছাড়া কমপক্ষে ত্রিশটি শিক্ষা</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প্রতিষ্ঠানের শিক্ষার্থীরা এ পথে যাতায়াত করে থাকে। এলাকাবাসী জানান, সড়কটির তিন কিলোমিটার সোনাইমুড়ি এবং</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বাকি নয় কিলোমিটার চাটখিল উপজেলায় পড়েছে। বিগত ২০১৯ সালের বন্যায় সড়কটির সুরকির স্তর দেবে গিয়ে বালু বের</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হয়ে আসে এবং সৃষ্টি হয় খানাখন্দের। এরপর প্রতি বর্ষায় বৃষ্টিপাতে পানি ও কাদায় সড়কটি একাকার হয়ে যায়, যা এখন</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চলাচলের অযোগ্য হয়ে পড়েছে। গত বুধবার একটি পিকআপ ভ্যান ভাওরকোট গ্রামের কাছে রাস্তার গর্তে পড়ে যায়, এতে</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চালকসহ তিন জন যাত্রী আহত হন।</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2104175987"/>
      </p:ext>
    </p:extLst>
  </p:cSld>
  <p:clrMapOvr>
    <a:masterClrMapping/>
  </p:clrMapOvr>
  <p:transition spd="slow">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BEA3E-4157-472B-B1B8-F386D7974BC1}"/>
              </a:ext>
            </a:extLst>
          </p:cNvPr>
          <p:cNvSpPr>
            <a:spLocks noGrp="1"/>
          </p:cNvSpPr>
          <p:nvPr>
            <p:ph type="title"/>
          </p:nvPr>
        </p:nvSpPr>
        <p:spPr>
          <a:xfrm>
            <a:off x="94267" y="84841"/>
            <a:ext cx="12019175" cy="6693031"/>
          </a:xfrm>
          <a:blipFill>
            <a:blip r:embed="rId2"/>
            <a:tile tx="0" ty="0" sx="100000" sy="100000" flip="none" algn="tl"/>
          </a:blipFill>
        </p:spPr>
        <p:txBody>
          <a:bodyPr>
            <a:normAutofit/>
          </a:bodyPr>
          <a:lstStyle/>
          <a:p>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চাটখিল ইউনিয়ন পরিষদের সাধারণ মানুষ মনে করে, সড়কটি নিয়ে এলাকাবাসীর দুর্ভোগ</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দীর্ঘদিনের। অথচ এর সমাধানে কর্তৃপক্ষের কোনো নজর নেই। এটি মেরামতের জন্য স্থানীয় লোকজন</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 সরকার প্রকৌশল অধিদপ্তরে একাধিকবার আবেদন করলেও কোনো প্রতিকার পায়নি। এলাকাবাসীর দাবি,</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গুরুত্বপূর্ণ এই সড়কটি দ্রুত সংস্কার করে জনদুর্ভোগ কমাতে সংশ্লিষ্ট কর্তৃপক্ষ যেন কার্যকর</a:t>
            </a:r>
            <a:r>
              <a:rPr lang="en-US" sz="2800" dirty="0">
                <a:latin typeface="NikoshBAN" panose="02000000000000000000" pitchFamily="2" charset="0"/>
                <a:cs typeface="NikoshBAN" panose="02000000000000000000" pitchFamily="2" charset="0"/>
              </a:rPr>
              <a:t/>
            </a:r>
            <a:br>
              <a:rPr lang="en-US" sz="2800" dirty="0">
                <a:latin typeface="NikoshBAN" panose="02000000000000000000" pitchFamily="2" charset="0"/>
                <a:cs typeface="NikoshBAN" panose="02000000000000000000" pitchFamily="2" charset="0"/>
              </a:rPr>
            </a:br>
            <a:r>
              <a:rPr lang="en-US" sz="2800" dirty="0">
                <a:latin typeface="NikoshBAN" panose="02000000000000000000" pitchFamily="2" charset="0"/>
                <a:cs typeface="NikoshBAN" panose="02000000000000000000" pitchFamily="2" charset="0"/>
              </a:rPr>
              <a:t>        </a:t>
            </a:r>
            <a:r>
              <a:rPr lang="as-IN" sz="2800" dirty="0">
                <a:latin typeface="NikoshBAN" panose="02000000000000000000" pitchFamily="2" charset="0"/>
                <a:cs typeface="NikoshBAN" panose="02000000000000000000" pitchFamily="2" charset="0"/>
              </a:rPr>
              <a:t>ব্যবস্থা গ্রহণ করে।</a:t>
            </a:r>
            <a:br>
              <a:rPr lang="as-IN" sz="2800" dirty="0">
                <a:latin typeface="NikoshBAN" panose="02000000000000000000" pitchFamily="2" charset="0"/>
                <a:cs typeface="NikoshBAN" panose="02000000000000000000" pitchFamily="2" charset="0"/>
              </a:rPr>
            </a:b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220514368"/>
      </p:ext>
    </p:extLst>
  </p:cSld>
  <p:clrMapOvr>
    <a:masterClrMapping/>
  </p:clrMapOvr>
  <p:transition spd="slow">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0F49ADB-27F0-4A3D-94EB-B7ACC2FF09DC}"/>
              </a:ext>
            </a:extLst>
          </p:cNvPr>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xmlns="" id="{F52E887B-15FA-42B1-84EF-1531A0240996}"/>
              </a:ext>
            </a:extLst>
          </p:cNvPr>
          <p:cNvSpPr txBox="1"/>
          <p:nvPr/>
        </p:nvSpPr>
        <p:spPr>
          <a:xfrm>
            <a:off x="537328" y="5071621"/>
            <a:ext cx="4072379" cy="1862048"/>
          </a:xfrm>
          <a:prstGeom prst="rect">
            <a:avLst/>
          </a:prstGeom>
          <a:noFill/>
        </p:spPr>
        <p:txBody>
          <a:bodyPr wrap="square" rtlCol="0">
            <a:spAutoFit/>
          </a:bodyPr>
          <a:lstStyle/>
          <a:p>
            <a:r>
              <a:rPr lang="en-US" sz="11500" b="1" dirty="0" err="1">
                <a:latin typeface="NikoshBAN" panose="02000000000000000000" pitchFamily="2" charset="0"/>
                <a:cs typeface="NikoshBAN" panose="02000000000000000000" pitchFamily="2" charset="0"/>
              </a:rPr>
              <a:t>ধন্যবাদ</a:t>
            </a:r>
            <a:endParaRPr lang="en-US"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4213524550"/>
      </p:ext>
    </p:extLst>
  </p:cSld>
  <p:clrMapOvr>
    <a:masterClrMapping/>
  </p:clrMapOvr>
  <p:transition spd="slow">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E5E6BC4F-93FF-4CAE-94DA-B9105FD9CB9D}"/>
              </a:ext>
            </a:extLst>
          </p:cNvPr>
          <p:cNvSpPr/>
          <p:nvPr/>
        </p:nvSpPr>
        <p:spPr>
          <a:xfrm>
            <a:off x="3630706" y="357696"/>
            <a:ext cx="4389987" cy="923330"/>
          </a:xfrm>
          <a:prstGeom prst="rect">
            <a:avLst/>
          </a:prstGeom>
          <a:blipFill>
            <a:blip r:embed="rId2"/>
            <a:tile tx="0" ty="0" sx="100000" sy="100000" flip="none" algn="tl"/>
          </a:blipFill>
        </p:spPr>
        <p:txBody>
          <a:bodyPr wrap="square">
            <a:spAutoFit/>
          </a:bodyPr>
          <a:lstStyle/>
          <a:p>
            <a:pPr algn="ctr"/>
            <a:r>
              <a:rPr lang="as-IN" sz="5400" b="1" dirty="0">
                <a:solidFill>
                  <a:srgbClr val="C00000"/>
                </a:solidFill>
                <a:latin typeface="NikoshBAN" panose="02000000000000000000" pitchFamily="2" charset="0"/>
                <a:cs typeface="NikoshBAN" panose="02000000000000000000" pitchFamily="2" charset="0"/>
              </a:rPr>
              <a:t>শ</a:t>
            </a:r>
            <a:r>
              <a:rPr lang="en-US" sz="5400" b="1" dirty="0">
                <a:solidFill>
                  <a:srgbClr val="C00000"/>
                </a:solidFill>
                <a:latin typeface="NikoshBAN" panose="02000000000000000000" pitchFamily="2" charset="0"/>
                <a:cs typeface="NikoshBAN" panose="02000000000000000000" pitchFamily="2" charset="0"/>
              </a:rPr>
              <a:t>ি</a:t>
            </a:r>
            <a:r>
              <a:rPr lang="as-IN" sz="5400" b="1" dirty="0">
                <a:solidFill>
                  <a:srgbClr val="C00000"/>
                </a:solidFill>
                <a:latin typeface="NikoshBAN" panose="02000000000000000000" pitchFamily="2" charset="0"/>
                <a:cs typeface="NikoshBAN" panose="02000000000000000000" pitchFamily="2" charset="0"/>
              </a:rPr>
              <a:t>ক</a:t>
            </a:r>
            <a:r>
              <a:rPr lang="en-US" sz="5400" b="1" dirty="0" err="1">
                <a:solidFill>
                  <a:srgbClr val="C00000"/>
                </a:solidFill>
                <a:latin typeface="NikoshBAN" panose="02000000000000000000" pitchFamily="2" charset="0"/>
                <a:cs typeface="NikoshBAN" panose="02000000000000000000" pitchFamily="2" charset="0"/>
              </a:rPr>
              <a:t>্ষক</a:t>
            </a:r>
            <a:r>
              <a:rPr lang="en-US" sz="5400" b="1" dirty="0">
                <a:solidFill>
                  <a:srgbClr val="C00000"/>
                </a:solidFill>
                <a:latin typeface="NikoshBAN" panose="02000000000000000000" pitchFamily="2" charset="0"/>
                <a:cs typeface="NikoshBAN" panose="02000000000000000000" pitchFamily="2" charset="0"/>
              </a:rPr>
              <a:t> প</a:t>
            </a:r>
            <a:r>
              <a:rPr lang="as-IN" sz="5400" b="1" dirty="0">
                <a:solidFill>
                  <a:srgbClr val="C00000"/>
                </a:solidFill>
                <a:latin typeface="NikoshBAN" panose="02000000000000000000" pitchFamily="2" charset="0"/>
                <a:cs typeface="NikoshBAN" panose="02000000000000000000" pitchFamily="2" charset="0"/>
              </a:rPr>
              <a:t>র</a:t>
            </a:r>
            <a:r>
              <a:rPr lang="en-US" sz="5400" b="1" dirty="0">
                <a:solidFill>
                  <a:srgbClr val="C00000"/>
                </a:solidFill>
                <a:latin typeface="NikoshBAN" panose="02000000000000000000" pitchFamily="2" charset="0"/>
                <a:cs typeface="NikoshBAN" panose="02000000000000000000" pitchFamily="2" charset="0"/>
              </a:rPr>
              <a:t>ি</a:t>
            </a:r>
            <a:r>
              <a:rPr lang="as-IN" sz="5400" b="1" dirty="0">
                <a:solidFill>
                  <a:srgbClr val="C00000"/>
                </a:solidFill>
                <a:latin typeface="NikoshBAN" panose="02000000000000000000" pitchFamily="2" charset="0"/>
                <a:cs typeface="NikoshBAN" panose="02000000000000000000" pitchFamily="2" charset="0"/>
              </a:rPr>
              <a:t>চ</a:t>
            </a:r>
            <a:r>
              <a:rPr lang="en-US" sz="5400" b="1" dirty="0">
                <a:solidFill>
                  <a:srgbClr val="C00000"/>
                </a:solidFill>
                <a:latin typeface="NikoshBAN" panose="02000000000000000000" pitchFamily="2" charset="0"/>
                <a:cs typeface="NikoshBAN" panose="02000000000000000000" pitchFamily="2" charset="0"/>
              </a:rPr>
              <a:t>ি</a:t>
            </a:r>
            <a:r>
              <a:rPr lang="as-IN" sz="5400" b="1" dirty="0">
                <a:solidFill>
                  <a:srgbClr val="C00000"/>
                </a:solidFill>
                <a:latin typeface="NikoshBAN" panose="02000000000000000000" pitchFamily="2" charset="0"/>
                <a:cs typeface="NikoshBAN" panose="02000000000000000000" pitchFamily="2" charset="0"/>
              </a:rPr>
              <a:t>ত</a:t>
            </a:r>
            <a:r>
              <a:rPr lang="en-US" sz="5400" b="1" dirty="0">
                <a:solidFill>
                  <a:srgbClr val="C00000"/>
                </a:solidFill>
                <a:latin typeface="NikoshBAN" panose="02000000000000000000" pitchFamily="2" charset="0"/>
                <a:cs typeface="NikoshBAN" panose="02000000000000000000" pitchFamily="2" charset="0"/>
              </a:rPr>
              <a:t>ি</a:t>
            </a:r>
          </a:p>
        </p:txBody>
      </p:sp>
      <p:sp>
        <p:nvSpPr>
          <p:cNvPr id="7" name="Rectangle 6">
            <a:extLst>
              <a:ext uri="{FF2B5EF4-FFF2-40B4-BE49-F238E27FC236}">
                <a16:creationId xmlns:a16="http://schemas.microsoft.com/office/drawing/2014/main" xmlns="" id="{2163DC09-366C-4F86-9735-F14E8D0DCD4D}"/>
              </a:ext>
            </a:extLst>
          </p:cNvPr>
          <p:cNvSpPr/>
          <p:nvPr/>
        </p:nvSpPr>
        <p:spPr>
          <a:xfrm>
            <a:off x="3048000" y="1859340"/>
            <a:ext cx="6096000" cy="2954655"/>
          </a:xfrm>
          <a:prstGeom prst="rect">
            <a:avLst/>
          </a:prstGeom>
          <a:blipFill>
            <a:blip r:embed="rId3"/>
            <a:tile tx="0" ty="0" sx="100000" sy="100000" flip="none" algn="tl"/>
          </a:blipFill>
        </p:spPr>
        <p:txBody>
          <a:bodyPr>
            <a:spAutoFit/>
          </a:bodyPr>
          <a:lstStyle/>
          <a:p>
            <a:pPr algn="ctr"/>
            <a:r>
              <a:rPr lang="en-US" sz="6600" b="1" dirty="0" err="1">
                <a:solidFill>
                  <a:schemeClr val="accent6">
                    <a:lumMod val="50000"/>
                  </a:schemeClr>
                </a:solidFill>
                <a:latin typeface="NikoshBAN" panose="02000000000000000000" pitchFamily="2" charset="0"/>
                <a:cs typeface="NikoshBAN" panose="02000000000000000000" pitchFamily="2" charset="0"/>
              </a:rPr>
              <a:t>মোঃ</a:t>
            </a:r>
            <a:r>
              <a:rPr lang="en-US" sz="6600" b="1" dirty="0">
                <a:solidFill>
                  <a:schemeClr val="accent6">
                    <a:lumMod val="50000"/>
                  </a:schemeClr>
                </a:solidFill>
                <a:latin typeface="NikoshBAN" panose="02000000000000000000" pitchFamily="2" charset="0"/>
                <a:cs typeface="NikoshBAN" panose="02000000000000000000" pitchFamily="2" charset="0"/>
              </a:rPr>
              <a:t> </a:t>
            </a:r>
            <a:r>
              <a:rPr lang="en-US" sz="6600" b="1" dirty="0" err="1" smtClean="0">
                <a:solidFill>
                  <a:schemeClr val="accent6">
                    <a:lumMod val="50000"/>
                  </a:schemeClr>
                </a:solidFill>
                <a:latin typeface="NikoshBAN" panose="02000000000000000000" pitchFamily="2" charset="0"/>
                <a:cs typeface="NikoshBAN" panose="02000000000000000000" pitchFamily="2" charset="0"/>
              </a:rPr>
              <a:t>মিজানুর</a:t>
            </a:r>
            <a:r>
              <a:rPr lang="en-US" sz="6600" b="1" dirty="0" smtClean="0">
                <a:solidFill>
                  <a:schemeClr val="accent6">
                    <a:lumMod val="50000"/>
                  </a:schemeClr>
                </a:solidFill>
                <a:latin typeface="NikoshBAN" panose="02000000000000000000" pitchFamily="2" charset="0"/>
                <a:cs typeface="NikoshBAN" panose="02000000000000000000" pitchFamily="2" charset="0"/>
              </a:rPr>
              <a:t> </a:t>
            </a:r>
            <a:r>
              <a:rPr lang="en-US" sz="6600" b="1" dirty="0" err="1" smtClean="0">
                <a:solidFill>
                  <a:schemeClr val="accent6">
                    <a:lumMod val="50000"/>
                  </a:schemeClr>
                </a:solidFill>
                <a:latin typeface="NikoshBAN" panose="02000000000000000000" pitchFamily="2" charset="0"/>
                <a:cs typeface="NikoshBAN" panose="02000000000000000000" pitchFamily="2" charset="0"/>
              </a:rPr>
              <a:t>রহমান</a:t>
            </a:r>
            <a:r>
              <a:rPr lang="en-US" sz="2000" dirty="0">
                <a:solidFill>
                  <a:schemeClr val="accent6">
                    <a:lumMod val="50000"/>
                  </a:schemeClr>
                </a:solidFill>
                <a:latin typeface="NikoshBAN" panose="02000000000000000000" pitchFamily="2" charset="0"/>
                <a:cs typeface="NikoshBAN" panose="02000000000000000000" pitchFamily="2" charset="0"/>
              </a:rPr>
              <a:t/>
            </a:r>
            <a:br>
              <a:rPr lang="en-US" sz="2000" dirty="0">
                <a:solidFill>
                  <a:schemeClr val="accent6">
                    <a:lumMod val="50000"/>
                  </a:schemeClr>
                </a:solidFill>
                <a:latin typeface="NikoshBAN" panose="02000000000000000000" pitchFamily="2" charset="0"/>
                <a:cs typeface="NikoshBAN" panose="02000000000000000000" pitchFamily="2" charset="0"/>
              </a:rPr>
            </a:br>
            <a:r>
              <a:rPr lang="en-US" sz="2400" dirty="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সহকারী</a:t>
            </a:r>
            <a:r>
              <a:rPr lang="en-US" sz="2400" b="1" dirty="0" smtClean="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শিক্ষক</a:t>
            </a:r>
            <a:endParaRPr lang="en-US" sz="2400" b="1" dirty="0" smtClean="0">
              <a:solidFill>
                <a:schemeClr val="accent6">
                  <a:lumMod val="50000"/>
                </a:schemeClr>
              </a:solidFill>
              <a:latin typeface="NikoshBAN" panose="02000000000000000000" pitchFamily="2" charset="0"/>
              <a:cs typeface="NikoshBAN" panose="02000000000000000000" pitchFamily="2" charset="0"/>
            </a:endParaRPr>
          </a:p>
          <a:p>
            <a:pPr algn="ctr"/>
            <a:r>
              <a:rPr lang="en-US" sz="2400" b="1" dirty="0" err="1" smtClean="0">
                <a:solidFill>
                  <a:schemeClr val="accent6">
                    <a:lumMod val="50000"/>
                  </a:schemeClr>
                </a:solidFill>
                <a:latin typeface="NikoshBAN" panose="02000000000000000000" pitchFamily="2" charset="0"/>
                <a:cs typeface="NikoshBAN" panose="02000000000000000000" pitchFamily="2" charset="0"/>
              </a:rPr>
              <a:t>গোগর</a:t>
            </a:r>
            <a:r>
              <a:rPr lang="en-US" sz="2400" b="1" dirty="0" smtClean="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আব্দুল</a:t>
            </a:r>
            <a:r>
              <a:rPr lang="en-US" sz="2400" b="1" dirty="0" smtClean="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জব্বার</a:t>
            </a:r>
            <a:r>
              <a:rPr lang="en-US" sz="2400" b="1" dirty="0" smtClean="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উচ্চ</a:t>
            </a:r>
            <a:r>
              <a:rPr lang="en-US" sz="2400" b="1" dirty="0" smtClean="0">
                <a:solidFill>
                  <a:schemeClr val="accent6">
                    <a:lumMod val="50000"/>
                  </a:schemeClr>
                </a:solidFill>
                <a:latin typeface="NikoshBAN" panose="02000000000000000000" pitchFamily="2" charset="0"/>
                <a:cs typeface="NikoshBAN" panose="02000000000000000000" pitchFamily="2" charset="0"/>
              </a:rPr>
              <a:t> </a:t>
            </a:r>
            <a:r>
              <a:rPr lang="en-US" sz="2400" b="1" dirty="0" err="1" smtClean="0">
                <a:solidFill>
                  <a:schemeClr val="accent6">
                    <a:lumMod val="50000"/>
                  </a:schemeClr>
                </a:solidFill>
                <a:latin typeface="NikoshBAN" panose="02000000000000000000" pitchFamily="2" charset="0"/>
                <a:cs typeface="NikoshBAN" panose="02000000000000000000" pitchFamily="2" charset="0"/>
              </a:rPr>
              <a:t>বিদ্যালয়</a:t>
            </a:r>
            <a:endParaRPr lang="en-US" sz="2400" b="1" dirty="0" smtClean="0">
              <a:solidFill>
                <a:schemeClr val="accent6">
                  <a:lumMod val="50000"/>
                </a:schemeClr>
              </a:solidFill>
              <a:latin typeface="NikoshBAN" panose="02000000000000000000" pitchFamily="2" charset="0"/>
              <a:cs typeface="NikoshBAN" panose="02000000000000000000" pitchFamily="2" charset="0"/>
            </a:endParaRPr>
          </a:p>
          <a:p>
            <a:pPr algn="ctr"/>
            <a:r>
              <a:rPr lang="en-US" sz="2400" b="1" dirty="0" err="1" smtClean="0">
                <a:solidFill>
                  <a:schemeClr val="accent6">
                    <a:lumMod val="50000"/>
                  </a:schemeClr>
                </a:solidFill>
                <a:latin typeface="NikoshBAN" panose="02000000000000000000" pitchFamily="2" charset="0"/>
                <a:cs typeface="NikoshBAN" panose="02000000000000000000" pitchFamily="2" charset="0"/>
              </a:rPr>
              <a:t>গোগর,রানীশংকৈল,ঠাকুরগাঁও</a:t>
            </a:r>
            <a:endParaRPr lang="en-US" sz="2400" b="1" dirty="0" smtClean="0">
              <a:solidFill>
                <a:schemeClr val="accent6">
                  <a:lumMod val="50000"/>
                </a:schemeClr>
              </a:solidFill>
              <a:latin typeface="NikoshBAN" panose="02000000000000000000" pitchFamily="2" charset="0"/>
              <a:cs typeface="NikoshBAN" panose="02000000000000000000" pitchFamily="2" charset="0"/>
            </a:endParaRPr>
          </a:p>
          <a:p>
            <a:pPr algn="ctr"/>
            <a:r>
              <a:rPr lang="en-US" sz="2400" b="1" dirty="0" err="1" smtClean="0">
                <a:solidFill>
                  <a:schemeClr val="accent6">
                    <a:lumMod val="50000"/>
                  </a:schemeClr>
                </a:solidFill>
                <a:latin typeface="NikoshBAN" panose="02000000000000000000" pitchFamily="2" charset="0"/>
                <a:cs typeface="NikoshBAN" panose="02000000000000000000" pitchFamily="2" charset="0"/>
              </a:rPr>
              <a:t>মোবাইল</a:t>
            </a:r>
            <a:r>
              <a:rPr lang="en-US" sz="2400" b="1" dirty="0" smtClean="0">
                <a:solidFill>
                  <a:schemeClr val="accent6">
                    <a:lumMod val="50000"/>
                  </a:schemeClr>
                </a:solidFill>
                <a:latin typeface="NikoshBAN" panose="02000000000000000000" pitchFamily="2" charset="0"/>
                <a:cs typeface="NikoshBAN" panose="02000000000000000000" pitchFamily="2" charset="0"/>
              </a:rPr>
              <a:t> নং-01704389168</a:t>
            </a:r>
          </a:p>
          <a:p>
            <a:pPr algn="ctr"/>
            <a:r>
              <a:rPr lang="en-US" sz="2400" b="1" dirty="0" err="1" smtClean="0">
                <a:solidFill>
                  <a:schemeClr val="accent6">
                    <a:lumMod val="50000"/>
                  </a:schemeClr>
                </a:solidFill>
                <a:latin typeface="NikoshBAN" panose="02000000000000000000" pitchFamily="2" charset="0"/>
                <a:cs typeface="NikoshBAN" panose="02000000000000000000" pitchFamily="2" charset="0"/>
              </a:rPr>
              <a:t>ইমেইল</a:t>
            </a:r>
            <a:r>
              <a:rPr lang="en-US" sz="2400" b="1" dirty="0" smtClean="0">
                <a:solidFill>
                  <a:schemeClr val="accent6">
                    <a:lumMod val="50000"/>
                  </a:schemeClr>
                </a:solidFill>
                <a:latin typeface="NikoshBAN" panose="02000000000000000000" pitchFamily="2" charset="0"/>
                <a:cs typeface="NikoshBAN" panose="02000000000000000000" pitchFamily="2" charset="0"/>
              </a:rPr>
              <a:t>: mijanurrahmanp2@gmail.com</a:t>
            </a:r>
            <a:endParaRPr lang="en-US" sz="2400" dirty="0"/>
          </a:p>
        </p:txBody>
      </p:sp>
    </p:spTree>
    <p:extLst>
      <p:ext uri="{BB962C8B-B14F-4D97-AF65-F5344CB8AC3E}">
        <p14:creationId xmlns:p14="http://schemas.microsoft.com/office/powerpoint/2010/main" xmlns="" val="1230743316"/>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fade">
                                      <p:cBhvr>
                                        <p:cTn id="17" dur="20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20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20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fade">
                                      <p:cBhvr>
                                        <p:cTn id="32" dur="2000"/>
                                        <p:tgtEl>
                                          <p:spTgt spid="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2000"/>
                                        <p:tgtEl>
                                          <p:spTgt spid="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E7108E5-6943-43B5-AB47-BA5CB030730D}"/>
              </a:ext>
            </a:extLst>
          </p:cNvPr>
          <p:cNvPicPr>
            <a:picLocks noChangeAspect="1"/>
          </p:cNvPicPr>
          <p:nvPr/>
        </p:nvPicPr>
        <p:blipFill>
          <a:blip r:embed="rId2"/>
          <a:stretch>
            <a:fillRect/>
          </a:stretch>
        </p:blipFill>
        <p:spPr>
          <a:xfrm>
            <a:off x="6535272" y="66764"/>
            <a:ext cx="5514059" cy="6724471"/>
          </a:xfrm>
          <a:prstGeom prst="rect">
            <a:avLst/>
          </a:prstGeom>
          <a:ln w="76200">
            <a:noFill/>
          </a:ln>
        </p:spPr>
      </p:pic>
      <p:sp>
        <p:nvSpPr>
          <p:cNvPr id="6" name="Rectangle 5">
            <a:extLst>
              <a:ext uri="{FF2B5EF4-FFF2-40B4-BE49-F238E27FC236}">
                <a16:creationId xmlns:a16="http://schemas.microsoft.com/office/drawing/2014/main" xmlns="" id="{5D74FD79-71A1-4057-9ECA-82BF4182DD01}"/>
              </a:ext>
            </a:extLst>
          </p:cNvPr>
          <p:cNvSpPr/>
          <p:nvPr/>
        </p:nvSpPr>
        <p:spPr>
          <a:xfrm>
            <a:off x="249703" y="157638"/>
            <a:ext cx="5674659" cy="6418730"/>
          </a:xfrm>
          <a:prstGeom prst="rect">
            <a:avLst/>
          </a:prstGeom>
          <a:blipFill>
            <a:blip r:embed="rId3"/>
            <a:tile tx="0" ty="0" sx="100000" sy="100000" flip="none" algn="tl"/>
          </a:blip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NikoshBAN" panose="02000000000000000000" pitchFamily="2" charset="0"/>
                <a:cs typeface="NikoshBAN" panose="02000000000000000000" pitchFamily="2" charset="0"/>
              </a:rPr>
              <a:t>           </a:t>
            </a:r>
            <a:r>
              <a:rPr lang="en-US" sz="6600" b="1" dirty="0">
                <a:solidFill>
                  <a:srgbClr val="C00000"/>
                </a:solidFill>
                <a:latin typeface="NikoshBAN" panose="02000000000000000000" pitchFamily="2" charset="0"/>
                <a:cs typeface="NikoshBAN" panose="02000000000000000000" pitchFamily="2" charset="0"/>
              </a:rPr>
              <a:t>প</a:t>
            </a:r>
            <a:r>
              <a:rPr lang="as-IN" sz="6600" b="1" dirty="0">
                <a:solidFill>
                  <a:srgbClr val="C00000"/>
                </a:solidFill>
                <a:latin typeface="NikoshBAN" panose="02000000000000000000" pitchFamily="2" charset="0"/>
                <a:cs typeface="NikoshBAN" panose="02000000000000000000" pitchFamily="2" charset="0"/>
              </a:rPr>
              <a:t>া</a:t>
            </a:r>
            <a:r>
              <a:rPr lang="en-US" sz="6600" b="1" dirty="0">
                <a:solidFill>
                  <a:srgbClr val="C00000"/>
                </a:solidFill>
                <a:latin typeface="NikoshBAN" panose="02000000000000000000" pitchFamily="2" charset="0"/>
                <a:cs typeface="NikoshBAN" panose="02000000000000000000" pitchFamily="2" charset="0"/>
              </a:rPr>
              <a:t>ঠ </a:t>
            </a:r>
            <a:r>
              <a:rPr lang="en-US" sz="6600" b="1" dirty="0" err="1">
                <a:solidFill>
                  <a:srgbClr val="C00000"/>
                </a:solidFill>
                <a:latin typeface="NikoshBAN" panose="02000000000000000000" pitchFamily="2" charset="0"/>
                <a:cs typeface="NikoshBAN" panose="02000000000000000000" pitchFamily="2" charset="0"/>
              </a:rPr>
              <a:t>পরিচিতি</a:t>
            </a:r>
            <a:endParaRPr lang="en-US" sz="6600" b="1" dirty="0">
              <a:solidFill>
                <a:srgbClr val="C00000"/>
              </a:solidFill>
              <a:latin typeface="NikoshBAN" panose="02000000000000000000" pitchFamily="2" charset="0"/>
              <a:cs typeface="NikoshBAN" panose="02000000000000000000" pitchFamily="2" charset="0"/>
            </a:endParaRPr>
          </a:p>
          <a:p>
            <a:pPr algn="ctr"/>
            <a:r>
              <a:rPr lang="en-US" sz="6600" b="1" dirty="0">
                <a:solidFill>
                  <a:schemeClr val="tx1">
                    <a:lumMod val="95000"/>
                    <a:lumOff val="5000"/>
                  </a:schemeClr>
                </a:solidFill>
                <a:latin typeface="NikoshBAN" panose="02000000000000000000" pitchFamily="2" charset="0"/>
                <a:cs typeface="NikoshBAN" panose="02000000000000000000" pitchFamily="2" charset="0"/>
              </a:rPr>
              <a:t>    </a:t>
            </a:r>
            <a:r>
              <a:rPr lang="as-IN" sz="6600" b="1" dirty="0">
                <a:solidFill>
                  <a:schemeClr val="tx1">
                    <a:lumMod val="95000"/>
                    <a:lumOff val="5000"/>
                  </a:schemeClr>
                </a:solidFill>
                <a:latin typeface="NikoshBAN" panose="02000000000000000000" pitchFamily="2" charset="0"/>
                <a:cs typeface="NikoshBAN" panose="02000000000000000000" pitchFamily="2" charset="0"/>
              </a:rPr>
              <a:t>পরিচ্ছেদ </a:t>
            </a:r>
            <a:r>
              <a:rPr lang="en-US" sz="6600" b="1" dirty="0" smtClean="0">
                <a:solidFill>
                  <a:schemeClr val="tx1">
                    <a:lumMod val="95000"/>
                    <a:lumOff val="5000"/>
                  </a:schemeClr>
                </a:solidFill>
                <a:latin typeface="NikoshBAN" panose="02000000000000000000" pitchFamily="2" charset="0"/>
                <a:cs typeface="NikoshBAN" panose="02000000000000000000" pitchFamily="2" charset="0"/>
              </a:rPr>
              <a:t>48:</a:t>
            </a:r>
          </a:p>
          <a:p>
            <a:pPr algn="ctr"/>
            <a:r>
              <a:rPr lang="en-US" sz="4800" b="1" dirty="0" err="1" smtClean="0">
                <a:solidFill>
                  <a:schemeClr val="tx1">
                    <a:lumMod val="95000"/>
                    <a:lumOff val="5000"/>
                  </a:schemeClr>
                </a:solidFill>
                <a:latin typeface="NikoshBAN" panose="02000000000000000000" pitchFamily="2" charset="0"/>
                <a:cs typeface="NikoshBAN" panose="02000000000000000000" pitchFamily="2" charset="0"/>
              </a:rPr>
              <a:t>সংবাদ</a:t>
            </a:r>
            <a:r>
              <a:rPr lang="en-US" sz="4800" b="1"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4800" b="1" dirty="0" err="1" smtClean="0">
                <a:solidFill>
                  <a:schemeClr val="tx1">
                    <a:lumMod val="95000"/>
                    <a:lumOff val="5000"/>
                  </a:schemeClr>
                </a:solidFill>
                <a:latin typeface="NikoshBAN" panose="02000000000000000000" pitchFamily="2" charset="0"/>
                <a:cs typeface="NikoshBAN" panose="02000000000000000000" pitchFamily="2" charset="0"/>
              </a:rPr>
              <a:t>প্রতিবেদন</a:t>
            </a:r>
            <a:endParaRPr lang="en-US" sz="4800" b="1" dirty="0">
              <a:solidFill>
                <a:schemeClr val="tx1">
                  <a:lumMod val="95000"/>
                  <a:lumOff val="5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4256040879"/>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down)">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E4ABF8-E248-4147-B156-D1249A1CD83D}"/>
              </a:ext>
            </a:extLst>
          </p:cNvPr>
          <p:cNvSpPr>
            <a:spLocks noGrp="1"/>
          </p:cNvSpPr>
          <p:nvPr>
            <p:ph type="title"/>
          </p:nvPr>
        </p:nvSpPr>
        <p:spPr>
          <a:xfrm>
            <a:off x="116541" y="35860"/>
            <a:ext cx="11967883" cy="6678706"/>
          </a:xfrm>
          <a:blipFill>
            <a:blip r:embed="rId2"/>
            <a:tile tx="0" ty="0" sx="100000" sy="100000" flip="none" algn="tl"/>
          </a:blipFill>
          <a:ln w="76200">
            <a:solidFill>
              <a:srgbClr val="0070C0"/>
            </a:solidFill>
          </a:ln>
        </p:spPr>
        <p:txBody>
          <a:bodyPr>
            <a:normAutofit/>
          </a:bodyPr>
          <a:lstStyle/>
          <a:p>
            <a:r>
              <a:rPr lang="en-US" sz="3600" dirty="0">
                <a:latin typeface="NikoshBAN" panose="02000000000000000000" pitchFamily="2" charset="0"/>
                <a:cs typeface="NikoshBAN" panose="02000000000000000000" pitchFamily="2" charset="0"/>
              </a:rPr>
              <a:t>    </a:t>
            </a:r>
            <a:r>
              <a:rPr lang="en-US" b="1" dirty="0" err="1">
                <a:solidFill>
                  <a:srgbClr val="C00000"/>
                </a:solidFill>
                <a:latin typeface="NikoshBAN" panose="02000000000000000000" pitchFamily="2" charset="0"/>
                <a:cs typeface="NikoshBAN" panose="02000000000000000000" pitchFamily="2" charset="0"/>
              </a:rPr>
              <a:t>শিখন</a:t>
            </a:r>
            <a:r>
              <a:rPr lang="en-US" b="1" dirty="0">
                <a:solidFill>
                  <a:srgbClr val="C00000"/>
                </a:solidFill>
                <a:latin typeface="NikoshBAN" panose="02000000000000000000" pitchFamily="2" charset="0"/>
                <a:cs typeface="NikoshBAN" panose="02000000000000000000" pitchFamily="2" charset="0"/>
              </a:rPr>
              <a:t> </a:t>
            </a:r>
            <a:r>
              <a:rPr lang="en-US" b="1" dirty="0" err="1">
                <a:solidFill>
                  <a:srgbClr val="C00000"/>
                </a:solidFill>
                <a:latin typeface="NikoshBAN" panose="02000000000000000000" pitchFamily="2" charset="0"/>
                <a:cs typeface="NikoshBAN" panose="02000000000000000000" pitchFamily="2" charset="0"/>
              </a:rPr>
              <a:t>ফল</a:t>
            </a:r>
            <a:r>
              <a:rPr lang="en-US" b="1" dirty="0">
                <a:solidFill>
                  <a:srgbClr val="C00000"/>
                </a:solidFill>
                <a:latin typeface="NikoshBAN" panose="02000000000000000000" pitchFamily="2" charset="0"/>
                <a:cs typeface="NikoshBAN" panose="02000000000000000000" pitchFamily="2" charset="0"/>
              </a:rPr>
              <a:t>-</a:t>
            </a:r>
            <a:br>
              <a:rPr lang="en-US" b="1" dirty="0">
                <a:solidFill>
                  <a:srgbClr val="C00000"/>
                </a:solidFill>
                <a:latin typeface="NikoshBAN" panose="02000000000000000000" pitchFamily="2" charset="0"/>
                <a:cs typeface="NikoshBAN" panose="02000000000000000000" pitchFamily="2" charset="0"/>
              </a:rPr>
            </a:br>
            <a:r>
              <a:rPr lang="en-US" sz="3600" dirty="0">
                <a:solidFill>
                  <a:srgbClr val="C00000"/>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পাঠ</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শে</a:t>
            </a:r>
            <a:r>
              <a:rPr lang="as-IN" sz="3600" dirty="0">
                <a:solidFill>
                  <a:schemeClr val="tx1">
                    <a:lumMod val="95000"/>
                    <a:lumOff val="5000"/>
                  </a:schemeClr>
                </a:solidFill>
                <a:latin typeface="NikoshBAN" panose="02000000000000000000" pitchFamily="2" charset="0"/>
                <a:cs typeface="NikoshBAN" panose="02000000000000000000" pitchFamily="2" charset="0"/>
              </a:rPr>
              <a:t>ষ</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শ</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ক</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্ষার্</a:t>
            </a:r>
            <a:r>
              <a:rPr lang="as-IN" sz="3600" dirty="0">
                <a:solidFill>
                  <a:schemeClr val="tx1">
                    <a:lumMod val="95000"/>
                    <a:lumOff val="5000"/>
                  </a:schemeClr>
                </a:solidFill>
                <a:latin typeface="NikoshBAN" panose="02000000000000000000" pitchFamily="2" charset="0"/>
                <a:cs typeface="NikoshBAN" panose="02000000000000000000" pitchFamily="2" charset="0"/>
              </a:rPr>
              <a:t>থ</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১।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ব</a:t>
            </a:r>
            <a:r>
              <a:rPr lang="en-US" sz="3600" dirty="0">
                <a:solidFill>
                  <a:schemeClr val="tx1">
                    <a:lumMod val="95000"/>
                    <a:lumOff val="5000"/>
                  </a:schemeClr>
                </a:solidFill>
                <a:latin typeface="NikoshBAN" panose="02000000000000000000" pitchFamily="2" charset="0"/>
                <a:cs typeface="NikoshBAN" panose="02000000000000000000" pitchFamily="2" charset="0"/>
              </a:rPr>
              <a:t>ল</a:t>
            </a:r>
            <a:r>
              <a:rPr lang="as-IN" sz="3600" dirty="0">
                <a:solidFill>
                  <a:schemeClr val="tx1">
                    <a:lumMod val="95000"/>
                    <a:lumOff val="5000"/>
                  </a:schemeClr>
                </a:solidFill>
                <a:latin typeface="NikoshBAN" panose="02000000000000000000" pitchFamily="2" charset="0"/>
                <a:cs typeface="NikoshBAN" panose="02000000000000000000" pitchFamily="2" charset="0"/>
              </a:rPr>
              <a:t>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বে</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২।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ল</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েখার</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কৌশল</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ব্যাখ্যা</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a:t>
            </a:r>
            <a:r>
              <a:rPr lang="en-US" sz="3600" dirty="0">
                <a:solidFill>
                  <a:schemeClr val="tx1">
                    <a:lumMod val="95000"/>
                    <a:lumOff val="5000"/>
                  </a:schemeClr>
                </a:solidFill>
                <a:latin typeface="NikoshBAN" panose="02000000000000000000" pitchFamily="2" charset="0"/>
                <a:cs typeface="NikoshBAN" panose="02000000000000000000" pitchFamily="2" charset="0"/>
              </a:rPr>
              <a:t>র</a:t>
            </a:r>
            <a:r>
              <a:rPr lang="as-IN" sz="3600" dirty="0">
                <a:solidFill>
                  <a:schemeClr val="tx1">
                    <a:lumMod val="95000"/>
                    <a:lumOff val="5000"/>
                  </a:schemeClr>
                </a:solidFill>
                <a:latin typeface="NikoshBAN" panose="02000000000000000000" pitchFamily="2" charset="0"/>
                <a:cs typeface="NikoshBAN" panose="02000000000000000000" pitchFamily="2" charset="0"/>
              </a:rPr>
              <a:t>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৩।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য়</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জ</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য়</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প</a:t>
            </a:r>
            <a:r>
              <a:rPr lang="en-US" sz="3600" dirty="0">
                <a:solidFill>
                  <a:schemeClr val="tx1">
                    <a:lumMod val="95000"/>
                    <a:lumOff val="5000"/>
                  </a:schemeClr>
                </a:solidFill>
                <a:latin typeface="NikoshBAN" panose="02000000000000000000" pitchFamily="2" charset="0"/>
                <a:cs typeface="NikoshBAN" panose="02000000000000000000" pitchFamily="2" charset="0"/>
              </a:rPr>
              <a:t>্</a:t>
            </a:r>
            <a:r>
              <a:rPr lang="as-IN" sz="3600" dirty="0">
                <a:solidFill>
                  <a:schemeClr val="tx1">
                    <a:lumMod val="95000"/>
                    <a:lumOff val="5000"/>
                  </a:schemeClr>
                </a:solidFill>
                <a:latin typeface="NikoshBAN" panose="02000000000000000000" pitchFamily="2" charset="0"/>
                <a:cs typeface="NikoshBAN" panose="02000000000000000000" pitchFamily="2" charset="0"/>
              </a:rPr>
              <a:t>র</a:t>
            </a:r>
            <a:r>
              <a:rPr lang="en-US" sz="3600" dirty="0">
                <a:solidFill>
                  <a:schemeClr val="tx1">
                    <a:lumMod val="95000"/>
                    <a:lumOff val="5000"/>
                  </a:schemeClr>
                </a:solidFill>
                <a:latin typeface="NikoshBAN" panose="02000000000000000000" pitchFamily="2" charset="0"/>
                <a:cs typeface="NikoshBAN" panose="02000000000000000000" pitchFamily="2" charset="0"/>
              </a:rPr>
              <a:t>ত</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ব</a:t>
            </a:r>
            <a:r>
              <a:rPr lang="as-IN" sz="3600" dirty="0">
                <a:solidFill>
                  <a:schemeClr val="tx1">
                    <a:lumMod val="95000"/>
                    <a:lumOff val="5000"/>
                  </a:schemeClr>
                </a:solidFill>
                <a:latin typeface="NikoshBAN" panose="02000000000000000000" pitchFamily="2" charset="0"/>
                <a:cs typeface="NikoshBAN" panose="02000000000000000000" pitchFamily="2" charset="0"/>
              </a:rPr>
              <a:t>ে</a:t>
            </a:r>
            <a:r>
              <a:rPr lang="en-US" sz="3600" dirty="0">
                <a:solidFill>
                  <a:schemeClr val="tx1">
                    <a:lumMod val="95000"/>
                    <a:lumOff val="5000"/>
                  </a:schemeClr>
                </a:solidFill>
                <a:latin typeface="NikoshBAN" panose="02000000000000000000" pitchFamily="2" charset="0"/>
                <a:cs typeface="NikoshBAN" panose="02000000000000000000" pitchFamily="2" charset="0"/>
              </a:rPr>
              <a:t>দ</a:t>
            </a:r>
            <a:r>
              <a:rPr lang="as-IN" sz="3600" dirty="0">
                <a:solidFill>
                  <a:schemeClr val="tx1">
                    <a:lumMod val="95000"/>
                    <a:lumOff val="5000"/>
                  </a:schemeClr>
                </a:solidFill>
                <a:latin typeface="NikoshBAN" panose="02000000000000000000" pitchFamily="2" charset="0"/>
                <a:cs typeface="NikoshBAN" panose="02000000000000000000" pitchFamily="2" charset="0"/>
              </a:rPr>
              <a:t>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ল</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িখতে</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en-US" sz="3600" dirty="0" err="1">
                <a:solidFill>
                  <a:schemeClr val="tx1">
                    <a:lumMod val="95000"/>
                    <a:lumOff val="5000"/>
                  </a:schemeClr>
                </a:solidFill>
                <a:latin typeface="NikoshBAN" panose="02000000000000000000" pitchFamily="2" charset="0"/>
                <a:cs typeface="NikoshBAN" panose="02000000000000000000" pitchFamily="2" charset="0"/>
              </a:rPr>
              <a:t>পারবে</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4005768324"/>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2BE150-B657-4671-A274-AD068359545D}"/>
              </a:ext>
            </a:extLst>
          </p:cNvPr>
          <p:cNvSpPr>
            <a:spLocks noGrp="1"/>
          </p:cNvSpPr>
          <p:nvPr>
            <p:ph type="title"/>
          </p:nvPr>
        </p:nvSpPr>
        <p:spPr>
          <a:xfrm>
            <a:off x="152399" y="98612"/>
            <a:ext cx="11949953" cy="6678706"/>
          </a:xfrm>
          <a:blipFill>
            <a:blip r:embed="rId2"/>
            <a:tile tx="0" ty="0" sx="100000" sy="100000" flip="none" algn="tl"/>
          </a:blipFill>
          <a:ln w="76200">
            <a:solidFill>
              <a:srgbClr val="0070C0"/>
            </a:solidFill>
          </a:ln>
        </p:spPr>
        <p:txBody>
          <a:bodyPr/>
          <a:lstStyle/>
          <a:p>
            <a:r>
              <a:rPr lang="en-US" dirty="0">
                <a:latin typeface="NikoshBAN" panose="02000000000000000000" pitchFamily="2" charset="0"/>
                <a:cs typeface="NikoshBAN" panose="02000000000000000000" pitchFamily="2" charset="0"/>
              </a:rPr>
              <a:t>   </a:t>
            </a:r>
            <a:r>
              <a:rPr lang="as-IN" b="1" dirty="0">
                <a:solidFill>
                  <a:srgbClr val="C00000"/>
                </a:solidFill>
                <a:latin typeface="NikoshBAN" panose="02000000000000000000" pitchFamily="2" charset="0"/>
                <a:cs typeface="NikoshBAN" panose="02000000000000000000" pitchFamily="2" charset="0"/>
              </a:rPr>
              <a:t>প</a:t>
            </a:r>
            <a:r>
              <a:rPr lang="en-US" b="1" dirty="0">
                <a:solidFill>
                  <a:srgbClr val="C00000"/>
                </a:solidFill>
                <a:latin typeface="NikoshBAN" panose="02000000000000000000" pitchFamily="2" charset="0"/>
                <a:cs typeface="NikoshBAN" panose="02000000000000000000" pitchFamily="2" charset="0"/>
              </a:rPr>
              <a:t>্</a:t>
            </a:r>
            <a:r>
              <a:rPr lang="as-IN" b="1" dirty="0">
                <a:solidFill>
                  <a:srgbClr val="C00000"/>
                </a:solidFill>
                <a:latin typeface="NikoshBAN" panose="02000000000000000000" pitchFamily="2" charset="0"/>
                <a:cs typeface="NikoshBAN" panose="02000000000000000000" pitchFamily="2" charset="0"/>
              </a:rPr>
              <a:t>র</a:t>
            </a:r>
            <a:r>
              <a:rPr lang="en-US" b="1" dirty="0">
                <a:solidFill>
                  <a:srgbClr val="C00000"/>
                </a:solidFill>
                <a:latin typeface="NikoshBAN" panose="02000000000000000000" pitchFamily="2" charset="0"/>
                <a:cs typeface="NikoshBAN" panose="02000000000000000000" pitchFamily="2" charset="0"/>
              </a:rPr>
              <a:t>ত</a:t>
            </a:r>
            <a:r>
              <a:rPr lang="as-IN" b="1" dirty="0">
                <a:solidFill>
                  <a:srgbClr val="C00000"/>
                </a:solidFill>
                <a:latin typeface="NikoshBAN" panose="02000000000000000000" pitchFamily="2" charset="0"/>
                <a:cs typeface="NikoshBAN" panose="02000000000000000000" pitchFamily="2" charset="0"/>
              </a:rPr>
              <a:t>ি</a:t>
            </a:r>
            <a:r>
              <a:rPr lang="en-US" b="1" dirty="0">
                <a:solidFill>
                  <a:srgbClr val="C00000"/>
                </a:solidFill>
                <a:latin typeface="NikoshBAN" panose="02000000000000000000" pitchFamily="2" charset="0"/>
                <a:cs typeface="NikoshBAN" panose="02000000000000000000" pitchFamily="2" charset="0"/>
              </a:rPr>
              <a:t>ব</a:t>
            </a:r>
            <a:r>
              <a:rPr lang="as-IN" b="1" dirty="0">
                <a:solidFill>
                  <a:srgbClr val="C00000"/>
                </a:solidFill>
                <a:latin typeface="NikoshBAN" panose="02000000000000000000" pitchFamily="2" charset="0"/>
                <a:cs typeface="NikoshBAN" panose="02000000000000000000" pitchFamily="2" charset="0"/>
              </a:rPr>
              <a:t>ে</a:t>
            </a:r>
            <a:r>
              <a:rPr lang="en-US" b="1" dirty="0">
                <a:solidFill>
                  <a:srgbClr val="C00000"/>
                </a:solidFill>
                <a:latin typeface="NikoshBAN" panose="02000000000000000000" pitchFamily="2" charset="0"/>
                <a:cs typeface="NikoshBAN" panose="02000000000000000000" pitchFamily="2" charset="0"/>
              </a:rPr>
              <a:t>দ</a:t>
            </a:r>
            <a:r>
              <a:rPr lang="as-IN" b="1" dirty="0">
                <a:solidFill>
                  <a:srgbClr val="C00000"/>
                </a:solidFill>
                <a:latin typeface="NikoshBAN" panose="02000000000000000000" pitchFamily="2" charset="0"/>
                <a:cs typeface="NikoshBAN" panose="02000000000000000000" pitchFamily="2" charset="0"/>
              </a:rPr>
              <a:t>ন</a:t>
            </a:r>
            <a:r>
              <a:rPr lang="en-US" b="1" dirty="0">
                <a:solidFill>
                  <a:srgbClr val="C00000"/>
                </a:solidFill>
                <a:latin typeface="NikoshBAN" panose="02000000000000000000" pitchFamily="2" charset="0"/>
                <a:cs typeface="NikoshBAN" panose="02000000000000000000" pitchFamily="2" charset="0"/>
              </a:rPr>
              <a:t> </a:t>
            </a:r>
            <a:r>
              <a:rPr lang="as-IN" b="1" dirty="0">
                <a:solidFill>
                  <a:srgbClr val="C00000"/>
                </a:solidFill>
                <a:latin typeface="NikoshBAN" panose="02000000000000000000" pitchFamily="2" charset="0"/>
                <a:cs typeface="NikoshBAN" panose="02000000000000000000" pitchFamily="2" charset="0"/>
              </a:rPr>
              <a:t>ক</a:t>
            </a:r>
            <a:r>
              <a:rPr lang="en-US" b="1" dirty="0">
                <a:solidFill>
                  <a:srgbClr val="C00000"/>
                </a:solidFill>
                <a:latin typeface="NikoshBAN" panose="02000000000000000000" pitchFamily="2" charset="0"/>
                <a:cs typeface="NikoshBAN" panose="02000000000000000000" pitchFamily="2" charset="0"/>
              </a:rPr>
              <a:t>ী?</a:t>
            </a:r>
            <a:br>
              <a:rPr lang="en-US" b="1" dirty="0">
                <a:solidFill>
                  <a:srgbClr val="C00000"/>
                </a:solidFill>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প্রতিবেদন' শব্দটি ইংরেজি '</a:t>
            </a:r>
            <a:r>
              <a:rPr lang="en-US" sz="3600" dirty="0">
                <a:latin typeface="NikoshBAN" panose="02000000000000000000" pitchFamily="2" charset="0"/>
                <a:cs typeface="NikoshBAN" panose="02000000000000000000" pitchFamily="2" charset="0"/>
              </a:rPr>
              <a:t>Report'-</a:t>
            </a:r>
            <a:r>
              <a:rPr lang="as-IN" sz="3600" dirty="0">
                <a:latin typeface="NikoshBAN" panose="02000000000000000000" pitchFamily="2" charset="0"/>
                <a:cs typeface="NikoshBAN" panose="02000000000000000000" pitchFamily="2" charset="0"/>
              </a:rPr>
              <a:t>এর পারিভাষিক শব্দ হিসেবে ব্যবহৃত হয়।</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 ইংরেজি '</a:t>
            </a:r>
            <a:r>
              <a:rPr lang="en-US" sz="3600" dirty="0">
                <a:latin typeface="NikoshBAN" panose="02000000000000000000" pitchFamily="2" charset="0"/>
                <a:cs typeface="NikoshBAN" panose="02000000000000000000" pitchFamily="2" charset="0"/>
              </a:rPr>
              <a:t>Report' </a:t>
            </a:r>
            <a:r>
              <a:rPr lang="as-IN" sz="3600" dirty="0">
                <a:latin typeface="NikoshBAN" panose="02000000000000000000" pitchFamily="2" charset="0"/>
                <a:cs typeface="NikoshBAN" panose="02000000000000000000" pitchFamily="2" charset="0"/>
              </a:rPr>
              <a:t>শব্দের আভিধানিক অর্থ সমাচার, বিবরণী বা বিবৃতি।</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 প্রতিবেদন একটি তথ্যভিত্তিক বিবৃতি। সত্য কোনো ঘটনা অবলম্বনে</a:t>
            </a: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কিংবা কোনো</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 সমস্যাবলি পত্রিকায় তুলে ধরা বা দাপ্তরিক বিষয়</a:t>
            </a: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কিংবা কোনো সমস্যাবলি পত্রিকায়</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 তুলে ধরা বা দাপ্তরিক বিষয়</a:t>
            </a: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সম্পর্কে তথ্য সংগ্রহ করে বিশ্লেষণ ও মতামত দিয়ে</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পত্রিকায় বা</a:t>
            </a: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সংশ্লিষ্ট কর্তৃপক্ষের দৃষ্টি আকর্ষণ করে বিবরণ প্রদান করাকে</a:t>
            </a: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প্রতিবেদন</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sz="3600" dirty="0">
                <a:latin typeface="NikoshBAN" panose="02000000000000000000" pitchFamily="2" charset="0"/>
                <a:cs typeface="NikoshBAN" panose="02000000000000000000" pitchFamily="2" charset="0"/>
              </a:rPr>
              <a:t>    </a:t>
            </a:r>
            <a:r>
              <a:rPr lang="as-IN" sz="3600" dirty="0">
                <a:latin typeface="NikoshBAN" panose="02000000000000000000" pitchFamily="2" charset="0"/>
                <a:cs typeface="NikoshBAN" panose="02000000000000000000" pitchFamily="2" charset="0"/>
              </a:rPr>
              <a:t>বলে।</a:t>
            </a:r>
            <a:r>
              <a:rPr lang="en-US" sz="3600" dirty="0">
                <a:latin typeface="NikoshBAN" panose="02000000000000000000" pitchFamily="2" charset="0"/>
                <a:cs typeface="NikoshBAN" panose="02000000000000000000" pitchFamily="2" charset="0"/>
              </a:rPr>
              <a:t/>
            </a:r>
            <a:br>
              <a:rPr lang="en-US" sz="3600"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br>
              <a:rPr lang="en-US" dirty="0">
                <a:latin typeface="NikoshBAN" panose="02000000000000000000" pitchFamily="2" charset="0"/>
                <a:cs typeface="NikoshBAN" panose="02000000000000000000" pitchFamily="2" charset="0"/>
              </a:rPr>
            </a:br>
            <a:endParaRPr lang="en-US"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16787951"/>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79A4C2-849C-4ED8-BB20-BEF590D4C146}"/>
              </a:ext>
            </a:extLst>
          </p:cNvPr>
          <p:cNvSpPr>
            <a:spLocks noGrp="1"/>
          </p:cNvSpPr>
          <p:nvPr>
            <p:ph type="title"/>
          </p:nvPr>
        </p:nvSpPr>
        <p:spPr>
          <a:xfrm>
            <a:off x="143435" y="80683"/>
            <a:ext cx="11914094" cy="6624918"/>
          </a:xfrm>
          <a:blipFill>
            <a:blip r:embed="rId2"/>
            <a:tile tx="0" ty="0" sx="100000" sy="100000" flip="none" algn="tl"/>
          </a:blipFill>
          <a:ln w="76200">
            <a:solidFill>
              <a:srgbClr val="0070C0"/>
            </a:solidFill>
          </a:ln>
        </p:spPr>
        <p:txBody>
          <a:bodyPr>
            <a:normAutofit/>
          </a:bodyPr>
          <a:lstStyle/>
          <a:p>
            <a:r>
              <a:rPr lang="en-US" dirty="0">
                <a:latin typeface="NikoshBAN" panose="02000000000000000000" pitchFamily="2" charset="0"/>
                <a:cs typeface="NikoshBAN" panose="02000000000000000000" pitchFamily="2" charset="0"/>
              </a:rPr>
              <a:t>   </a:t>
            </a:r>
            <a:r>
              <a:rPr lang="as-IN" b="1" dirty="0">
                <a:solidFill>
                  <a:srgbClr val="002060"/>
                </a:solidFill>
                <a:latin typeface="NikoshBAN" panose="02000000000000000000" pitchFamily="2" charset="0"/>
                <a:cs typeface="NikoshBAN" panose="02000000000000000000" pitchFamily="2" charset="0"/>
              </a:rPr>
              <a:t>প্রতিবেদনের</a:t>
            </a:r>
            <a:r>
              <a:rPr lang="en-US" b="1" dirty="0">
                <a:solidFill>
                  <a:srgbClr val="002060"/>
                </a:solidFill>
                <a:latin typeface="NikoshBAN" panose="02000000000000000000" pitchFamily="2" charset="0"/>
                <a:cs typeface="NikoshBAN" panose="02000000000000000000" pitchFamily="2" charset="0"/>
              </a:rPr>
              <a:t> </a:t>
            </a:r>
            <a:r>
              <a:rPr lang="as-IN" b="1" dirty="0">
                <a:solidFill>
                  <a:srgbClr val="002060"/>
                </a:solidFill>
                <a:latin typeface="NikoshBAN" panose="02000000000000000000" pitchFamily="2" charset="0"/>
                <a:cs typeface="NikoshBAN" panose="02000000000000000000" pitchFamily="2" charset="0"/>
              </a:rPr>
              <a:t>ব</a:t>
            </a:r>
            <a:r>
              <a:rPr lang="en-US" b="1" dirty="0" err="1">
                <a:solidFill>
                  <a:srgbClr val="002060"/>
                </a:solidFill>
                <a:latin typeface="NikoshBAN" panose="02000000000000000000" pitchFamily="2" charset="0"/>
                <a:cs typeface="NikoshBAN" panose="02000000000000000000" pitchFamily="2" charset="0"/>
              </a:rPr>
              <a:t>ৈশিষ্ট্য</a:t>
            </a:r>
            <a:r>
              <a:rPr lang="en-US" b="1" dirty="0">
                <a:solidFill>
                  <a:srgbClr val="002060"/>
                </a:solidFill>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b="1" dirty="0">
                <a:solidFill>
                  <a:srgbClr val="C00000"/>
                </a:solidFill>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প্রতিবেদনের ভাষা অত্যন্ত সহজ হওয়া উচিত। </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b="1" dirty="0">
                <a:solidFill>
                  <a:srgbClr val="C00000"/>
                </a:solidFill>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সমাজের</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সর্বস্তরের মানুষই প্রতিবেদনের পাঠক। </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a:solidFill>
                  <a:srgbClr val="C00000"/>
                </a:solidFill>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আকর্ষণীয় উপস্থাপনা ও</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রসাত্মক বর্ণনাকৌশল প্রতিবেদনের</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 </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উল্লেখযোগ্য বৈশিষ্ট্য।</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 </a:t>
            </a:r>
            <a:r>
              <a:rPr lang="en-US" b="1" dirty="0">
                <a:solidFill>
                  <a:srgbClr val="C00000"/>
                </a:solidFill>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বিষয়ভিত্তিক সুন্দর শিরোনাম নির্ধারণও প্রতিবেদনের ক্ষেত্রে</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একান্তভাবে কাম্য।</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en-US" dirty="0">
                <a:solidFill>
                  <a:srgbClr val="C00000"/>
                </a:solidFill>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'প্রতিবেদন' হলো </a:t>
            </a:r>
            <a:r>
              <a:rPr lang="en-US" dirty="0">
                <a:latin typeface="NikoshBAN" panose="02000000000000000000" pitchFamily="2" charset="0"/>
                <a:cs typeface="NikoshBAN" panose="02000000000000000000" pitchFamily="2" charset="0"/>
              </a:rPr>
              <a:t>ক</a:t>
            </a:r>
            <a:r>
              <a:rPr lang="as-IN" dirty="0">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ন </a:t>
            </a:r>
            <a:r>
              <a:rPr lang="as-IN" dirty="0">
                <a:latin typeface="NikoshBAN" panose="02000000000000000000" pitchFamily="2" charset="0"/>
                <a:cs typeface="NikoshBAN" panose="02000000000000000000" pitchFamily="2" charset="0"/>
              </a:rPr>
              <a:t>ন</a:t>
            </a:r>
            <a:r>
              <a:rPr lang="en-US" dirty="0">
                <a:latin typeface="NikoshBAN" panose="02000000000000000000" pitchFamily="2" charset="0"/>
                <a:cs typeface="NikoshBAN" panose="02000000000000000000" pitchFamily="2" charset="0"/>
              </a:rPr>
              <a:t>ি</a:t>
            </a:r>
            <a:r>
              <a:rPr lang="as-IN" dirty="0">
                <a:latin typeface="NikoshBAN" panose="02000000000000000000" pitchFamily="2" charset="0"/>
                <a:cs typeface="NikoshBAN" panose="02000000000000000000" pitchFamily="2" charset="0"/>
              </a:rPr>
              <a:t>র</a:t>
            </a:r>
            <a:r>
              <a:rPr lang="en-US" dirty="0" err="1">
                <a:latin typeface="NikoshBAN" panose="02000000000000000000" pitchFamily="2" charset="0"/>
                <a:cs typeface="NikoshBAN" panose="02000000000000000000" pitchFamily="2" charset="0"/>
              </a:rPr>
              <a:t>্দিষ্ট</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ব</a:t>
            </a:r>
            <a:r>
              <a:rPr lang="en-US" dirty="0" err="1">
                <a:latin typeface="NikoshBAN" panose="02000000000000000000" pitchFamily="2" charset="0"/>
                <a:cs typeface="NikoshBAN" panose="02000000000000000000" pitchFamily="2" charset="0"/>
              </a:rPr>
              <a:t>িষয়</a:t>
            </a:r>
            <a:r>
              <a:rPr lang="as-IN" dirty="0">
                <a:latin typeface="NikoshBAN" panose="02000000000000000000" pitchFamily="2" charset="0"/>
                <a:cs typeface="NikoshBAN" panose="02000000000000000000" pitchFamily="2" charset="0"/>
              </a:rPr>
              <a:t>ে</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সহজ-সরল ভাষায় লিখিত</a:t>
            </a:r>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 আকর্ষণীয়</a:t>
            </a:r>
            <a:r>
              <a:rPr lang="en-US" dirty="0">
                <a:latin typeface="NikoshBAN" panose="02000000000000000000" pitchFamily="2" charset="0"/>
                <a:cs typeface="NikoshBAN" panose="02000000000000000000" pitchFamily="2" charset="0"/>
              </a:rPr>
              <a:t> </a:t>
            </a:r>
            <a:r>
              <a:rPr lang="as-IN" dirty="0">
                <a:latin typeface="NikoshBAN" panose="02000000000000000000" pitchFamily="2" charset="0"/>
                <a:cs typeface="NikoshBAN" panose="02000000000000000000" pitchFamily="2" charset="0"/>
              </a:rPr>
              <a:t>শিরোনামযুক্ত কোনো স্বল্পদৈর্ঘ্য বিবরণী।</a:t>
            </a:r>
            <a:br>
              <a:rPr lang="as-IN" dirty="0">
                <a:latin typeface="NikoshBAN" panose="02000000000000000000" pitchFamily="2" charset="0"/>
                <a:cs typeface="NikoshBAN" panose="02000000000000000000" pitchFamily="2" charset="0"/>
              </a:rPr>
            </a:br>
            <a:endParaRPr lang="en-US"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2271767282"/>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01FC3-DFFB-4185-A6EA-24B1D0CD2867}"/>
              </a:ext>
            </a:extLst>
          </p:cNvPr>
          <p:cNvSpPr>
            <a:spLocks noGrp="1"/>
          </p:cNvSpPr>
          <p:nvPr>
            <p:ph type="title"/>
          </p:nvPr>
        </p:nvSpPr>
        <p:spPr>
          <a:xfrm>
            <a:off x="134471" y="107576"/>
            <a:ext cx="11878235" cy="6660777"/>
          </a:xfrm>
          <a:blipFill>
            <a:blip r:embed="rId2"/>
            <a:tile tx="0" ty="0" sx="100000" sy="100000" flip="none" algn="tl"/>
          </a:blipFill>
        </p:spPr>
        <p:txBody>
          <a:bodyPr>
            <a:normAutofit/>
          </a:bodyPr>
          <a:lstStyle/>
          <a:p>
            <a:r>
              <a:rPr lang="en-US" sz="3600" dirty="0">
                <a:latin typeface="NikoshBAN" panose="02000000000000000000" pitchFamily="2" charset="0"/>
                <a:cs typeface="NikoshBAN" panose="02000000000000000000" pitchFamily="2" charset="0"/>
              </a:rPr>
              <a:t>   </a:t>
            </a:r>
            <a:r>
              <a:rPr lang="as-IN" sz="5400" b="1" dirty="0">
                <a:solidFill>
                  <a:srgbClr val="002060"/>
                </a:solidFill>
                <a:latin typeface="NikoshBAN" panose="02000000000000000000" pitchFamily="2" charset="0"/>
                <a:cs typeface="NikoshBAN" panose="02000000000000000000" pitchFamily="2" charset="0"/>
              </a:rPr>
              <a:t>প</a:t>
            </a:r>
            <a:r>
              <a:rPr lang="en-US" sz="5400" b="1" dirty="0">
                <a:solidFill>
                  <a:srgbClr val="002060"/>
                </a:solidFill>
                <a:latin typeface="NikoshBAN" panose="02000000000000000000" pitchFamily="2" charset="0"/>
                <a:cs typeface="NikoshBAN" panose="02000000000000000000" pitchFamily="2" charset="0"/>
              </a:rPr>
              <a:t>্</a:t>
            </a:r>
            <a:r>
              <a:rPr lang="as-IN" sz="5400" b="1" dirty="0">
                <a:solidFill>
                  <a:srgbClr val="002060"/>
                </a:solidFill>
                <a:latin typeface="NikoshBAN" panose="02000000000000000000" pitchFamily="2" charset="0"/>
                <a:cs typeface="NikoshBAN" panose="02000000000000000000" pitchFamily="2" charset="0"/>
              </a:rPr>
              <a:t>র</a:t>
            </a:r>
            <a:r>
              <a:rPr lang="en-US" sz="5400" b="1" dirty="0">
                <a:solidFill>
                  <a:srgbClr val="002060"/>
                </a:solidFill>
                <a:latin typeface="NikoshBAN" panose="02000000000000000000" pitchFamily="2" charset="0"/>
                <a:cs typeface="NikoshBAN" panose="02000000000000000000" pitchFamily="2" charset="0"/>
              </a:rPr>
              <a:t>ত</a:t>
            </a:r>
            <a:r>
              <a:rPr lang="as-IN" sz="5400" b="1" dirty="0">
                <a:solidFill>
                  <a:srgbClr val="002060"/>
                </a:solidFill>
                <a:latin typeface="NikoshBAN" panose="02000000000000000000" pitchFamily="2" charset="0"/>
                <a:cs typeface="NikoshBAN" panose="02000000000000000000" pitchFamily="2" charset="0"/>
              </a:rPr>
              <a:t>ি</a:t>
            </a:r>
            <a:r>
              <a:rPr lang="en-US" sz="5400" b="1" dirty="0">
                <a:solidFill>
                  <a:srgbClr val="002060"/>
                </a:solidFill>
                <a:latin typeface="NikoshBAN" panose="02000000000000000000" pitchFamily="2" charset="0"/>
                <a:cs typeface="NikoshBAN" panose="02000000000000000000" pitchFamily="2" charset="0"/>
              </a:rPr>
              <a:t>ব</a:t>
            </a:r>
            <a:r>
              <a:rPr lang="as-IN" sz="5400" b="1" dirty="0">
                <a:solidFill>
                  <a:srgbClr val="002060"/>
                </a:solidFill>
                <a:latin typeface="NikoshBAN" panose="02000000000000000000" pitchFamily="2" charset="0"/>
                <a:cs typeface="NikoshBAN" panose="02000000000000000000" pitchFamily="2" charset="0"/>
              </a:rPr>
              <a:t>ে</a:t>
            </a:r>
            <a:r>
              <a:rPr lang="en-US" sz="5400" b="1" dirty="0">
                <a:solidFill>
                  <a:srgbClr val="002060"/>
                </a:solidFill>
                <a:latin typeface="NikoshBAN" panose="02000000000000000000" pitchFamily="2" charset="0"/>
                <a:cs typeface="NikoshBAN" panose="02000000000000000000" pitchFamily="2" charset="0"/>
              </a:rPr>
              <a:t>দ</a:t>
            </a:r>
            <a:r>
              <a:rPr lang="as-IN" sz="5400" b="1" dirty="0">
                <a:solidFill>
                  <a:srgbClr val="002060"/>
                </a:solidFill>
                <a:latin typeface="NikoshBAN" panose="02000000000000000000" pitchFamily="2" charset="0"/>
                <a:cs typeface="NikoshBAN" panose="02000000000000000000" pitchFamily="2" charset="0"/>
              </a:rPr>
              <a:t>ন</a:t>
            </a:r>
            <a:r>
              <a:rPr lang="en-US" sz="5400" b="1" dirty="0">
                <a:solidFill>
                  <a:srgbClr val="002060"/>
                </a:solidFill>
                <a:latin typeface="NikoshBAN" panose="02000000000000000000" pitchFamily="2" charset="0"/>
                <a:cs typeface="NikoshBAN" panose="02000000000000000000" pitchFamily="2" charset="0"/>
              </a:rPr>
              <a:t> </a:t>
            </a:r>
            <a:r>
              <a:rPr lang="en-US" sz="5400" b="1" dirty="0" err="1">
                <a:solidFill>
                  <a:srgbClr val="002060"/>
                </a:solidFill>
                <a:latin typeface="NikoshBAN" panose="02000000000000000000" pitchFamily="2" charset="0"/>
                <a:cs typeface="NikoshBAN" panose="02000000000000000000" pitchFamily="2" charset="0"/>
              </a:rPr>
              <a:t>প্রক</a:t>
            </a:r>
            <a:r>
              <a:rPr lang="as-IN" sz="5400" b="1" dirty="0">
                <a:solidFill>
                  <a:srgbClr val="002060"/>
                </a:solidFill>
                <a:latin typeface="NikoshBAN" panose="02000000000000000000" pitchFamily="2" charset="0"/>
                <a:cs typeface="NikoshBAN" panose="02000000000000000000" pitchFamily="2" charset="0"/>
              </a:rPr>
              <a:t>র</a:t>
            </a:r>
            <a:r>
              <a:rPr lang="en-US" sz="5400" b="1" dirty="0">
                <a:solidFill>
                  <a:srgbClr val="002060"/>
                </a:solidFill>
                <a:latin typeface="NikoshBAN" panose="02000000000000000000" pitchFamily="2" charset="0"/>
                <a:cs typeface="NikoshBAN" panose="02000000000000000000" pitchFamily="2" charset="0"/>
              </a:rPr>
              <a:t>ণ- </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প্রতিবেদন মূলত তিন প্রকার। যথা-</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ক. সাধারণ প্রতিবেদন: এ ধরনের প্রতিবেদন যেকোনো সচেতন ব্যক্তি</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 লিখতে পারেন।</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খ. কর্তৃপক্ষের নির্দেশক্রমে প্রতিবেদন বা আদিষ্ট প্রতিবেদন: এ ধরনের</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প্রতিবেদন যেকোনো কর্তৃপক্ষের লিখিত আদেশ বা</a:t>
            </a: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নির্দেশক্রমে লেখা</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 হয়ে থাকে।</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গ. নিজস্ব প্রতিবেদকের প্রতিবেদন বা সংবাদ প্রতিবেদন: পত্রপত্রিকা, টিভি</a:t>
            </a:r>
            <a:r>
              <a:rPr lang="en-US" sz="4000" b="1" dirty="0">
                <a:latin typeface="NikoshBAN" panose="02000000000000000000" pitchFamily="2" charset="0"/>
                <a:cs typeface="NikoshBAN" panose="02000000000000000000" pitchFamily="2" charset="0"/>
              </a:rPr>
              <a:t/>
            </a:r>
            <a:br>
              <a:rPr lang="en-US" sz="4000" b="1" dirty="0">
                <a:latin typeface="NikoshBAN" panose="02000000000000000000" pitchFamily="2" charset="0"/>
                <a:cs typeface="NikoshBAN" panose="02000000000000000000" pitchFamily="2" charset="0"/>
              </a:rPr>
            </a:br>
            <a:r>
              <a:rPr lang="en-US" sz="4000" b="1" dirty="0">
                <a:latin typeface="NikoshBAN" panose="02000000000000000000" pitchFamily="2" charset="0"/>
                <a:cs typeface="NikoshBAN" panose="02000000000000000000" pitchFamily="2" charset="0"/>
              </a:rPr>
              <a:t>      </a:t>
            </a:r>
            <a:r>
              <a:rPr lang="as-IN" sz="4000" b="1" dirty="0">
                <a:latin typeface="NikoshBAN" panose="02000000000000000000" pitchFamily="2" charset="0"/>
                <a:cs typeface="NikoshBAN" panose="02000000000000000000" pitchFamily="2" charset="0"/>
              </a:rPr>
              <a:t>চ্যানেলসমূহের নিজস্ব প্রতিবেদক এ ধরনের প্রতিবেদন লিখে থাকেন।</a:t>
            </a:r>
            <a:br>
              <a:rPr lang="as-IN" sz="4000" b="1" dirty="0">
                <a:latin typeface="NikoshBAN" panose="02000000000000000000" pitchFamily="2" charset="0"/>
                <a:cs typeface="NikoshBAN" panose="02000000000000000000" pitchFamily="2" charset="0"/>
              </a:rPr>
            </a:br>
            <a:endParaRPr lang="en-US" sz="40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3538907964"/>
      </p:ext>
    </p:extLst>
  </p:cSld>
  <p:clrMapOvr>
    <a:masterClrMapping/>
  </p:clrMapOvr>
  <p:transition spd="slow">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B3D586-4F29-4B8A-B874-F7BA0F97848B}"/>
              </a:ext>
            </a:extLst>
          </p:cNvPr>
          <p:cNvSpPr>
            <a:spLocks noGrp="1"/>
          </p:cNvSpPr>
          <p:nvPr>
            <p:ph type="title"/>
          </p:nvPr>
        </p:nvSpPr>
        <p:spPr>
          <a:xfrm>
            <a:off x="89647" y="62753"/>
            <a:ext cx="11914093" cy="6669741"/>
          </a:xfrm>
          <a:blipFill>
            <a:blip r:embed="rId2"/>
            <a:tile tx="0" ty="0" sx="100000" sy="100000" flip="none" algn="tl"/>
          </a:blipFill>
        </p:spPr>
        <p:txBody>
          <a:bodyPr>
            <a:normAutofit/>
          </a:bodyPr>
          <a:lstStyle/>
          <a:p>
            <a:r>
              <a:rPr lang="en-US" dirty="0">
                <a:latin typeface="NikoshBAN" panose="02000000000000000000" pitchFamily="2" charset="0"/>
                <a:cs typeface="NikoshBAN" panose="02000000000000000000" pitchFamily="2" charset="0"/>
              </a:rPr>
              <a:t>  </a:t>
            </a:r>
            <a:r>
              <a:rPr lang="as-IN" b="1" dirty="0">
                <a:solidFill>
                  <a:srgbClr val="002060"/>
                </a:solidFill>
                <a:latin typeface="NikoshBAN" panose="02000000000000000000" pitchFamily="2" charset="0"/>
                <a:cs typeface="NikoshBAN" panose="02000000000000000000" pitchFamily="2" charset="0"/>
              </a:rPr>
              <a:t>প</a:t>
            </a:r>
            <a:r>
              <a:rPr lang="en-US" b="1" dirty="0">
                <a:solidFill>
                  <a:srgbClr val="002060"/>
                </a:solidFill>
                <a:latin typeface="NikoshBAN" panose="02000000000000000000" pitchFamily="2" charset="0"/>
                <a:cs typeface="NikoshBAN" panose="02000000000000000000" pitchFamily="2" charset="0"/>
              </a:rPr>
              <a:t>্</a:t>
            </a:r>
            <a:r>
              <a:rPr lang="as-IN" b="1" dirty="0">
                <a:solidFill>
                  <a:srgbClr val="002060"/>
                </a:solidFill>
                <a:latin typeface="NikoshBAN" panose="02000000000000000000" pitchFamily="2" charset="0"/>
                <a:cs typeface="NikoshBAN" panose="02000000000000000000" pitchFamily="2" charset="0"/>
              </a:rPr>
              <a:t>র</a:t>
            </a:r>
            <a:r>
              <a:rPr lang="en-US" b="1" dirty="0">
                <a:solidFill>
                  <a:srgbClr val="002060"/>
                </a:solidFill>
                <a:latin typeface="NikoshBAN" panose="02000000000000000000" pitchFamily="2" charset="0"/>
                <a:cs typeface="NikoshBAN" panose="02000000000000000000" pitchFamily="2" charset="0"/>
              </a:rPr>
              <a:t>ত</a:t>
            </a:r>
            <a:r>
              <a:rPr lang="as-IN" b="1" dirty="0">
                <a:solidFill>
                  <a:srgbClr val="002060"/>
                </a:solidFill>
                <a:latin typeface="NikoshBAN" panose="02000000000000000000" pitchFamily="2" charset="0"/>
                <a:cs typeface="NikoshBAN" panose="02000000000000000000" pitchFamily="2" charset="0"/>
              </a:rPr>
              <a:t>ি</a:t>
            </a:r>
            <a:r>
              <a:rPr lang="en-US" b="1" dirty="0">
                <a:solidFill>
                  <a:srgbClr val="002060"/>
                </a:solidFill>
                <a:latin typeface="NikoshBAN" panose="02000000000000000000" pitchFamily="2" charset="0"/>
                <a:cs typeface="NikoshBAN" panose="02000000000000000000" pitchFamily="2" charset="0"/>
              </a:rPr>
              <a:t>ব</a:t>
            </a:r>
            <a:r>
              <a:rPr lang="as-IN" b="1" dirty="0">
                <a:solidFill>
                  <a:srgbClr val="002060"/>
                </a:solidFill>
                <a:latin typeface="NikoshBAN" panose="02000000000000000000" pitchFamily="2" charset="0"/>
                <a:cs typeface="NikoshBAN" panose="02000000000000000000" pitchFamily="2" charset="0"/>
              </a:rPr>
              <a:t>ে</a:t>
            </a:r>
            <a:r>
              <a:rPr lang="en-US" b="1" dirty="0" err="1">
                <a:solidFill>
                  <a:srgbClr val="002060"/>
                </a:solidFill>
                <a:latin typeface="NikoshBAN" panose="02000000000000000000" pitchFamily="2" charset="0"/>
                <a:cs typeface="NikoshBAN" panose="02000000000000000000" pitchFamily="2" charset="0"/>
              </a:rPr>
              <a:t>দন</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লেখার</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নিয়মঃ</a:t>
            </a:r>
            <a:r>
              <a:rPr lang="en-US" b="1" dirty="0">
                <a:solidFill>
                  <a:srgbClr val="002060"/>
                </a:solidFill>
                <a:latin typeface="NikoshBAN" panose="02000000000000000000" pitchFamily="2" charset="0"/>
                <a:cs typeface="NikoshBAN" panose="02000000000000000000" pitchFamily="2" charset="0"/>
              </a:rPr>
              <a:t/>
            </a:r>
            <a:br>
              <a:rPr lang="en-US" b="1" dirty="0">
                <a:solidFill>
                  <a:srgbClr val="002060"/>
                </a:solidFill>
                <a:latin typeface="NikoshBAN" panose="02000000000000000000" pitchFamily="2" charset="0"/>
                <a:cs typeface="NikoshBAN" panose="02000000000000000000" pitchFamily="2" charset="0"/>
              </a:rPr>
            </a:br>
            <a:r>
              <a:rPr lang="en-US" dirty="0">
                <a:solidFill>
                  <a:srgbClr val="FF0000"/>
                </a:solidFill>
                <a:latin typeface="NikoshBAN" panose="02000000000000000000" pitchFamily="2" charset="0"/>
                <a:cs typeface="NikoshBAN" panose="02000000000000000000" pitchFamily="2" charset="0"/>
              </a:rPr>
              <a:t>   </a:t>
            </a:r>
            <a:r>
              <a:rPr lang="as-IN" dirty="0">
                <a:solidFill>
                  <a:schemeClr val="tx1">
                    <a:lumMod val="95000"/>
                    <a:lumOff val="5000"/>
                  </a:schemeClr>
                </a:solidFill>
                <a:latin typeface="NikoshBAN" panose="02000000000000000000" pitchFamily="2" charset="0"/>
                <a:cs typeface="NikoshBAN" panose="02000000000000000000" pitchFamily="2" charset="0"/>
              </a:rPr>
              <a:t>ক. সাধারণ প্রতিবেদন:</a:t>
            </a:r>
            <a:r>
              <a:rPr lang="en-US" dirty="0">
                <a:solidFill>
                  <a:schemeClr val="tx1">
                    <a:lumMod val="95000"/>
                    <a:lumOff val="5000"/>
                  </a:schemeClr>
                </a:solidFill>
                <a:latin typeface="NikoshBAN" panose="02000000000000000000" pitchFamily="2" charset="0"/>
                <a:cs typeface="NikoshBAN" panose="02000000000000000000" pitchFamily="2" charset="0"/>
              </a:rPr>
              <a:t/>
            </a:r>
            <a:br>
              <a:rPr lang="en-US" dirty="0">
                <a:solidFill>
                  <a:schemeClr val="tx1">
                    <a:lumMod val="95000"/>
                    <a:lumOff val="5000"/>
                  </a:schemeClr>
                </a:solidFill>
                <a:latin typeface="NikoshBAN" panose="02000000000000000000" pitchFamily="2" charset="0"/>
                <a:cs typeface="NikoshBAN" panose="02000000000000000000" pitchFamily="2" charset="0"/>
              </a:rPr>
            </a:br>
            <a:r>
              <a:rPr lang="en-US"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প্রতিবেদনের শিরোনাম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র</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স</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ত</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র </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হ</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াল</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দশাঃ</a:t>
            </a:r>
            <a:r>
              <a:rPr lang="en-US" sz="3200" dirty="0">
                <a:solidFill>
                  <a:schemeClr val="tx1">
                    <a:lumMod val="95000"/>
                    <a:lumOff val="5000"/>
                  </a:schemeClr>
                </a:solidFill>
                <a:latin typeface="NikoshBAN" panose="02000000000000000000" pitchFamily="2" charset="0"/>
                <a:cs typeface="NikoshBAN" panose="02000000000000000000" pitchFamily="2" charset="0"/>
              </a:rPr>
              <a:t> স</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শ</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ল</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ষ্ট</a:t>
            </a:r>
            <a:r>
              <a:rPr lang="en-US" sz="3200" dirty="0">
                <a:solidFill>
                  <a:schemeClr val="tx1">
                    <a:lumMod val="95000"/>
                    <a:lumOff val="5000"/>
                  </a:schemeClr>
                </a:solidFill>
                <a:latin typeface="NikoshBAN" panose="02000000000000000000" pitchFamily="2" charset="0"/>
                <a:cs typeface="NikoshBAN" panose="02000000000000000000" pitchFamily="2" charset="0"/>
              </a:rPr>
              <a:t> ক</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্ত</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প</a:t>
            </a:r>
            <a:r>
              <a:rPr lang="as-IN" sz="3200" dirty="0">
                <a:solidFill>
                  <a:schemeClr val="tx1">
                    <a:lumMod val="95000"/>
                    <a:lumOff val="5000"/>
                  </a:schemeClr>
                </a:solidFill>
                <a:latin typeface="NikoshBAN" panose="02000000000000000000" pitchFamily="2" charset="0"/>
                <a:cs typeface="NikoshBAN" panose="02000000000000000000" pitchFamily="2" charset="0"/>
              </a:rPr>
              <a:t>ক</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্ষের</a:t>
            </a:r>
            <a:r>
              <a:rPr lang="en-US" sz="3200" dirty="0">
                <a:solidFill>
                  <a:schemeClr val="tx1">
                    <a:lumMod val="95000"/>
                    <a:lumOff val="5000"/>
                  </a:schemeClr>
                </a:solidFill>
                <a:latin typeface="NikoshBAN" panose="02000000000000000000" pitchFamily="2" charset="0"/>
                <a:cs typeface="NikoshBAN" panose="02000000000000000000" pitchFamily="2" charset="0"/>
              </a:rPr>
              <a:t> দ</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আ</a:t>
            </a:r>
            <a:r>
              <a:rPr lang="en-US" sz="3200" dirty="0">
                <a:solidFill>
                  <a:schemeClr val="tx1">
                    <a:lumMod val="95000"/>
                    <a:lumOff val="5000"/>
                  </a:schemeClr>
                </a:solidFill>
                <a:latin typeface="NikoshBAN" panose="02000000000000000000" pitchFamily="2" charset="0"/>
                <a:cs typeface="NikoshBAN" panose="02000000000000000000" pitchFamily="2" charset="0"/>
              </a:rPr>
              <a:t>ক</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্ষণ</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প্রতিবেদনের বিষয়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ব</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িষয়ে</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লিখা</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smtClean="0">
                <a:solidFill>
                  <a:schemeClr val="tx1">
                    <a:lumMod val="95000"/>
                    <a:lumOff val="5000"/>
                  </a:schemeClr>
                </a:solidFill>
                <a:latin typeface="NikoshBAN" panose="02000000000000000000" pitchFamily="2" charset="0"/>
                <a:cs typeface="NikoshBAN" panose="02000000000000000000" pitchFamily="2" charset="0"/>
              </a:rPr>
              <a:t>হবে</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প্রতিবেদকের ন</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ম</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smtClean="0">
                <a:solidFill>
                  <a:schemeClr val="tx1">
                    <a:lumMod val="95000"/>
                    <a:lumOff val="5000"/>
                  </a:schemeClr>
                </a:solidFill>
                <a:latin typeface="NikoshBAN" panose="02000000000000000000" pitchFamily="2" charset="0"/>
                <a:cs typeface="NikoshBAN" panose="02000000000000000000" pitchFamily="2" charset="0"/>
              </a:rPr>
              <a:t>মো</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smtClean="0">
                <a:solidFill>
                  <a:schemeClr val="tx1">
                    <a:lumMod val="95000"/>
                    <a:lumOff val="5000"/>
                  </a:schemeClr>
                </a:solidFill>
                <a:latin typeface="NikoshBAN" panose="02000000000000000000" pitchFamily="2" charset="0"/>
                <a:cs typeface="NikoshBAN" panose="02000000000000000000" pitchFamily="2" charset="0"/>
              </a:rPr>
              <a:t>মিজানুর</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smtClean="0">
                <a:solidFill>
                  <a:schemeClr val="tx1">
                    <a:lumMod val="95000"/>
                    <a:lumOff val="5000"/>
                  </a:schemeClr>
                </a:solidFill>
                <a:latin typeface="NikoshBAN" panose="02000000000000000000" pitchFamily="2" charset="0"/>
                <a:cs typeface="NikoshBAN" panose="02000000000000000000" pitchFamily="2" charset="0"/>
              </a:rPr>
              <a:t>রহমান</a:t>
            </a:r>
            <a:r>
              <a:rPr lang="en-US" sz="3200" dirty="0" smtClean="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স্থান/এলাকার নাম</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যেখান</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থ</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ক</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ল</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িখবে</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br>
              <a:rPr lang="en-US" sz="3200" dirty="0">
                <a:solidFill>
                  <a:schemeClr val="tx1">
                    <a:lumMod val="95000"/>
                    <a:lumOff val="5000"/>
                  </a:schemeClr>
                </a:solidFill>
                <a:latin typeface="NikoshBAN" panose="02000000000000000000" pitchFamily="2" charset="0"/>
                <a:cs typeface="NikoshBAN" panose="02000000000000000000" pitchFamily="2" charset="0"/>
              </a:rPr>
            </a:b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প্রস্তুতের সময় ও তারিখ</a:t>
            </a:r>
            <a:r>
              <a:rPr lang="en-US" sz="3200" dirty="0">
                <a:solidFill>
                  <a:schemeClr val="tx1">
                    <a:lumMod val="95000"/>
                    <a:lumOff val="5000"/>
                  </a:schemeClr>
                </a:solidFill>
                <a:latin typeface="NikoshBAN" panose="02000000000000000000" pitchFamily="2" charset="0"/>
                <a:cs typeface="NikoshBAN" panose="02000000000000000000" pitchFamily="2" charset="0"/>
              </a:rPr>
              <a:t> ( </a:t>
            </a:r>
            <a:r>
              <a:rPr lang="as-IN" sz="3200" dirty="0">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ত</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as-IN" sz="3200" dirty="0">
                <a:solidFill>
                  <a:schemeClr val="tx1">
                    <a:lumMod val="95000"/>
                    <a:lumOff val="5000"/>
                  </a:schemeClr>
                </a:solidFill>
                <a:latin typeface="NikoshBAN" panose="02000000000000000000" pitchFamily="2" charset="0"/>
                <a:cs typeface="NikoshBAN" panose="02000000000000000000" pitchFamily="2" charset="0"/>
              </a:rPr>
              <a:t>র</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িখ</a:t>
            </a:r>
            <a:r>
              <a:rPr lang="en-US" sz="3200" dirty="0">
                <a:solidFill>
                  <a:schemeClr val="tx1">
                    <a:lumMod val="95000"/>
                    <a:lumOff val="5000"/>
                  </a:schemeClr>
                </a:solidFill>
                <a:latin typeface="NikoshBAN" panose="02000000000000000000" pitchFamily="2" charset="0"/>
                <a:cs typeface="NikoshBAN" panose="02000000000000000000" pitchFamily="2" charset="0"/>
              </a:rPr>
              <a:t> ও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যে</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en-US" sz="3200" dirty="0" err="1">
                <a:solidFill>
                  <a:schemeClr val="tx1">
                    <a:lumMod val="95000"/>
                    <a:lumOff val="5000"/>
                  </a:schemeClr>
                </a:solidFill>
                <a:latin typeface="NikoshBAN" panose="02000000000000000000" pitchFamily="2" charset="0"/>
                <a:cs typeface="NikoshBAN" panose="02000000000000000000" pitchFamily="2" charset="0"/>
              </a:rPr>
              <a:t>সময়ের</a:t>
            </a:r>
            <a:r>
              <a:rPr lang="en-US" sz="3200" dirty="0">
                <a:solidFill>
                  <a:schemeClr val="tx1">
                    <a:lumMod val="95000"/>
                    <a:lumOff val="5000"/>
                  </a:schemeClr>
                </a:solidFill>
                <a:latin typeface="NikoshBAN" panose="02000000000000000000" pitchFamily="2" charset="0"/>
                <a:cs typeface="NikoshBAN" panose="02000000000000000000" pitchFamily="2" charset="0"/>
              </a:rPr>
              <a:t> </a:t>
            </a:r>
            <a:r>
              <a:rPr lang="as-IN" sz="3200" dirty="0">
                <a:solidFill>
                  <a:schemeClr val="tx1">
                    <a:lumMod val="95000"/>
                    <a:lumOff val="5000"/>
                  </a:schemeClr>
                </a:solidFill>
                <a:latin typeface="NikoshBAN" panose="02000000000000000000" pitchFamily="2" charset="0"/>
                <a:cs typeface="NikoshBAN" panose="02000000000000000000" pitchFamily="2" charset="0"/>
              </a:rPr>
              <a:t>ঘ</a:t>
            </a:r>
            <a:r>
              <a:rPr lang="en-US" sz="3200" dirty="0">
                <a:solidFill>
                  <a:schemeClr val="tx1">
                    <a:lumMod val="95000"/>
                    <a:lumOff val="5000"/>
                  </a:schemeClr>
                </a:solidFill>
                <a:latin typeface="NikoshBAN" panose="02000000000000000000" pitchFamily="2" charset="0"/>
                <a:cs typeface="NikoshBAN" panose="02000000000000000000" pitchFamily="2" charset="0"/>
              </a:rPr>
              <a:t>ট</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ন</a:t>
            </a:r>
            <a:r>
              <a:rPr lang="as-IN" sz="3200" dirty="0">
                <a:solidFill>
                  <a:schemeClr val="tx1">
                    <a:lumMod val="95000"/>
                    <a:lumOff val="5000"/>
                  </a:schemeClr>
                </a:solidFill>
                <a:latin typeface="NikoshBAN" panose="02000000000000000000" pitchFamily="2" charset="0"/>
                <a:cs typeface="NikoshBAN" panose="02000000000000000000" pitchFamily="2" charset="0"/>
              </a:rPr>
              <a:t>া</a:t>
            </a:r>
            <a:r>
              <a:rPr lang="en-US" sz="3200" dirty="0">
                <a:solidFill>
                  <a:schemeClr val="tx1">
                    <a:lumMod val="95000"/>
                    <a:lumOff val="5000"/>
                  </a:schemeClr>
                </a:solidFill>
                <a:latin typeface="NikoshBAN" panose="02000000000000000000" pitchFamily="2" charset="0"/>
                <a:cs typeface="NikoshBAN" panose="02000000000000000000" pitchFamily="2" charset="0"/>
              </a:rPr>
              <a:t>)</a:t>
            </a:r>
            <a:r>
              <a:rPr lang="en-US" dirty="0">
                <a:solidFill>
                  <a:srgbClr val="FF0000"/>
                </a:solidFill>
                <a:latin typeface="NikoshBAN" panose="02000000000000000000" pitchFamily="2" charset="0"/>
                <a:cs typeface="NikoshBAN" panose="02000000000000000000" pitchFamily="2" charset="0"/>
              </a:rPr>
              <a:t/>
            </a:r>
            <a:br>
              <a:rPr lang="en-US" dirty="0">
                <a:solidFill>
                  <a:srgbClr val="FF0000"/>
                </a:solidFill>
                <a:latin typeface="NikoshBAN" panose="02000000000000000000" pitchFamily="2" charset="0"/>
                <a:cs typeface="NikoshBAN" panose="02000000000000000000" pitchFamily="2" charset="0"/>
              </a:rPr>
            </a:br>
            <a:endParaRPr lang="en-US"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xmlns="" val="2713312100"/>
      </p:ext>
    </p:extLst>
  </p:cSld>
  <p:clrMapOvr>
    <a:masterClrMapping/>
  </p:clrMapOvr>
  <p:transition spd="slow">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648652-C7BB-4899-9FD6-22681B29BF2D}"/>
              </a:ext>
            </a:extLst>
          </p:cNvPr>
          <p:cNvSpPr>
            <a:spLocks noGrp="1"/>
          </p:cNvSpPr>
          <p:nvPr>
            <p:ph type="title"/>
          </p:nvPr>
        </p:nvSpPr>
        <p:spPr>
          <a:xfrm>
            <a:off x="89647" y="71719"/>
            <a:ext cx="11994777" cy="6714564"/>
          </a:xfrm>
          <a:blipFill>
            <a:blip r:embed="rId2"/>
            <a:tile tx="0" ty="0" sx="100000" sy="100000" flip="none" algn="tl"/>
          </a:blipFill>
        </p:spPr>
        <p:txBody>
          <a:bodyPr>
            <a:normAutofit/>
          </a:bodyPr>
          <a:lstStyle/>
          <a:p>
            <a:r>
              <a:rPr lang="en-US" sz="3600" dirty="0">
                <a:solidFill>
                  <a:srgbClr val="FF0000"/>
                </a:solidFill>
                <a:latin typeface="NikoshBAN" panose="02000000000000000000" pitchFamily="2" charset="0"/>
                <a:cs typeface="NikoshBAN" panose="02000000000000000000" pitchFamily="2" charset="0"/>
              </a:rPr>
              <a:t>   </a:t>
            </a:r>
            <a:r>
              <a:rPr lang="as-IN" sz="4000" b="1" dirty="0">
                <a:solidFill>
                  <a:srgbClr val="002060"/>
                </a:solidFill>
                <a:latin typeface="NikoshBAN" panose="02000000000000000000" pitchFamily="2" charset="0"/>
                <a:cs typeface="NikoshBAN" panose="02000000000000000000" pitchFamily="2" charset="0"/>
              </a:rPr>
              <a:t>প্রতিবেদ</a:t>
            </a:r>
            <a:r>
              <a:rPr lang="en-US" sz="4000" b="1" dirty="0">
                <a:solidFill>
                  <a:srgbClr val="002060"/>
                </a:solidFill>
                <a:latin typeface="NikoshBAN" panose="02000000000000000000" pitchFamily="2" charset="0"/>
                <a:cs typeface="NikoshBAN" panose="02000000000000000000" pitchFamily="2" charset="0"/>
              </a:rPr>
              <a:t>ন </a:t>
            </a:r>
            <a:r>
              <a:rPr lang="as-IN" sz="4000" b="1" dirty="0">
                <a:solidFill>
                  <a:srgbClr val="002060"/>
                </a:solidFill>
                <a:latin typeface="NikoshBAN" panose="02000000000000000000" pitchFamily="2" charset="0"/>
                <a:cs typeface="NikoshBAN" panose="02000000000000000000" pitchFamily="2" charset="0"/>
              </a:rPr>
              <a:t>ল</a:t>
            </a:r>
            <a:r>
              <a:rPr lang="en-US" sz="4000" b="1" dirty="0" err="1">
                <a:solidFill>
                  <a:srgbClr val="002060"/>
                </a:solidFill>
                <a:latin typeface="NikoshBAN" panose="02000000000000000000" pitchFamily="2" charset="0"/>
                <a:cs typeface="NikoshBAN" panose="02000000000000000000" pitchFamily="2" charset="0"/>
              </a:rPr>
              <a:t>েখার</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সময়</a:t>
            </a:r>
            <a:r>
              <a:rPr lang="en-US" sz="4000" b="1" dirty="0">
                <a:solidFill>
                  <a:srgbClr val="002060"/>
                </a:solidFill>
                <a:latin typeface="NikoshBAN" panose="02000000000000000000" pitchFamily="2" charset="0"/>
                <a:cs typeface="NikoshBAN" panose="02000000000000000000" pitchFamily="2" charset="0"/>
              </a:rPr>
              <a:t> </a:t>
            </a:r>
            <a:r>
              <a:rPr lang="en-US" sz="4000" b="1" dirty="0" err="1" smtClean="0">
                <a:solidFill>
                  <a:srgbClr val="002060"/>
                </a:solidFill>
                <a:latin typeface="NikoshBAN" panose="02000000000000000000" pitchFamily="2" charset="0"/>
                <a:cs typeface="NikoshBAN" panose="02000000000000000000" pitchFamily="2" charset="0"/>
              </a:rPr>
              <a:t>এই</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a:solidFill>
                  <a:srgbClr val="002060"/>
                </a:solidFill>
                <a:latin typeface="NikoshBAN" panose="02000000000000000000" pitchFamily="2" charset="0"/>
                <a:cs typeface="NikoshBAN" panose="02000000000000000000" pitchFamily="2" charset="0"/>
              </a:rPr>
              <a:t>স</a:t>
            </a:r>
            <a:r>
              <a:rPr lang="as-IN" sz="4000" b="1" dirty="0">
                <a:solidFill>
                  <a:srgbClr val="002060"/>
                </a:solidFill>
                <a:latin typeface="NikoshBAN" panose="02000000000000000000" pitchFamily="2" charset="0"/>
                <a:cs typeface="NikoshBAN" panose="02000000000000000000" pitchFamily="2" charset="0"/>
              </a:rPr>
              <a:t>্</a:t>
            </a:r>
            <a:r>
              <a:rPr lang="en-US" sz="4000" b="1" dirty="0">
                <a:solidFill>
                  <a:srgbClr val="002060"/>
                </a:solidFill>
                <a:latin typeface="NikoshBAN" panose="02000000000000000000" pitchFamily="2" charset="0"/>
                <a:cs typeface="NikoshBAN" panose="02000000000000000000" pitchFamily="2" charset="0"/>
              </a:rPr>
              <a:t>ত</a:t>
            </a:r>
            <a:r>
              <a:rPr lang="as-IN" sz="4000" b="1" dirty="0">
                <a:solidFill>
                  <a:srgbClr val="002060"/>
                </a:solidFill>
                <a:latin typeface="NikoshBAN" panose="02000000000000000000" pitchFamily="2" charset="0"/>
                <a:cs typeface="NikoshBAN" panose="02000000000000000000" pitchFamily="2" charset="0"/>
              </a:rPr>
              <a:t>্</a:t>
            </a:r>
            <a:r>
              <a:rPr lang="en-US" sz="4000" b="1" dirty="0">
                <a:solidFill>
                  <a:srgbClr val="002060"/>
                </a:solidFill>
                <a:latin typeface="NikoshBAN" panose="02000000000000000000" pitchFamily="2" charset="0"/>
                <a:cs typeface="NikoshBAN" panose="02000000000000000000" pitchFamily="2" charset="0"/>
              </a:rPr>
              <a:t>র</a:t>
            </a:r>
            <a:r>
              <a:rPr lang="as-IN" sz="4000" b="1" dirty="0">
                <a:solidFill>
                  <a:srgbClr val="002060"/>
                </a:solidFill>
                <a:latin typeface="NikoshBAN" panose="02000000000000000000" pitchFamily="2" charset="0"/>
                <a:cs typeface="NikoshBAN" panose="02000000000000000000" pitchFamily="2" charset="0"/>
              </a:rPr>
              <a:t>র</a:t>
            </a:r>
            <a:r>
              <a:rPr lang="en-US" sz="4000" b="1" dirty="0">
                <a:solidFill>
                  <a:srgbClr val="002060"/>
                </a:solidFill>
                <a:latin typeface="NikoshBAN" panose="02000000000000000000" pitchFamily="2" charset="0"/>
                <a:cs typeface="NikoshBAN" panose="02000000000000000000" pitchFamily="2" charset="0"/>
              </a:rPr>
              <a:t>ে</a:t>
            </a:r>
            <a:r>
              <a:rPr lang="as-IN" sz="4000" b="1" dirty="0">
                <a:solidFill>
                  <a:srgbClr val="002060"/>
                </a:solidFill>
                <a:latin typeface="NikoshBAN" panose="02000000000000000000" pitchFamily="2" charset="0"/>
                <a:cs typeface="NikoshBAN" panose="02000000000000000000" pitchFamily="2" charset="0"/>
              </a:rPr>
              <a:t>র</a:t>
            </a:r>
            <a:r>
              <a:rPr lang="en-US" sz="4000" b="1" dirty="0">
                <a:solidFill>
                  <a:srgbClr val="002060"/>
                </a:solidFill>
                <a:latin typeface="NikoshBAN" panose="02000000000000000000" pitchFamily="2" charset="0"/>
                <a:cs typeface="NikoshBAN" panose="02000000000000000000" pitchFamily="2" charset="0"/>
              </a:rPr>
              <a:t> </a:t>
            </a:r>
            <a:r>
              <a:rPr lang="as-IN" sz="4000" b="1" dirty="0">
                <a:solidFill>
                  <a:srgbClr val="002060"/>
                </a:solidFill>
                <a:latin typeface="NikoshBAN" panose="02000000000000000000" pitchFamily="2" charset="0"/>
                <a:cs typeface="NikoshBAN" panose="02000000000000000000" pitchFamily="2" charset="0"/>
              </a:rPr>
              <a:t>ক</a:t>
            </a:r>
            <a:r>
              <a:rPr lang="en-US" sz="4000" b="1" dirty="0" err="1">
                <a:solidFill>
                  <a:srgbClr val="002060"/>
                </a:solidFill>
                <a:latin typeface="NikoshBAN" panose="02000000000000000000" pitchFamily="2" charset="0"/>
                <a:cs typeface="NikoshBAN" panose="02000000000000000000" pitchFamily="2" charset="0"/>
              </a:rPr>
              <a:t>থা</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মনে</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রাখতে</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হবে</a:t>
            </a:r>
            <a:r>
              <a:rPr lang="en-US" sz="4000" b="1" dirty="0">
                <a:solidFill>
                  <a:srgbClr val="002060"/>
                </a:solidFill>
                <a:latin typeface="NikoshBAN" panose="02000000000000000000" pitchFamily="2" charset="0"/>
                <a:cs typeface="NikoshBAN" panose="02000000000000000000" pitchFamily="2" charset="0"/>
              </a:rPr>
              <a:t> </a:t>
            </a:r>
            <a:r>
              <a:rPr lang="en-US" sz="3600" dirty="0">
                <a:solidFill>
                  <a:srgbClr val="FF0000"/>
                </a:solidFill>
                <a:latin typeface="NikoshBAN" panose="02000000000000000000" pitchFamily="2" charset="0"/>
                <a:cs typeface="NikoshBAN" panose="02000000000000000000" pitchFamily="2" charset="0"/>
              </a:rPr>
              <a:t/>
            </a:r>
            <a:br>
              <a:rPr lang="en-US" sz="3600" dirty="0">
                <a:solidFill>
                  <a:srgbClr val="FF0000"/>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১</a:t>
            </a:r>
            <a:r>
              <a:rPr lang="en-US" sz="3600" dirty="0">
                <a:solidFill>
                  <a:schemeClr val="tx1">
                    <a:lumMod val="95000"/>
                    <a:lumOff val="5000"/>
                  </a:schemeClr>
                </a:solidFill>
                <a:latin typeface="NikoshBAN" panose="02000000000000000000" pitchFamily="2" charset="0"/>
                <a:cs typeface="NikoshBAN" panose="02000000000000000000" pitchFamily="2" charset="0"/>
              </a:rPr>
              <a:t> - </a:t>
            </a:r>
            <a:r>
              <a:rPr lang="as-IN" sz="3600" dirty="0">
                <a:solidFill>
                  <a:schemeClr val="tx1">
                    <a:lumMod val="95000"/>
                    <a:lumOff val="5000"/>
                  </a:schemeClr>
                </a:solidFill>
                <a:latin typeface="NikoshBAN" panose="02000000000000000000" pitchFamily="2" charset="0"/>
                <a:cs typeface="NikoshBAN" panose="02000000000000000000" pitchFamily="2" charset="0"/>
              </a:rPr>
              <a:t>প্রতিবেদনের শিরোনাম</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ভূমিকা</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মূল প্রতিবেদন</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বিষয়/সমস্যার বর্ণনা</a:t>
            </a: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সমস্যার কারণসমূহ</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সমাধানের সুপারিশ</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r>
              <a:rPr lang="as-IN" sz="3600" dirty="0">
                <a:solidFill>
                  <a:schemeClr val="tx1">
                    <a:lumMod val="95000"/>
                    <a:lumOff val="5000"/>
                  </a:schemeClr>
                </a:solidFill>
                <a:latin typeface="NikoshBAN" panose="02000000000000000000" pitchFamily="2" charset="0"/>
                <a:cs typeface="NikoshBAN" panose="02000000000000000000" pitchFamily="2" charset="0"/>
              </a:rPr>
              <a:t>কর্তৃপক্ষের দৃষ্টি আকর্ষণ</a:t>
            </a:r>
            <a:r>
              <a:rPr lang="en-US" sz="3600" dirty="0">
                <a:solidFill>
                  <a:schemeClr val="tx1">
                    <a:lumMod val="95000"/>
                    <a:lumOff val="5000"/>
                  </a:schemeClr>
                </a:solidFill>
                <a:latin typeface="NikoshBAN" panose="02000000000000000000" pitchFamily="2" charset="0"/>
                <a:cs typeface="NikoshBAN" panose="02000000000000000000" pitchFamily="2" charset="0"/>
              </a:rPr>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br>
              <a:rPr lang="en-US" sz="3600" dirty="0">
                <a:solidFill>
                  <a:schemeClr val="tx1">
                    <a:lumMod val="95000"/>
                    <a:lumOff val="5000"/>
                  </a:schemeClr>
                </a:solidFill>
                <a:latin typeface="NikoshBAN" panose="02000000000000000000" pitchFamily="2" charset="0"/>
                <a:cs typeface="NikoshBAN" panose="02000000000000000000" pitchFamily="2" charset="0"/>
              </a:rPr>
            </a:br>
            <a:r>
              <a:rPr lang="en-US" sz="3600" dirty="0">
                <a:solidFill>
                  <a:schemeClr val="tx1">
                    <a:lumMod val="95000"/>
                    <a:lumOff val="5000"/>
                  </a:schemeClr>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xmlns="" val="665979103"/>
      </p:ext>
    </p:extLst>
  </p:cSld>
  <p:clrMapOvr>
    <a:masterClrMapping/>
  </p:clrMapOvr>
  <p:transition spd="slow">
    <p:strips/>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TotalTime>
  <Words>116</Words>
  <Application>Microsoft Office PowerPoint</Application>
  <PresentationFormat>Custom</PresentationFormat>
  <Paragraphs>19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    শিখন ফল-    পাঠ শেষে শিক্ষার্থীরা-    ১। প্রতিবেদন কী বলতে পারবে।    ২। প্রতিবেদন লেখার কৌশল ব্যাখ্যা করতে পারবে।    ৩। প্রয়োজনীয় প্রতিবেদন লিখতে পারবে।     </vt:lpstr>
      <vt:lpstr>   প্রতিবেদন কী?     প্রতিবেদন' শব্দটি ইংরেজি 'Report'-এর পারিভাষিক শব্দ হিসেবে ব্যবহৃত হয়।     ইংরেজি 'Report' শব্দের আভিধানিক অর্থ সমাচার, বিবরণী বা বিবৃতি।     প্রতিবেদন একটি তথ্যভিত্তিক বিবৃতি। সত্য কোনো ঘটনা অবলম্বনে কিংবা কোনো    সমস্যাবলি পত্রিকায় তুলে ধরা বা দাপ্তরিক বিষয় কিংবা কোনো সমস্যাবলি পত্রিকায়    তুলে ধরা বা দাপ্তরিক বিষয় সম্পর্কে তথ্য সংগ্রহ করে বিশ্লেষণ ও মতামত দিয়ে    পত্রিকায় বা সংশ্লিষ্ট কর্তৃপক্ষের দৃষ্টি আকর্ষণ করে বিবরণ প্রদান করাকে প্রতিবেদন     বলে।     </vt:lpstr>
      <vt:lpstr>   প্রতিবেদনের বৈশিষ্ট্য-    #প্রতিবেদনের ভাষা অত্যন্ত সহজ হওয়া উচিত।     #সমাজের সর্বস্তরের মানুষই প্রতিবেদনের পাঠক।     #আকর্ষণীয় উপস্থাপনা ও রসাত্মক বর্ণনাকৌশল প্রতিবেদনের       উল্লেখযোগ্য বৈশিষ্ট্য।    #বিষয়ভিত্তিক সুন্দর শিরোনাম নির্ধারণও প্রতিবেদনের ক্ষেত্রে      একান্তভাবে কাম্য।    #'প্রতিবেদন' হলো কোন নির্দিষ্ট বিষয়ে সহজ-সরল ভাষায় লিখিত      আকর্ষণীয় শিরোনামযুক্ত কোনো স্বল্পদৈর্ঘ্য বিবরণী। </vt:lpstr>
      <vt:lpstr>   প্রতিবেদন প্রকরণ-    প্রতিবেদন মূলত তিন প্রকার। যথা-   ক. সাধারণ প্রতিবেদন: এ ধরনের প্রতিবেদন যেকোনো সচেতন ব্যক্তি        লিখতে পারেন।   খ. কর্তৃপক্ষের নির্দেশক্রমে প্রতিবেদন বা আদিষ্ট প্রতিবেদন: এ ধরনের       প্রতিবেদন যেকোনো কর্তৃপক্ষের লিখিত আদেশ বা নির্দেশক্রমে লেখা       হয়ে থাকে।   গ. নিজস্ব প্রতিবেদকের প্রতিবেদন বা সংবাদ প্রতিবেদন: পত্রপত্রিকা, টিভি       চ্যানেলসমূহের নিজস্ব প্রতিবেদক এ ধরনের প্রতিবেদন লিখে থাকেন। </vt:lpstr>
      <vt:lpstr>  প্রতিবেদন লেখার নিয়মঃ    ক. সাধারণ প্রতিবেদন:       প্রতিবেদনের শিরোনাম (যেমনঃ রাস্তার বেহাল দশাঃ সংশ্লিষ্ট কর্তৃপক্ষের দৃষ্টি আকর্ষণ)         প্রতিবেদনের বিষয় (যে বিষয়ে লিখা হবে)         প্রতিবেদকের নাম  (যেমনঃ মো: মিজানুর রহমান)         স্থান/এলাকার নাম  (যেখান থেকে লিখবে)         প্রস্তুতের সময় ও তারিখ ( যে তারিখ ও যে সময়ের ঘটিনা) </vt:lpstr>
      <vt:lpstr>   প্রতিবেদন লেখার সময় এই  স্ত্ররের কথা মনে রাখতে হবে      ১ - প্রতিবেদনের শিরোনাম              ২-  ভূমিকা          মূল প্রতিবেদন          বিষয়/সমস্যার বর্ণনা           সমস্যার কারণসমূহ          সমাধানের সুপারিশ          কর্তৃপক্ষের দৃষ্টি আকর্ষণ          </vt:lpstr>
      <vt:lpstr>    ২. এলাকার সড়কের দুরবস্থা সংক্রান্ত সংবাদ প্রতিবেদন লিখ।          নিজস্ব প্রতিবেদক-      হাসিবুল আলম, চাটখিল (নোয়াখালী), ২২ জুলাই ২০২১।                                          ‘সড়কের বেহাল দশা:যাত্রীদের দুর্ভোগ’                নোয়াখালীর সোনাইমুড়ি উপজেলার জয়াগ বাজার থেকে কুমিল্লার মনোহরগঞ্জ উপজেলার হাসনাবাদ পর্যন্ত     শহিদ মুক্তিযোদ্ধা একরামুল হক সড়কটি চলাচলের অযোগ্য হয়ে পড়েছে। প্রায় এক যুগ ধরে সড়কটির কোনো    সংস্কার কাজ হয়নি।সড়কের এ বেহাল দশায় যাত্রীরা চরম দুর্ভোগ পোহাচ্ছে।                         গতকাল মঙ্গলবার দুপুরে সরেজমিনে দেখা গেছে, বারো কিলোমিটার দীর্ঘ সড়কটির পুরোটাই বড়ো বড়ো    গর্ত ও খানাখন্দে ভরা। জয়াগ বাজার থেকে মোহাম্মদপুর ইউনিয়নের নগরপাড়া সেতু পর্যন্ত দুই কিলোমিটার    অংশে দুই পাশের মাটি সরে গেছে। প্রতিদিন এ সড়ক দিয়ে নোয়াখালীর চাটখিল ও সোনাইমুড়ি, কুমিল্লার মনোহরগঞ্জ ও    লাকসাম এবং চাঁদপুরের শাহরাস্তি উপজেলার হাজার হাজার বাসিন্দা চলাচল করে। এছাড়া কমপক্ষে ত্রিশটি শিক্ষা    প্রতিষ্ঠানের শিক্ষার্থীরা এ পথে যাতায়াত করে থাকে। এলাকাবাসী জানান, সড়কটির তিন কিলোমিটার সোনাইমুড়ি এবং    বাকি নয় কিলোমিটার চাটখিল উপজেলায় পড়েছে। বিগত ২০১৯ সালের বন্যায় সড়কটির সুরকির স্তর দেবে গিয়ে বালু বের    হয়ে আসে এবং সৃষ্টি হয় খানাখন্দের। এরপর প্রতি বর্ষায় বৃষ্টিপাতে পানি ও কাদায় সড়কটি একাকার হয়ে যায়, যা এখন    চলাচলের অযোগ্য হয়ে পড়েছে। গত বুধবার একটি পিকআপ ভ্যান ভাওরকোট গ্রামের কাছে রাস্তার গর্তে পড়ে যায়, এতে    চালকসহ তিন জন যাত্রী আহত হন।</vt:lpstr>
      <vt:lpstr>                  চাটখিল ইউনিয়ন পরিষদের সাধারণ মানুষ মনে করে, সড়কটি নিয়ে এলাকাবাসীর দুর্ভোগ         দীর্ঘদিনের। অথচ এর সমাধানে কর্তৃপক্ষের কোনো নজর নেই। এটি মেরামতের জন্য স্থানীয় লোকজন         সরকার প্রকৌশল অধিদপ্তরে একাধিকবার আবেদন করলেও কোনো প্রতিকার পায়নি। এলাকাবাসীর দাবি,         গুরুত্বপূর্ণ এই সড়কটি দ্রুত সংস্কার করে জনদুর্ভোগ কমাতে সংশ্লিষ্ট কর্তৃপক্ষ যেন কার্যকর         ব্যবস্থা গ্রহণ করে। </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my</cp:lastModifiedBy>
  <cp:revision>53</cp:revision>
  <dcterms:created xsi:type="dcterms:W3CDTF">2025-10-10T06:27:12Z</dcterms:created>
  <dcterms:modified xsi:type="dcterms:W3CDTF">2026-08-18T17:30:23Z</dcterms:modified>
</cp:coreProperties>
</file>