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sldIdLst>
    <p:sldId id="368" r:id="rId2"/>
    <p:sldId id="369" r:id="rId3"/>
    <p:sldId id="373" r:id="rId4"/>
    <p:sldId id="360" r:id="rId5"/>
    <p:sldId id="377" r:id="rId6"/>
    <p:sldId id="422" r:id="rId7"/>
    <p:sldId id="444" r:id="rId8"/>
    <p:sldId id="378" r:id="rId9"/>
    <p:sldId id="424" r:id="rId10"/>
    <p:sldId id="425" r:id="rId11"/>
    <p:sldId id="440" r:id="rId12"/>
    <p:sldId id="441" r:id="rId13"/>
    <p:sldId id="445" r:id="rId14"/>
    <p:sldId id="442" r:id="rId15"/>
    <p:sldId id="439" r:id="rId16"/>
    <p:sldId id="427" r:id="rId17"/>
    <p:sldId id="428" r:id="rId18"/>
    <p:sldId id="429" r:id="rId19"/>
    <p:sldId id="430" r:id="rId20"/>
    <p:sldId id="434" r:id="rId21"/>
    <p:sldId id="436" r:id="rId22"/>
    <p:sldId id="443" r:id="rId23"/>
    <p:sldId id="44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SMKOhB/J2oO2b593n0ytEQ==" hashData="IL16T12C53CkuuTgxbpb35cfGd1XIjNrfU+LagTP7hVLSQ0pxOMDI0+bCssU02kKPYm07gUYYpk65SliOHR8e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504A6-72CD-470E-A002-8E22E993D96B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EB460-D638-4351-BE63-DFEFC3CF669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2D1F724-B749-458F-B4AD-E150F639E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pic>
        <p:nvPicPr>
          <p:cNvPr id="5" name="Picture 4" descr="example picture of management coordination à¦à¦° à¦à¦¬à¦¿à¦° à¦«à¦²à¦¾à¦«à¦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C359AC-B1D7-46D9-A106-283A380C4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1"/>
            <a:ext cx="8382000" cy="4191000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K)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ev‡RUxq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Budgetary control techniques)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ev‡RU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(Budget)</a:t>
            </a:r>
          </a:p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L)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Aev‡RUxq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Non-Budgetary control techniques)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msL¨vZ¥K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DcvË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Quantitative data analysis)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we‡kl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cÖwZ‡e`b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Special report analysis)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latin typeface="SutonnyMJ" pitchFamily="2" charset="0"/>
                <a:cs typeface="SutonnyMJ" pitchFamily="2" charset="0"/>
              </a:rPr>
              <a:t>3. e¨w³MZ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ch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eÿY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Personal observation)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Af¨šÍixY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wbixÿv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Internal Audit)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latin typeface="SutonnyMJ" pitchFamily="2" charset="0"/>
                <a:cs typeface="SutonnyMJ" pitchFamily="2" charset="0"/>
              </a:rPr>
              <a:t>5. †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eªK-B‡fb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mg‡”Q`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Break-even point analysis)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Dr. Md.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Department of management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Alhaj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latin typeface="RinkiyMJ" pitchFamily="2" charset="0"/>
                <a:cs typeface="RinkiyMJ" pitchFamily="2" charset="0"/>
              </a:rPr>
              <a:t>wbqš</a:t>
            </a:r>
            <a:r>
              <a:rPr lang="en-US" sz="4400" dirty="0">
                <a:latin typeface="RinkiyMJ" pitchFamily="2" charset="0"/>
                <a:cs typeface="RinkiyMJ" pitchFamily="2" charset="0"/>
              </a:rPr>
              <a:t>¿‡bi 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KŠkj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 err="1">
                <a:latin typeface="SutonnyMJ" pitchFamily="2" charset="0"/>
                <a:cs typeface="SutonnyMJ" pitchFamily="2" charset="0"/>
              </a:rPr>
              <a:t>ev‡Ruxq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wbhš¿b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msL¨vZ¡K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cÖKvk‡K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ev‡RU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hLb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wbqš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¿‡bi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D‡Ï‡k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ev‡RU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ˆ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Zwi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K‡I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Kvh©dj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ev‡R‡Ui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wgwj‡q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wePy¨wZ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wba©viY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c~e©K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ms‡kvab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ev‡RuUxq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 err="1">
                <a:latin typeface="SutonnyMJ" pitchFamily="2" charset="0"/>
                <a:cs typeface="SutonnyMJ" pitchFamily="2" charset="0"/>
              </a:rPr>
              <a:t>msL¨vZ¡K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DcvË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‡h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Abymv‡i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djvd‡ji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msL¨vZ¡K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DcvË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msMÖn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we‡køl‡Yi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¨‡g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wePz¨wZ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wba©viY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ms‡kvabg~jK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msL¨vZ¡K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DcvË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eªK-B‡fb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mg‡”Q`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†h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weµq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eªK-B‡fb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weµ‡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qi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cwigvb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hw` GB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wb‡P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ÿwZ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Ic‡i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gybvdv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AwR©Z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>
                <a:latin typeface="RinkiyMJ" pitchFamily="2" charset="0"/>
                <a:cs typeface="RinkiyMJ" pitchFamily="2" charset="0"/>
              </a:rPr>
              <a:t>wbqš</a:t>
            </a:r>
            <a:r>
              <a:rPr lang="en-US" sz="4000" dirty="0">
                <a:latin typeface="RinkiyMJ" pitchFamily="2" charset="0"/>
                <a:cs typeface="RinkiyMJ" pitchFamily="2" charset="0"/>
              </a:rPr>
              <a:t>¿‡bi 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KŠkj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E6598C-565B-4143-AB37-7B70CF960D28}"/>
              </a:ext>
            </a:extLst>
          </p:cNvPr>
          <p:cNvSpPr/>
          <p:nvPr/>
        </p:nvSpPr>
        <p:spPr>
          <a:xfrm>
            <a:off x="5742709" y="6211669"/>
            <a:ext cx="34012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eªK-B‡fb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mg‡”Q`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†h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weµq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eªK-B‡fb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‘No Profit no loss’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weµ‡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qi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cwigvb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hw` GB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wb‡P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ÿwZ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Ic‡i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gybvdv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AwR©Z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GLv‡b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e¨q‡K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yBfv‡M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vqx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wewìs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wbg©vb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fvov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Kg©KZ©v‡`i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eZb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cwieZ©bkxj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KvPvgvj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gRywi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`)</a:t>
            </a: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Fixed cost Variable cost Contribution margin Break-even point analysis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BEP=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eªK-B‡fb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we›`, </a:t>
            </a:r>
            <a:r>
              <a:rPr lang="en-US" dirty="0">
                <a:latin typeface="Arial" pitchFamily="34" charset="0"/>
                <a:cs typeface="Arial" pitchFamily="34" charset="0"/>
              </a:rPr>
              <a:t>FC=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vqx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, </a:t>
            </a:r>
            <a:r>
              <a:rPr lang="en-US" dirty="0">
                <a:latin typeface="Arial" pitchFamily="34" charset="0"/>
                <a:cs typeface="Arial" pitchFamily="34" charset="0"/>
              </a:rPr>
              <a:t>SV=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weµq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g~j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¨, </a:t>
            </a:r>
            <a:r>
              <a:rPr lang="en-US" dirty="0">
                <a:latin typeface="Arial" pitchFamily="34" charset="0"/>
                <a:cs typeface="Arial" pitchFamily="34" charset="0"/>
              </a:rPr>
              <a:t>VC=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cwieZ©bkxj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eªK-B‡fb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mg‡”Q`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181600" y="2971800"/>
            <a:ext cx="3657600" cy="1447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FC </a:t>
            </a: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BEP (Unit)</a:t>
            </a: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SV (unit)– VC (unit)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477000" y="3733800"/>
            <a:ext cx="21336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E490AD7-B8B7-4546-BBE7-07186D779257}"/>
              </a:ext>
            </a:extLst>
          </p:cNvPr>
          <p:cNvSpPr/>
          <p:nvPr/>
        </p:nvSpPr>
        <p:spPr>
          <a:xfrm>
            <a:off x="5829300" y="6154805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Bvfvbv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: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cÖWwZwU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129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UvKvq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weµq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dvg©wUi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evrmwiK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vqx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47300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UvKv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BDwb‡Ui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cwieZ©bkxj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>
                <a:latin typeface="SutonnyMJ" pitchFamily="2" charset="0"/>
                <a:cs typeface="SutonnyMJ" pitchFamily="2" charset="0"/>
              </a:rPr>
              <a:t>86 UvKv|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K.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dvg©wUi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UvKvq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BDwb‡U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eªK-B‡fb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wbb©q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L.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dvg©wUi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eªK-B‡fb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wP‡Îi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mvnv‡h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Dc¯’cvcb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err="1">
                <a:latin typeface="SutonnyMJ" pitchFamily="2" charset="0"/>
                <a:cs typeface="SutonnyMJ" pitchFamily="2" charset="0"/>
              </a:rPr>
              <a:t>GLv‡b</a:t>
            </a:r>
            <a:r>
              <a:rPr lang="en-US">
                <a:latin typeface="SutonnyMJ" pitchFamily="2" charset="0"/>
                <a:cs typeface="SutonnyMJ" pitchFamily="2" charset="0"/>
              </a:rPr>
              <a:t> 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vqx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err="1">
                <a:latin typeface="SutonnyMJ" pitchFamily="2" charset="0"/>
                <a:cs typeface="SutonnyMJ" pitchFamily="2" charset="0"/>
              </a:rPr>
              <a:t>e¨q</a:t>
            </a:r>
            <a:r>
              <a:rPr lang="en-US">
                <a:latin typeface="SutonnyMJ" pitchFamily="2" charset="0"/>
                <a:cs typeface="SutonnyMJ" pitchFamily="2" charset="0"/>
              </a:rPr>
              <a:t> (</a:t>
            </a:r>
            <a:r>
              <a:rPr lang="en-US">
                <a:latin typeface="Arial" pitchFamily="34" charset="0"/>
                <a:cs typeface="Arial" pitchFamily="34" charset="0"/>
              </a:rPr>
              <a:t>FC)</a:t>
            </a:r>
            <a:r>
              <a:rPr lang="en-US">
                <a:latin typeface="SutonnyMJ" pitchFamily="2" charset="0"/>
                <a:cs typeface="SutonnyMJ" pitchFamily="2" charset="0"/>
              </a:rPr>
              <a:t>= 47300 UvKv (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wewìs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wbg©vb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fvov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Kg©KZ©v‡`i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eZb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err="1">
                <a:latin typeface="SutonnyMJ" pitchFamily="2" charset="0"/>
                <a:cs typeface="SutonnyMJ" pitchFamily="2" charset="0"/>
              </a:rPr>
              <a:t>cwieZ©bkxj</a:t>
            </a:r>
            <a:r>
              <a:rPr lang="en-US">
                <a:latin typeface="SutonnyMJ" pitchFamily="2" charset="0"/>
                <a:cs typeface="SutonnyMJ" pitchFamily="2" charset="0"/>
              </a:rPr>
              <a:t> e¨q(</a:t>
            </a:r>
            <a:r>
              <a:rPr lang="en-US">
                <a:latin typeface="Arial" pitchFamily="34" charset="0"/>
                <a:cs typeface="Arial" pitchFamily="34" charset="0"/>
              </a:rPr>
              <a:t>VC)</a:t>
            </a:r>
            <a:r>
              <a:rPr lang="en-US">
                <a:latin typeface="SutonnyMJ" pitchFamily="2" charset="0"/>
                <a:cs typeface="SutonnyMJ" pitchFamily="2" charset="0"/>
              </a:rPr>
              <a:t>=86 UvKv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KvPvgvj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gRywi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`)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M.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BDwb‡Ui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weµh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err="1">
                <a:latin typeface="SutonnyMJ" pitchFamily="2" charset="0"/>
                <a:cs typeface="SutonnyMJ" pitchFamily="2" charset="0"/>
              </a:rPr>
              <a:t>gyj</a:t>
            </a:r>
            <a:r>
              <a:rPr lang="en-US">
                <a:latin typeface="SutonnyMJ" pitchFamily="2" charset="0"/>
                <a:cs typeface="SutonnyMJ" pitchFamily="2" charset="0"/>
              </a:rPr>
              <a:t>¨ (</a:t>
            </a:r>
            <a:r>
              <a:rPr lang="en-US">
                <a:latin typeface="Arial" pitchFamily="34" charset="0"/>
                <a:cs typeface="Arial" pitchFamily="34" charset="0"/>
              </a:rPr>
              <a:t>SV) </a:t>
            </a:r>
            <a:r>
              <a:rPr lang="en-US">
                <a:latin typeface="SutonnyMJ" pitchFamily="2" charset="0"/>
                <a:cs typeface="SutonnyMJ" pitchFamily="2" charset="0"/>
              </a:rPr>
              <a:t>=129 UvKv 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>
                <a:latin typeface="Arial" pitchFamily="34" charset="0"/>
                <a:cs typeface="Arial" pitchFamily="34" charset="0"/>
              </a:rPr>
              <a:t>BEP (Unit) </a:t>
            </a:r>
            <a:r>
              <a:rPr lang="en-US">
                <a:latin typeface="SutonnyMJ" pitchFamily="2" charset="0"/>
                <a:cs typeface="SutonnyMJ" pitchFamily="2" charset="0"/>
              </a:rPr>
              <a:t>= 1100 BDwbU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BEP (</a:t>
            </a:r>
            <a:r>
              <a:rPr lang="en-US">
                <a:latin typeface="SutonnyMJ" pitchFamily="2" charset="0"/>
                <a:cs typeface="SutonnyMJ" pitchFamily="2" charset="0"/>
              </a:rPr>
              <a:t>UvKvq) =1100  129=141900 UvKv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Fixed cost Variable cost Contribution margin Break-even point analysis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BEP=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eªK-B‡fb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we›`, </a:t>
            </a:r>
            <a:r>
              <a:rPr lang="en-US" dirty="0">
                <a:latin typeface="Arial" pitchFamily="34" charset="0"/>
                <a:cs typeface="Arial" pitchFamily="34" charset="0"/>
              </a:rPr>
              <a:t>FC=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vqx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, </a:t>
            </a:r>
            <a:r>
              <a:rPr lang="en-US" dirty="0">
                <a:latin typeface="Arial" pitchFamily="34" charset="0"/>
                <a:cs typeface="Arial" pitchFamily="34" charset="0"/>
              </a:rPr>
              <a:t>SV=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weµq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g~j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¨, </a:t>
            </a:r>
            <a:r>
              <a:rPr lang="en-US" dirty="0">
                <a:latin typeface="Arial" pitchFamily="34" charset="0"/>
                <a:cs typeface="Arial" pitchFamily="34" charset="0"/>
              </a:rPr>
              <a:t>VC=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cwieZ©bkxj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eªK-B‡fb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mg‡”Q`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105400" y="3810000"/>
            <a:ext cx="3657600" cy="1447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FC </a:t>
            </a: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BEP (Unit)</a:t>
            </a: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SV (unit)– VC (unit)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400800" y="4572000"/>
            <a:ext cx="21336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Straight Connector 76"/>
          <p:cNvCxnSpPr/>
          <p:nvPr/>
        </p:nvCxnSpPr>
        <p:spPr>
          <a:xfrm rot="5400000">
            <a:off x="4229894" y="4914106"/>
            <a:ext cx="2209800" cy="158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Break-even point </a:t>
            </a:r>
            <a:r>
              <a:rPr lang="en-US" sz="36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analysis   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04800" y="1219200"/>
            <a:ext cx="8229600" cy="4572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0" name="Title 2"/>
          <p:cNvSpPr txBox="1">
            <a:spLocks/>
          </p:cNvSpPr>
          <p:nvPr/>
        </p:nvSpPr>
        <p:spPr>
          <a:xfrm>
            <a:off x="304800" y="4038600"/>
            <a:ext cx="8991600" cy="2438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1143000" y="2438400"/>
            <a:ext cx="6705600" cy="3657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143000" y="4724400"/>
            <a:ext cx="7162800" cy="76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143000" y="3200400"/>
            <a:ext cx="6858000" cy="1600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57200" y="5486400"/>
            <a:ext cx="5334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57200" y="4800600"/>
            <a:ext cx="5334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57200" y="4038600"/>
            <a:ext cx="533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60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57200" y="3276600"/>
            <a:ext cx="533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80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2514600"/>
            <a:ext cx="533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57200" y="1828800"/>
            <a:ext cx="533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120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57200" y="914400"/>
            <a:ext cx="6096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X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rot="16200000" flipV="1">
            <a:off x="-1219200" y="3733800"/>
            <a:ext cx="46482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1143000" y="6019800"/>
            <a:ext cx="77724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457200" y="6172200"/>
            <a:ext cx="6096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686800" y="6172200"/>
            <a:ext cx="4572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Y</a:t>
            </a:r>
          </a:p>
        </p:txBody>
      </p:sp>
      <p:cxnSp>
        <p:nvCxnSpPr>
          <p:cNvPr id="50" name="Straight Connector 49"/>
          <p:cNvCxnSpPr/>
          <p:nvPr/>
        </p:nvCxnSpPr>
        <p:spPr>
          <a:xfrm rot="5400000">
            <a:off x="2858294" y="6057106"/>
            <a:ext cx="2286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4839494" y="6057106"/>
            <a:ext cx="2286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6592094" y="5980906"/>
            <a:ext cx="2286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8192294" y="6057106"/>
            <a:ext cx="2286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2667000" y="6248400"/>
            <a:ext cx="12192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5000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572000" y="6248400"/>
            <a:ext cx="8382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10000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248400" y="6172200"/>
            <a:ext cx="8382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15000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772400" y="6172200"/>
            <a:ext cx="7620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20000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895600" y="4419600"/>
            <a:ext cx="685800" cy="228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Loss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800600" y="4343400"/>
            <a:ext cx="1143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TVC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848600" y="4876800"/>
            <a:ext cx="1066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FC 47000</a:t>
            </a:r>
          </a:p>
        </p:txBody>
      </p:sp>
      <p:cxnSp>
        <p:nvCxnSpPr>
          <p:cNvPr id="65" name="Straight Arrow Connector 64"/>
          <p:cNvCxnSpPr/>
          <p:nvPr/>
        </p:nvCxnSpPr>
        <p:spPr>
          <a:xfrm rot="10800000">
            <a:off x="5486400" y="3810000"/>
            <a:ext cx="762000" cy="76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6248400" y="3810000"/>
            <a:ext cx="1219200" cy="457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BEP 1100 units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001000" y="2133600"/>
            <a:ext cx="6096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 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077200" y="3048000"/>
            <a:ext cx="6096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 C</a:t>
            </a:r>
          </a:p>
        </p:txBody>
      </p:sp>
      <p:sp>
        <p:nvSpPr>
          <p:cNvPr id="69" name="Rectangle 68"/>
          <p:cNvSpPr/>
          <p:nvPr/>
        </p:nvSpPr>
        <p:spPr>
          <a:xfrm>
            <a:off x="0" y="2667000"/>
            <a:ext cx="228600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costTK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162800" y="6553200"/>
            <a:ext cx="9906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Production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990600" y="1981200"/>
            <a:ext cx="304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066800" y="2667000"/>
            <a:ext cx="304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1066800" y="3429000"/>
            <a:ext cx="304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1066800" y="4191000"/>
            <a:ext cx="304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1143000" y="5638800"/>
            <a:ext cx="304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1066800" y="4953000"/>
            <a:ext cx="304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7010400" y="2895600"/>
            <a:ext cx="762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Profit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410200" y="5562600"/>
            <a:ext cx="9144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1100 units</a:t>
            </a:r>
          </a:p>
        </p:txBody>
      </p:sp>
      <p:sp>
        <p:nvSpPr>
          <p:cNvPr id="82" name="Right Brace 81"/>
          <p:cNvSpPr/>
          <p:nvPr/>
        </p:nvSpPr>
        <p:spPr>
          <a:xfrm>
            <a:off x="7848600" y="2514600"/>
            <a:ext cx="152400" cy="609600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4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029199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K)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ev‡RUxq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Budgetary control techniques)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ev‡RU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(Budget)</a:t>
            </a:r>
          </a:p>
          <a:p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ev‡Ruxq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e¨e¯’vi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c`‡ÿc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ev‡RU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cÖbqb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2.ev‡RU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cÖKvk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3.djvdj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cwigvc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4.ev‡R‡Ui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djvd‡ji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Zzjbv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5.Zzjbvi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djvdj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cÖwZ‡e`b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Kib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wePz¨wZ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ms‡kvab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|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latin typeface="RinkiyMJ" pitchFamily="2" charset="0"/>
                <a:cs typeface="RinkiyMJ" pitchFamily="2" charset="0"/>
              </a:rPr>
              <a:t>wbqš</a:t>
            </a:r>
            <a:r>
              <a:rPr lang="en-US" sz="4400" dirty="0">
                <a:latin typeface="RinkiyMJ" pitchFamily="2" charset="0"/>
                <a:cs typeface="RinkiyMJ" pitchFamily="2" charset="0"/>
              </a:rPr>
              <a:t>¿‡bi 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KŠkj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5169091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L)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Aev‡RUxq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Non-Budgetary control techniques)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Avw_©K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weeiYx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Quantitative data analysis)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latin typeface="SutonnyMJ" pitchFamily="2" charset="0"/>
                <a:cs typeface="SutonnyMJ" pitchFamily="2" charset="0"/>
              </a:rPr>
              <a:t>7.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wewb‡qv‡Mi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cÖvwß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Special report analysis)</a:t>
            </a:r>
          </a:p>
          <a:p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we‡kl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cÖwZ‡e`b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Special report analysis, Personal observation, Internal audit, Break-even point analysis, Analysis of financial statement, return on investment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latin typeface="SutonnyMJ" pitchFamily="2" charset="0"/>
                <a:cs typeface="SutonnyMJ" pitchFamily="2" charset="0"/>
              </a:rPr>
              <a:t>e¨w³MZ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ch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eÿY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Af¨šÍixb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wbixÿv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, mg‡”Q`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we›`y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we‡kølY,wewb‡qv‡Mi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cÖvwß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msL¨vZ¡K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DcvË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we‡kølY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>
                <a:latin typeface="SutonnyMJ" pitchFamily="2" charset="0"/>
                <a:cs typeface="SutonnyMJ" pitchFamily="2" charset="0"/>
              </a:rPr>
              <a:t>M.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I 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Planning and Controlling techniques)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32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M¨v›U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PvU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© (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Gantt Chart)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r>
              <a:rPr lang="en-US" sz="32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cvU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©  (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Gantt Chart)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latin typeface="RinkiyMJ" pitchFamily="2" charset="0"/>
                <a:cs typeface="RinkiyMJ" pitchFamily="2" charset="0"/>
              </a:rPr>
              <a:t>wbqš</a:t>
            </a:r>
            <a:r>
              <a:rPr lang="en-US" sz="4400" dirty="0">
                <a:latin typeface="RinkiyMJ" pitchFamily="2" charset="0"/>
                <a:cs typeface="RinkiyMJ" pitchFamily="2" charset="0"/>
              </a:rPr>
              <a:t>¿‡bi 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KŠkj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4864291"/>
          </a:xfrm>
        </p:spPr>
        <p:txBody>
          <a:bodyPr>
            <a:noAutofit/>
          </a:bodyPr>
          <a:lstStyle/>
          <a:p>
            <a:pPr algn="just"/>
            <a:r>
              <a:rPr lang="en-US" sz="3200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wbixÿvi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AvIZvq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KvR‡K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As‡k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wef³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cÖ‡Z¨KwU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cÖwZwU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DcKvR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wef³ Ask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m¤úv`‡bi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ïiæ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I †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kl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mg‡qi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AvšÍ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: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© †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iLv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wP‡Îi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mvnv‡h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¨ †`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Lv‡bv‡K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M¨v›U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PvU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3200" dirty="0" err="1">
                <a:latin typeface="SutonnyMJ" pitchFamily="2" charset="0"/>
                <a:cs typeface="SutonnyMJ" pitchFamily="2" charset="0"/>
              </a:rPr>
              <a:t>cvU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© -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m¤úv`‡bi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ïiæ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I †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kl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ZvwjKv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AvKv‡i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cÖ`k©b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msKUgq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c_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wPwýZ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mZ©KZv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Aej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¤^b I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wbqš¿Y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Av‡ivc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latin typeface="Arial" pitchFamily="34" charset="0"/>
                <a:cs typeface="Arial" pitchFamily="34" charset="0"/>
              </a:rPr>
              <a:t>GNTT CHART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2301543"/>
              </p:ext>
            </p:extLst>
          </p:nvPr>
        </p:nvGraphicFramePr>
        <p:xfrm>
          <a:off x="228603" y="914400"/>
          <a:ext cx="8610594" cy="5562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3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9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6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6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79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6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79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794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96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96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913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966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09757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Mgq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|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Rvby</a:t>
                      </a:r>
                      <a:endParaRPr lang="en-US" sz="14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‡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deªæ</a:t>
                      </a:r>
                      <a:endParaRPr lang="en-US" sz="14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gvP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©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GwcÖj</a:t>
                      </a:r>
                      <a:endParaRPr lang="en-US" sz="14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‡g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Ryb</a:t>
                      </a:r>
                      <a:endParaRPr lang="en-US" sz="14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Ryjv</a:t>
                      </a:r>
                      <a:endParaRPr lang="en-US" sz="14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AvM</a:t>
                      </a:r>
                      <a:endParaRPr lang="en-US" sz="14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‡m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A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b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wW</a:t>
                      </a:r>
                      <a:endParaRPr lang="en-US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Dc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KvR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mgyn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RvqMv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wbe©vPb</a:t>
                      </a:r>
                      <a:endParaRPr lang="en-US" sz="28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‡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Niv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 `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vb</a:t>
                      </a:r>
                      <a:endParaRPr lang="en-US" sz="28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cvBwjs</a:t>
                      </a:r>
                      <a:endParaRPr lang="en-US" sz="28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XvjvB</a:t>
                      </a:r>
                      <a:endParaRPr lang="en-US" sz="28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‡`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qvj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Mv_ywb</a:t>
                      </a:r>
                      <a:endParaRPr lang="en-US" sz="28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wdwUs</a:t>
                      </a:r>
                      <a:endParaRPr lang="en-US" sz="28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‡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cBw›Us</a:t>
                      </a:r>
                      <a:endParaRPr lang="en-US" sz="28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RinkiyMJ" pitchFamily="2" charset="0"/>
                          <a:cs typeface="RinkiyMJ" pitchFamily="2" charset="0"/>
                        </a:rPr>
                        <a:t>wdwbwks</a:t>
                      </a:r>
                      <a:endParaRPr lang="en-US" sz="2800" dirty="0">
                        <a:solidFill>
                          <a:schemeClr val="tx1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RinkiyMJ" pitchFamily="2" charset="0"/>
                        <a:cs typeface="RinkiyMJ" pitchFamily="2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Arial" pitchFamily="34" charset="0"/>
                <a:cs typeface="Arial" pitchFamily="34" charset="0"/>
              </a:rPr>
              <a:t>GNTT CHART (Building )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>
            <a:off x="1066800" y="1066800"/>
            <a:ext cx="9906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2362200" y="1371600"/>
            <a:ext cx="762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PART (</a:t>
            </a:r>
            <a:r>
              <a:rPr lang="en-US" sz="3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Evaluation and Review Technique ) 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cvU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©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04800" y="1219200"/>
            <a:ext cx="8229600" cy="4572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latin typeface="SutonnyMJ" pitchFamily="2" charset="0"/>
              <a:ea typeface="+mj-ea"/>
              <a:cs typeface="SutonnyMJ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latin typeface="SutonnyMJ" pitchFamily="2" charset="0"/>
              <a:ea typeface="+mj-ea"/>
              <a:cs typeface="SutonnyMJ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SutonnyMJ" pitchFamily="2" charset="0"/>
                <a:ea typeface="+mj-ea"/>
                <a:cs typeface="SutonnyMJ" pitchFamily="2" charset="0"/>
              </a:rPr>
              <a:t>w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ewfbœ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Kvh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©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m¤úv`‡bi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ïiæ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I †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kl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mgq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ZvwjKv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AvKv‡i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cÖ`k©b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Kiv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nq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Ges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msKUgq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c_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wPwý</a:t>
            </a:r>
            <a:r>
              <a:rPr lang="en-US" sz="2800" dirty="0">
                <a:latin typeface="SutonnyMJ" pitchFamily="2" charset="0"/>
                <a:ea typeface="+mj-ea"/>
                <a:cs typeface="SutonnyMJ" pitchFamily="2" charset="0"/>
              </a:rPr>
              <a:t>Z </a:t>
            </a:r>
            <a:r>
              <a:rPr lang="en-US" sz="2800" dirty="0" err="1">
                <a:latin typeface="SutonnyMJ" pitchFamily="2" charset="0"/>
                <a:ea typeface="+mj-ea"/>
                <a:cs typeface="SutonnyMJ" pitchFamily="2" charset="0"/>
              </a:rPr>
              <a:t>K‡i</a:t>
            </a:r>
            <a:r>
              <a:rPr lang="en-US" sz="2800" dirty="0"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ea typeface="+mj-ea"/>
                <a:cs typeface="SutonnyMJ" pitchFamily="2" charset="0"/>
              </a:rPr>
              <a:t>mZK©Zv</a:t>
            </a:r>
            <a:r>
              <a:rPr lang="en-US" sz="2800" dirty="0"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ea typeface="+mj-ea"/>
                <a:cs typeface="SutonnyMJ" pitchFamily="2" charset="0"/>
              </a:rPr>
              <a:t>Aej</a:t>
            </a:r>
            <a:r>
              <a:rPr lang="en-US" sz="2800" dirty="0">
                <a:latin typeface="SutonnyMJ" pitchFamily="2" charset="0"/>
                <a:ea typeface="+mj-ea"/>
                <a:cs typeface="SutonnyMJ" pitchFamily="2" charset="0"/>
              </a:rPr>
              <a:t>¤^b I </a:t>
            </a:r>
            <a:r>
              <a:rPr lang="en-US" sz="2800" dirty="0" err="1">
                <a:latin typeface="SutonnyMJ" pitchFamily="2" charset="0"/>
                <a:ea typeface="+mj-ea"/>
                <a:cs typeface="SutonnyMJ" pitchFamily="2" charset="0"/>
              </a:rPr>
              <a:t>wbqš¿Y</a:t>
            </a:r>
            <a:r>
              <a:rPr lang="en-US" sz="2800" dirty="0"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ea typeface="+mj-ea"/>
                <a:cs typeface="SutonnyMJ" pitchFamily="2" charset="0"/>
              </a:rPr>
              <a:t>e¨e¯’v</a:t>
            </a:r>
            <a:r>
              <a:rPr lang="en-US" sz="2800" dirty="0"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ea typeface="+mj-ea"/>
                <a:cs typeface="SutonnyMJ" pitchFamily="2" charset="0"/>
              </a:rPr>
              <a:t>Av‡ivc</a:t>
            </a:r>
            <a:r>
              <a:rPr lang="en-US" sz="2800" dirty="0"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ea typeface="+mj-ea"/>
                <a:cs typeface="SutonnyMJ" pitchFamily="2" charset="0"/>
              </a:rPr>
              <a:t>K‡i</a:t>
            </a:r>
            <a:r>
              <a:rPr lang="en-US" sz="2800" dirty="0">
                <a:latin typeface="SutonnyMJ" pitchFamily="2" charset="0"/>
                <a:ea typeface="+mj-ea"/>
                <a:cs typeface="SutonnyMJ" pitchFamily="2" charset="0"/>
              </a:rPr>
              <a:t>|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GKwU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mvavib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Kvh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©µg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m¤úv`‡bi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ci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GK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Rb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e¨e¯’cK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wbR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¯^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ev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e¨w³MZ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ch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©‡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eÿ‡bi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gva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¨‡g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wbqš¿b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Ki‡Z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cv‡i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|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wKš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‘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KwZcq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RwUj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I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eo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Kvh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©µ‡g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GUv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m¤¢e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b‡n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|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Kvib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cÖ_gZ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,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RwUj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Kvh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©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wbqš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¿‡b e¨w³MZ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ch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©‡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eÿY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me©`vq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djcÖmy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nq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bv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|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wØZxqZ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, hw` m¤¢e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nq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Z‡e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GKRb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e¨w³i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c‡ÿ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mvivw`b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a‡i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m¤úvw`Z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Kv‡h©i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wbqš¿b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Kiv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m¤¢e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bq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|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Avi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GB †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ÿ‡Î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cÖ‡qvRb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msKUc~Y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©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wbqš¿b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we›`y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ev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w`K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mg~‡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ni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mvnvh</a:t>
            </a:r>
            <a:r>
              <a:rPr lang="en-US" sz="28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¨|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0" name="Title 2"/>
          <p:cNvSpPr txBox="1">
            <a:spLocks/>
          </p:cNvSpPr>
          <p:nvPr/>
        </p:nvSpPr>
        <p:spPr>
          <a:xfrm>
            <a:off x="304800" y="4038600"/>
            <a:ext cx="8991600" cy="2438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95400"/>
            <a:ext cx="853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PART-Program Evaluation and </a:t>
            </a:r>
            <a:r>
              <a:rPr lang="en-US" sz="2800">
                <a:latin typeface="Arial" pitchFamily="34" charset="0"/>
                <a:cs typeface="Arial" pitchFamily="34" charset="0"/>
              </a:rPr>
              <a:t>Review Technique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4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xample picture of management coordination à¦à¦° à¦à¦¬à¦¿à¦° à¦«à¦²à¦¾à¦«à¦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759131"/>
            <a:ext cx="5943600" cy="33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7620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dirty="0">
                <a:latin typeface="RinkiyMJ" pitchFamily="2" charset="0"/>
                <a:cs typeface="RinkiyMJ" pitchFamily="2" charset="0"/>
              </a:rPr>
              <a:t>‡</a:t>
            </a:r>
            <a:r>
              <a:rPr lang="en-US" sz="5300" dirty="0" err="1">
                <a:latin typeface="RinkiyMJ" pitchFamily="2" charset="0"/>
                <a:cs typeface="RinkiyMJ" pitchFamily="2" charset="0"/>
              </a:rPr>
              <a:t>bU</a:t>
            </a:r>
            <a:r>
              <a:rPr lang="en-US" sz="53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5300" dirty="0" err="1">
                <a:latin typeface="RinkiyMJ" pitchFamily="2" charset="0"/>
                <a:cs typeface="RinkiyMJ" pitchFamily="2" charset="0"/>
              </a:rPr>
              <a:t>IqvK</a:t>
            </a:r>
            <a:r>
              <a:rPr lang="en-US" sz="5300" dirty="0">
                <a:latin typeface="RinkiyMJ" pitchFamily="2" charset="0"/>
                <a:cs typeface="RinkiyMJ" pitchFamily="2" charset="0"/>
              </a:rPr>
              <a:t>© </a:t>
            </a:r>
            <a:r>
              <a:rPr lang="en-US" sz="5300" dirty="0" err="1">
                <a:latin typeface="RinkiyMJ" pitchFamily="2" charset="0"/>
                <a:cs typeface="RinkiyMJ" pitchFamily="2" charset="0"/>
              </a:rPr>
              <a:t>we‡løkY</a:t>
            </a:r>
            <a:endParaRPr lang="en-US" dirty="0"/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228600" y="990600"/>
            <a:ext cx="8686800" cy="2819400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en-US" sz="6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SutonnyMJ" pitchFamily="2" charset="0"/>
              <a:ea typeface="+mn-ea"/>
              <a:cs typeface="SutonnyMJ" pitchFamily="2" charset="0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SutonnyMJ" pitchFamily="2" charset="0"/>
              <a:ea typeface="+mn-ea"/>
              <a:cs typeface="SutonnyMJ" pitchFamily="2" charset="0"/>
            </a:endParaRPr>
          </a:p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SutonnyMJ" pitchFamily="2" charset="0"/>
              <a:ea typeface="+mn-ea"/>
              <a:cs typeface="SutonnyMJ" pitchFamily="2" charset="0"/>
            </a:endParaRPr>
          </a:p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596" y="1447800"/>
          <a:ext cx="8534403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8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8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82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8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82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82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82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82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47431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KvR</a:t>
                      </a:r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209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mgq</a:t>
                      </a:r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 (</a:t>
                      </a: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w`b</a:t>
                      </a:r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gvP</a:t>
                      </a:r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© 10-12= 3 </a:t>
                      </a: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w`b</a:t>
                      </a:r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gvP</a:t>
                      </a:r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© 10-12= 3 </a:t>
                      </a: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w`b</a:t>
                      </a:r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  <a:p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gvP</a:t>
                      </a:r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© 13-15= 3 </a:t>
                      </a: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w`b</a:t>
                      </a:r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  <a:p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gvP</a:t>
                      </a:r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© 13-19= 7 </a:t>
                      </a: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w`b</a:t>
                      </a:r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  <a:p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gvP</a:t>
                      </a:r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© 13-19= 7  </a:t>
                      </a: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w`b</a:t>
                      </a:r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  <a:p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gvP</a:t>
                      </a:r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© 20-23= 4 </a:t>
                      </a: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w`b</a:t>
                      </a:r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  <a:p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gvP</a:t>
                      </a:r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© 20-21= 2 </a:t>
                      </a: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w`b</a:t>
                      </a:r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  <a:p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gvP</a:t>
                      </a:r>
                      <a:r>
                        <a:rPr lang="en-US" sz="2800" dirty="0">
                          <a:latin typeface="SutonnyMJ" pitchFamily="2" charset="0"/>
                          <a:cs typeface="SutonnyMJ" pitchFamily="2" charset="0"/>
                        </a:rPr>
                        <a:t>© 24-28 =5</a:t>
                      </a:r>
                      <a:r>
                        <a:rPr lang="en-US" sz="28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800" dirty="0" err="1">
                          <a:latin typeface="SutonnyMJ" pitchFamily="2" charset="0"/>
                          <a:cs typeface="SutonnyMJ" pitchFamily="2" charset="0"/>
                        </a:rPr>
                        <a:t>w`b</a:t>
                      </a:r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  <a:p>
                      <a:endParaRPr lang="en-US" sz="28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PART (</a:t>
            </a:r>
            <a:r>
              <a:rPr lang="en-US" sz="3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Evaluation and Review Technique ) 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cvU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©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04800" y="1219200"/>
            <a:ext cx="8229600" cy="1905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52400" y="3886200"/>
            <a:ext cx="8991600" cy="2438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0" y="5181600"/>
            <a:ext cx="1295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67000" y="3886200"/>
            <a:ext cx="1295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667000" y="5638800"/>
            <a:ext cx="1295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410200" y="3886200"/>
            <a:ext cx="1295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410200" y="5562600"/>
            <a:ext cx="1295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239000" y="4800600"/>
            <a:ext cx="1295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990600" y="4495800"/>
            <a:ext cx="1524000" cy="609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" idx="5"/>
          </p:cNvCxnSpPr>
          <p:nvPr/>
        </p:nvCxnSpPr>
        <p:spPr>
          <a:xfrm rot="16200000" flipH="1">
            <a:off x="1590791" y="5476990"/>
            <a:ext cx="286311" cy="125650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6"/>
          </p:cNvCxnSpPr>
          <p:nvPr/>
        </p:nvCxnSpPr>
        <p:spPr>
          <a:xfrm>
            <a:off x="3962400" y="4343400"/>
            <a:ext cx="1295400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6"/>
          </p:cNvCxnSpPr>
          <p:nvPr/>
        </p:nvCxnSpPr>
        <p:spPr>
          <a:xfrm flipV="1">
            <a:off x="3962400" y="4800600"/>
            <a:ext cx="1676400" cy="12954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962400" y="6248400"/>
            <a:ext cx="1371600" cy="762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1" idx="6"/>
          </p:cNvCxnSpPr>
          <p:nvPr/>
        </p:nvCxnSpPr>
        <p:spPr>
          <a:xfrm>
            <a:off x="6705600" y="4343400"/>
            <a:ext cx="914400" cy="457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2" idx="6"/>
          </p:cNvCxnSpPr>
          <p:nvPr/>
        </p:nvCxnSpPr>
        <p:spPr>
          <a:xfrm flipV="1">
            <a:off x="6705600" y="5562600"/>
            <a:ext cx="1066800" cy="457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3" idx="6"/>
          </p:cNvCxnSpPr>
          <p:nvPr/>
        </p:nvCxnSpPr>
        <p:spPr>
          <a:xfrm>
            <a:off x="8534400" y="5257800"/>
            <a:ext cx="609600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914400" y="4343400"/>
            <a:ext cx="1104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K 3 </a:t>
            </a:r>
            <a:r>
              <a:rPr lang="en-US" sz="2400" b="1" dirty="0" err="1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w`b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endParaRPr lang="en-US" sz="1200" dirty="0"/>
          </a:p>
        </p:txBody>
      </p:sp>
      <p:sp>
        <p:nvSpPr>
          <p:cNvPr id="33" name="Rectangle 32"/>
          <p:cNvSpPr/>
          <p:nvPr/>
        </p:nvSpPr>
        <p:spPr>
          <a:xfrm>
            <a:off x="990600" y="6211669"/>
            <a:ext cx="9300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L-3w`b</a:t>
            </a:r>
            <a:endParaRPr lang="en-US" sz="1200" dirty="0"/>
          </a:p>
        </p:txBody>
      </p:sp>
      <p:sp>
        <p:nvSpPr>
          <p:cNvPr id="34" name="Rectangle 33"/>
          <p:cNvSpPr/>
          <p:nvPr/>
        </p:nvSpPr>
        <p:spPr>
          <a:xfrm>
            <a:off x="4038600" y="3733800"/>
            <a:ext cx="9941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M 3 </a:t>
            </a:r>
            <a:r>
              <a:rPr lang="en-US" sz="2400" b="1" dirty="0" err="1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w`b</a:t>
            </a:r>
            <a:endParaRPr lang="en-US" sz="1200" dirty="0"/>
          </a:p>
        </p:txBody>
      </p:sp>
      <p:sp>
        <p:nvSpPr>
          <p:cNvPr id="35" name="Rectangle 34"/>
          <p:cNvSpPr/>
          <p:nvPr/>
        </p:nvSpPr>
        <p:spPr>
          <a:xfrm>
            <a:off x="3962400" y="6211669"/>
            <a:ext cx="1120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N 7 </a:t>
            </a:r>
            <a:r>
              <a:rPr lang="en-US" sz="2800" b="1" dirty="0" err="1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w`b</a:t>
            </a:r>
            <a:endParaRPr lang="en-US" sz="1400" dirty="0"/>
          </a:p>
        </p:txBody>
      </p:sp>
      <p:sp>
        <p:nvSpPr>
          <p:cNvPr id="36" name="Rectangle 35"/>
          <p:cNvSpPr/>
          <p:nvPr/>
        </p:nvSpPr>
        <p:spPr>
          <a:xfrm>
            <a:off x="3886200" y="5105400"/>
            <a:ext cx="986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O 7 </a:t>
            </a:r>
            <a:r>
              <a:rPr lang="en-US" sz="2400" b="1" dirty="0" err="1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w`b</a:t>
            </a:r>
            <a:endParaRPr lang="en-US" sz="1200" dirty="0"/>
          </a:p>
        </p:txBody>
      </p:sp>
      <p:sp>
        <p:nvSpPr>
          <p:cNvPr id="37" name="Rectangle 36"/>
          <p:cNvSpPr/>
          <p:nvPr/>
        </p:nvSpPr>
        <p:spPr>
          <a:xfrm>
            <a:off x="6858000" y="3962400"/>
            <a:ext cx="9669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P 4 </a:t>
            </a:r>
            <a:r>
              <a:rPr lang="en-US" sz="2400" b="1" dirty="0" err="1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w`b</a:t>
            </a:r>
            <a:endParaRPr lang="en-US" sz="1200" dirty="0"/>
          </a:p>
        </p:txBody>
      </p:sp>
      <p:sp>
        <p:nvSpPr>
          <p:cNvPr id="38" name="Rectangle 37"/>
          <p:cNvSpPr/>
          <p:nvPr/>
        </p:nvSpPr>
        <p:spPr>
          <a:xfrm>
            <a:off x="6781800" y="5943600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Q 2 </a:t>
            </a:r>
            <a:r>
              <a:rPr lang="en-US" sz="2800" dirty="0" err="1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w`b</a:t>
            </a:r>
            <a:endParaRPr lang="en-US" sz="1400" dirty="0"/>
          </a:p>
        </p:txBody>
      </p:sp>
      <p:sp>
        <p:nvSpPr>
          <p:cNvPr id="39" name="Rectangle 38"/>
          <p:cNvSpPr/>
          <p:nvPr/>
        </p:nvSpPr>
        <p:spPr>
          <a:xfrm>
            <a:off x="8201113" y="4648200"/>
            <a:ext cx="942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R 5w`b</a:t>
            </a:r>
            <a:endParaRPr lang="en-US" sz="1200" dirty="0"/>
          </a:p>
        </p:txBody>
      </p:sp>
      <p:sp>
        <p:nvSpPr>
          <p:cNvPr id="40" name="Title 2"/>
          <p:cNvSpPr txBox="1">
            <a:spLocks/>
          </p:cNvSpPr>
          <p:nvPr/>
        </p:nvSpPr>
        <p:spPr>
          <a:xfrm>
            <a:off x="152400" y="2743200"/>
            <a:ext cx="8991600" cy="2438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build="p"/>
      <p:bldP spid="40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3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cvV</a:t>
            </a:r>
            <a:r>
              <a:rPr lang="en-US" sz="53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g~j¨vqb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04800" y="914400"/>
            <a:ext cx="8229600" cy="5181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514350" lvl="0" indent="-514350">
              <a:spcBef>
                <a:spcPct val="0"/>
              </a:spcBef>
              <a:defRPr/>
            </a:pP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1.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wbqš¿b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Kx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?               2.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Av`k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©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gvb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Kx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? </a:t>
            </a:r>
          </a:p>
          <a:p>
            <a:pPr marL="514350" lvl="0" indent="-514350">
              <a:spcBef>
                <a:spcPct val="0"/>
              </a:spcBef>
              <a:defRPr/>
            </a:pP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3.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ev‡RU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Kx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?               4.ev‡RUuxq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wbqš¿b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Kx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?</a:t>
            </a:r>
          </a:p>
          <a:p>
            <a:pPr marL="514350" lvl="0" indent="-514350">
              <a:spcBef>
                <a:spcPct val="0"/>
              </a:spcBef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5.‡eªK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B‡fb-we›`y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ev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mg‡”Q`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we›`y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we‡kølY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Kx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? </a:t>
            </a:r>
          </a:p>
          <a:p>
            <a:pPr marL="514350" lvl="0" indent="-514350">
              <a:spcBef>
                <a:spcPct val="0"/>
              </a:spcBef>
              <a:defRPr/>
            </a:pP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6.M¨v›U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PvU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©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Kx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?             7.cvU©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Kx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? </a:t>
            </a:r>
            <a:endParaRPr lang="en-US" sz="3200" dirty="0">
              <a:solidFill>
                <a:schemeClr val="tx2"/>
              </a:solidFill>
              <a:latin typeface="SutonnyMJ" pitchFamily="2" charset="0"/>
              <a:ea typeface="+mj-ea"/>
              <a:cs typeface="SutonnyMJ" pitchFamily="2" charset="0"/>
            </a:endParaRPr>
          </a:p>
          <a:p>
            <a:pPr marL="514350" lvl="0" indent="-514350">
              <a:spcBef>
                <a:spcPct val="0"/>
              </a:spcBef>
              <a:defRPr/>
            </a:pP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Abyaveb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g~jK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cÖkœ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- </a:t>
            </a:r>
          </a:p>
          <a:p>
            <a:pPr marL="514350" lvl="0" indent="-514350" algn="just">
              <a:spcBef>
                <a:spcPct val="0"/>
              </a:spcBef>
              <a:defRPr/>
            </a:pP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1.e¨e¯’vcbvq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wbqš¿b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Acwinvh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©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e¨vL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¨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Ki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| 2.wbqš¿b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c~e©eZ©x</a:t>
            </a:r>
            <a:endParaRPr kumimoji="0" lang="en-US" sz="3200" i="0" u="none" strike="noStrike" kern="1200" cap="none" spc="0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SutonnyMJ" pitchFamily="2" charset="0"/>
              <a:ea typeface="+mj-ea"/>
              <a:cs typeface="SutonnyMJ" pitchFamily="2" charset="0"/>
            </a:endParaRPr>
          </a:p>
          <a:p>
            <a:pPr marL="514350" lvl="0" indent="-514350" algn="just">
              <a:spcBef>
                <a:spcPct val="0"/>
              </a:spcBef>
              <a:defRPr/>
            </a:pP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cwiKíbvi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wfwË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we‡ewPZ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nq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†Kb?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e¨vL¨v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Ki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| 3.wbqš¿b‡K</a:t>
            </a:r>
          </a:p>
          <a:p>
            <a:pPr marL="514350" lvl="0" indent="-514350" algn="just">
              <a:spcBef>
                <a:spcPct val="0"/>
              </a:spcBef>
              <a:defRPr/>
            </a:pP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KvjvwšÍK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KvR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ejv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nq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†K?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e¨vL¨v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Ki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| 4.w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bqš¿b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GKwU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</a:p>
          <a:p>
            <a:pPr marL="514350" lvl="0" indent="-514350" algn="just">
              <a:spcBef>
                <a:spcPct val="0"/>
              </a:spcBef>
              <a:defRPr/>
            </a:pPr>
            <a:r>
              <a:rPr kumimoji="0" lang="en-US" sz="32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Aweiv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g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cÖwµqv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e¨vL¨v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Ki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| 5.ev‡RUvwi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wbqš¿b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ej‡Z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Kx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eyS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?</a:t>
            </a:r>
          </a:p>
          <a:p>
            <a:pPr marL="514350" lvl="0" indent="-514350" algn="just">
              <a:spcBef>
                <a:spcPct val="0"/>
              </a:spcBef>
              <a:defRPr/>
            </a:pP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e¨vL¨v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Ki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| 6.mg‡”Q`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we›`y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ej‡Z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Kx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eySvq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e¨vL¨v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Ki</a:t>
            </a:r>
            <a:r>
              <a:rPr lang="en-US" sz="32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|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SutonnyMJ" pitchFamily="2" charset="0"/>
              <a:ea typeface="+mj-ea"/>
              <a:cs typeface="SutonnyMJ" pitchFamily="2" charset="0"/>
            </a:endParaRPr>
          </a:p>
        </p:txBody>
      </p:sp>
      <p:sp>
        <p:nvSpPr>
          <p:cNvPr id="40" name="Title 2"/>
          <p:cNvSpPr txBox="1">
            <a:spLocks/>
          </p:cNvSpPr>
          <p:nvPr/>
        </p:nvSpPr>
        <p:spPr>
          <a:xfrm>
            <a:off x="304800" y="4038600"/>
            <a:ext cx="8991600" cy="2438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40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3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cvV</a:t>
            </a:r>
            <a:r>
              <a:rPr lang="en-US" sz="53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g~j¨vqb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04800" y="914400"/>
            <a:ext cx="8229600" cy="5715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514350" lvl="0" indent="-514350" algn="just">
              <a:spcBef>
                <a:spcPct val="0"/>
              </a:spcBef>
              <a:defRPr/>
            </a:pPr>
            <a:r>
              <a:rPr lang="en-US" sz="32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   </a:t>
            </a:r>
            <a:r>
              <a:rPr lang="en-US" sz="32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m„Rbkxj</a:t>
            </a:r>
            <a:r>
              <a:rPr lang="en-US" sz="32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cÖkœ</a:t>
            </a:r>
            <a:r>
              <a:rPr lang="en-US" sz="32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- 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÷vi †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Kv¤úvwb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cY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¨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Drcv`b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I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weµq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K‡i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| ÷vi 2025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mv‡ji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wW‡m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¤^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i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gv‡m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cÖwZ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GKK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cY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¨ 30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UvKv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nv‡i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4,50,000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UvKvi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cY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¨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weµq</a:t>
            </a:r>
            <a:r>
              <a:rPr lang="en-US" sz="28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utonnyMJ" pitchFamily="2" charset="0"/>
                <a:ea typeface="+mj-ea"/>
                <a:cs typeface="SutonnyMJ" pitchFamily="2" charset="0"/>
              </a:rPr>
              <a:t>K‡i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|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weµxZ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cY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¨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Drcv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`‡bi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Rb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¨ 50,000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UvKv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KviLvb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wewìs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fvov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Ges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1,66,000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UvKv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Kg©KZ©v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‡`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i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†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eZb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cÖ`vb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Kiv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nq| GB `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ywU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LiP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Drcv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`‡bi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n«vm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e„w×i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mv‡_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cwieZ©b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nq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bv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|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cÿvšÍ‡i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cÖwZ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GKK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cY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¨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Drcv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`‡b 10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UvKvi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KuvPvgvj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Ges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2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UvKvi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gRywi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LiP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`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iKvi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nq|</a:t>
            </a:r>
          </a:p>
          <a:p>
            <a:pPr marL="514350" lvl="0" indent="-514350" algn="just">
              <a:spcBef>
                <a:spcPct val="0"/>
              </a:spcBef>
              <a:defRPr/>
            </a:pP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K. †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eªK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-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B‡f›U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c‡q›U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Kx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?                                                   1</a:t>
            </a:r>
          </a:p>
          <a:p>
            <a:pPr marL="514350" lvl="0" indent="-514350" algn="just">
              <a:spcBef>
                <a:spcPct val="0"/>
              </a:spcBef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L. 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w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bqš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¿‡bi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e¨wZµg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bxwZ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e¨vL¨v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Ki|                                     2</a:t>
            </a:r>
          </a:p>
          <a:p>
            <a:pPr marL="514350" lvl="0" indent="-514350" algn="just">
              <a:spcBef>
                <a:spcPct val="0"/>
              </a:spcBef>
              <a:defRPr/>
            </a:pP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M. ÷vi †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Kv¤úvwb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&amp;GKK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cÖwZ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cY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¨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Drcv`b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I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weµq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Kij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weµq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Avq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I †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gvU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e¨q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mgvb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n‡e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Zv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noProof="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wbb©q</a:t>
            </a:r>
            <a:r>
              <a:rPr lang="en-US" sz="2800" noProof="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Ki|                                     3</a:t>
            </a:r>
          </a:p>
          <a:p>
            <a:pPr marL="514350" lvl="0" indent="-514350" algn="just">
              <a:spcBef>
                <a:spcPct val="0"/>
              </a:spcBef>
              <a:defRPr/>
            </a:pPr>
            <a:r>
              <a:rPr kumimoji="0" lang="en-US" sz="2800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N.</a:t>
            </a:r>
            <a:r>
              <a:rPr kumimoji="0" lang="en-US" sz="2800" i="0" u="none" strike="noStrike" kern="1200" cap="none" spc="0" normalizeH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DÏxc‡K</a:t>
            </a:r>
            <a:r>
              <a:rPr kumimoji="0" lang="en-US" sz="2800" i="0" u="none" strike="noStrike" kern="1200" cap="none" spc="0" normalizeH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kumimoji="0" lang="en-US" sz="2800" i="0" u="none" strike="noStrike" kern="1200" cap="none" spc="0" normalizeH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  <a:t>D‡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jøwLZ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`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yB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ai‡bi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Li‡Pi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g‡a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¨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cv_©K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¨ </a:t>
            </a:r>
            <a:r>
              <a:rPr lang="en-US" sz="2800" dirty="0" err="1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g~j¨vqb</a:t>
            </a:r>
            <a:r>
              <a:rPr lang="en-US" sz="2800" dirty="0">
                <a:solidFill>
                  <a:schemeClr val="tx2"/>
                </a:solidFill>
                <a:latin typeface="SutonnyMJ" pitchFamily="2" charset="0"/>
                <a:ea typeface="+mj-ea"/>
                <a:cs typeface="SutonnyMJ" pitchFamily="2" charset="0"/>
              </a:rPr>
              <a:t> Ki|     4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SutonnyMJ" pitchFamily="2" charset="0"/>
              <a:ea typeface="+mj-ea"/>
              <a:cs typeface="SutonnyMJ" pitchFamily="2" charset="0"/>
            </a:endParaRPr>
          </a:p>
        </p:txBody>
      </p:sp>
      <p:sp>
        <p:nvSpPr>
          <p:cNvPr id="40" name="Title 2"/>
          <p:cNvSpPr txBox="1">
            <a:spLocks/>
          </p:cNvSpPr>
          <p:nvPr/>
        </p:nvSpPr>
        <p:spPr>
          <a:xfrm>
            <a:off x="304800" y="4038600"/>
            <a:ext cx="8991600" cy="2438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SutonnyMJ" pitchFamily="2" charset="0"/>
                <a:ea typeface="+mj-ea"/>
                <a:cs typeface="SutonnyMJ" pitchFamily="2" charset="0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762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4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example picture of management coordination meeting à¦à¦° à¦à¦¬à¦¿à¦° à¦«à¦²à¦¾à¦«à¦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88392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BC6D95-8A96-4888-8DDC-5F0471E3F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bvg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Òwbqš¿bÓ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†kl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_©xiv- 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¿‡Yi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¿‡Yi ‰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¨¸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wj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¿‡Yi ¸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¿‡Yi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bxwZgvjv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¿‡Yi c`‡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ÿc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¿‡Yi ‡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1AFF9D-9139-4A5F-A7C7-5A8178A53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0032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b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7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Øv`k</a:t>
            </a:r>
            <a:r>
              <a:rPr lang="en-US" sz="27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7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kÖYx</a:t>
            </a:r>
            <a:r>
              <a:rPr lang="en-US" sz="27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- 10g </a:t>
            </a:r>
            <a:r>
              <a:rPr lang="en-US" sz="27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Aa¨vq</a:t>
            </a:r>
            <a:r>
              <a:rPr lang="en-US" sz="27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- 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0213E6-953B-404E-B13D-EED4D0EF53B5}"/>
              </a:ext>
            </a:extLst>
          </p:cNvPr>
          <p:cNvSpPr/>
          <p:nvPr/>
        </p:nvSpPr>
        <p:spPr>
          <a:xfrm>
            <a:off x="6096000" y="6200001"/>
            <a:ext cx="3048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dirty="0"/>
              <a:t>Dr. Md. </a:t>
            </a:r>
            <a:r>
              <a:rPr lang="en-US" sz="1000" dirty="0" err="1"/>
              <a:t>Shajjad</a:t>
            </a:r>
            <a:r>
              <a:rPr lang="en-US" sz="1000" dirty="0"/>
              <a:t>  Hossain, Assistant Professor</a:t>
            </a:r>
          </a:p>
          <a:p>
            <a:pPr>
              <a:defRPr/>
            </a:pPr>
            <a:r>
              <a:rPr lang="en-US" sz="1000" dirty="0"/>
              <a:t>Department of management</a:t>
            </a:r>
          </a:p>
          <a:p>
            <a:pPr>
              <a:defRPr/>
            </a:pPr>
            <a:r>
              <a:rPr lang="en-US" sz="1000" dirty="0"/>
              <a:t>Alhaj </a:t>
            </a:r>
            <a:r>
              <a:rPr lang="en-US" sz="1000" dirty="0" err="1"/>
              <a:t>Ahed</a:t>
            </a:r>
            <a:r>
              <a:rPr lang="en-US" sz="1000" dirty="0"/>
              <a:t> Ali </a:t>
            </a:r>
            <a:r>
              <a:rPr lang="en-US" sz="1000" dirty="0" err="1"/>
              <a:t>Bisawas</a:t>
            </a:r>
            <a:r>
              <a:rPr lang="en-US" sz="1000" dirty="0"/>
              <a:t> Degree college, Pabna</a:t>
            </a:r>
          </a:p>
        </p:txBody>
      </p:sp>
    </p:spTree>
    <p:extLst>
      <p:ext uri="{BB962C8B-B14F-4D97-AF65-F5344CB8AC3E}">
        <p14:creationId xmlns:p14="http://schemas.microsoft.com/office/powerpoint/2010/main" val="381608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7300" dirty="0" err="1">
                <a:latin typeface="RinkiyMJ" pitchFamily="2" charset="0"/>
                <a:cs typeface="RinkiyMJ" pitchFamily="2" charset="0"/>
              </a:rPr>
              <a:t>wbqš¿b</a:t>
            </a:r>
            <a:r>
              <a:rPr lang="en-US" sz="73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7300" dirty="0" err="1">
                <a:latin typeface="RinkiyMJ" pitchFamily="2" charset="0"/>
                <a:cs typeface="RinkiyMJ" pitchFamily="2" charset="0"/>
              </a:rPr>
              <a:t>Kx</a:t>
            </a:r>
            <a:r>
              <a:rPr lang="en-US" sz="7300" dirty="0">
                <a:latin typeface="RinkiyMJ" pitchFamily="2" charset="0"/>
                <a:cs typeface="RinkiyMJ" pitchFamily="2" charset="0"/>
              </a:rPr>
              <a:t>-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38862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Abymv‡i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n‡”Q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wKbv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Lv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, hw`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ms‡kvab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e¨e¯_v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MÖn‡bi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KvR‡K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98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800" b="1" dirty="0">
                <a:latin typeface="Arial" pitchFamily="34" charset="0"/>
                <a:cs typeface="Arial" pitchFamily="34" charset="0"/>
              </a:rPr>
              <a:t>Control is a regulation of organizational activities so that some targeted  element of performance remains within acceptable limits”. T.W. Griffin.</a:t>
            </a: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60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67A267-2833-4C17-B1B3-6B6A3B13D50D}"/>
              </a:ext>
            </a:extLst>
          </p:cNvPr>
          <p:cNvSpPr/>
          <p:nvPr/>
        </p:nvSpPr>
        <p:spPr>
          <a:xfrm>
            <a:off x="5334000" y="609600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852672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SutonnyMJ" pitchFamily="2" charset="0"/>
                <a:cs typeface="SutonnyMJ" pitchFamily="2" charset="0"/>
              </a:rPr>
              <a:t>me©‡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kl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avc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wfwË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wbf©iZv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KvjvwšÍK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KvR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Aweivg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cÖwµqv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e¨vwß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EØ©Zb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m¤úw`Z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KvR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cieZx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wfwË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RinkiyMJ" pitchFamily="2" charset="0"/>
                <a:cs typeface="RinkiyMJ" pitchFamily="2" charset="0"/>
              </a:rPr>
              <a:t>wbqš</a:t>
            </a:r>
            <a:r>
              <a:rPr lang="en-US" sz="4400" dirty="0">
                <a:latin typeface="RinkiyMJ" pitchFamily="2" charset="0"/>
                <a:cs typeface="RinkiyMJ" pitchFamily="2" charset="0"/>
              </a:rPr>
              <a:t>¿‡bi ‰</a:t>
            </a:r>
            <a:r>
              <a:rPr lang="en-US" sz="4400" dirty="0" err="1">
                <a:latin typeface="RinkiyMJ" pitchFamily="2" charset="0"/>
                <a:cs typeface="RinkiyMJ" pitchFamily="2" charset="0"/>
              </a:rPr>
              <a:t>ewkó</a:t>
            </a:r>
            <a:r>
              <a:rPr lang="en-US" sz="4400" dirty="0">
                <a:latin typeface="RinkiyMJ" pitchFamily="2" charset="0"/>
                <a:cs typeface="RinkiyMJ" pitchFamily="2" charset="0"/>
              </a:rPr>
              <a:t>¨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B8CBEC-107A-41F9-A9FB-C1937C0A5B63}"/>
              </a:ext>
            </a:extLst>
          </p:cNvPr>
          <p:cNvSpPr/>
          <p:nvPr/>
        </p:nvSpPr>
        <p:spPr>
          <a:xfrm>
            <a:off x="5410200" y="6119336"/>
            <a:ext cx="3962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3962400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SutonnyMJ" pitchFamily="2" charset="0"/>
                <a:cs typeface="SutonnyMJ" pitchFamily="2" charset="0"/>
              </a:rPr>
              <a:t>Dchy³Zvi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Principle of suitability)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mijZvi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(Principle of simplicity)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400" b="1" dirty="0">
                <a:latin typeface="SutonnyMJ" pitchFamily="2" charset="0"/>
                <a:cs typeface="SutonnyMJ" pitchFamily="2" charset="0"/>
              </a:rPr>
              <a:t>`ª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æZZvi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Principle of promptness)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bgbxqZvi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Principle of flexibility)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400" b="1" dirty="0">
                <a:latin typeface="SutonnyMJ" pitchFamily="2" charset="0"/>
                <a:cs typeface="SutonnyMJ" pitchFamily="2" charset="0"/>
              </a:rPr>
              <a:t>`ª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æZ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ms‡kvab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Principle of)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fweh¨r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`k©‡bi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Principle of future looking)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e¨wZ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µ‡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gi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Principle of exception )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wgZe¨qxZvi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Principle of economy)</a:t>
            </a:r>
          </a:p>
          <a:p>
            <a:r>
              <a:rPr lang="en-US" sz="2400" b="1" dirty="0">
                <a:latin typeface="SutonnyMJ" pitchFamily="2" charset="0"/>
                <a:cs typeface="SutonnyMJ" pitchFamily="2" charset="0"/>
              </a:rPr>
              <a:t>`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ÿZvi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Principle of efficiency)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err="1">
                <a:latin typeface="RinkiyMJ" pitchFamily="2" charset="0"/>
                <a:cs typeface="RinkiyMJ" pitchFamily="2" charset="0"/>
              </a:rPr>
              <a:t>wbqš</a:t>
            </a:r>
            <a:r>
              <a:rPr lang="en-US" sz="3600" dirty="0">
                <a:latin typeface="RinkiyMJ" pitchFamily="2" charset="0"/>
                <a:cs typeface="RinkiyMJ" pitchFamily="2" charset="0"/>
              </a:rPr>
              <a:t>¿‡bi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r>
              <a:rPr lang="en-US" sz="3100" dirty="0">
                <a:latin typeface="Arial" pitchFamily="34" charset="0"/>
                <a:cs typeface="Arial" pitchFamily="34" charset="0"/>
              </a:rPr>
              <a:t>Principle of Controlling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D9A529-1B86-4DA9-9FC4-4B8DE1BECB6A}"/>
              </a:ext>
            </a:extLst>
          </p:cNvPr>
          <p:cNvSpPr/>
          <p:nvPr/>
        </p:nvSpPr>
        <p:spPr>
          <a:xfrm>
            <a:off x="5257800" y="611933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7300" dirty="0" err="1">
                <a:latin typeface="RinkiyMJ" pitchFamily="2" charset="0"/>
                <a:cs typeface="RinkiyMJ" pitchFamily="2" charset="0"/>
              </a:rPr>
              <a:t>wbqš</a:t>
            </a:r>
            <a:r>
              <a:rPr lang="en-US" sz="7300" dirty="0">
                <a:latin typeface="RinkiyMJ" pitchFamily="2" charset="0"/>
                <a:cs typeface="RinkiyMJ" pitchFamily="2" charset="0"/>
              </a:rPr>
              <a:t>¿‡bi </a:t>
            </a:r>
            <a:r>
              <a:rPr lang="en-US" sz="7300" dirty="0" err="1">
                <a:latin typeface="RinkiyMJ" pitchFamily="2" charset="0"/>
                <a:cs typeface="RinkiyMJ" pitchFamily="2" charset="0"/>
              </a:rPr>
              <a:t>c`‡cÿ</a:t>
            </a:r>
            <a:br>
              <a:rPr lang="en-US" sz="4000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5334000"/>
          </a:xfrm>
        </p:spPr>
        <p:txBody>
          <a:bodyPr>
            <a:normAutofit/>
          </a:bodyPr>
          <a:lstStyle/>
          <a:p>
            <a:pPr algn="just"/>
            <a:endParaRPr lang="en-US" sz="36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0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pPr algn="l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5715000"/>
            <a:ext cx="22098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RinkiyMJ" pitchFamily="2" charset="0"/>
                <a:cs typeface="RinkiyMJ" pitchFamily="2" charset="0"/>
              </a:rPr>
              <a:t>Av`k</a:t>
            </a:r>
            <a:r>
              <a:rPr lang="en-US" sz="3600" b="1" dirty="0">
                <a:latin typeface="RinkiyMJ" pitchFamily="2" charset="0"/>
                <a:cs typeface="RinkiyMJ" pitchFamily="2" charset="0"/>
              </a:rPr>
              <a:t>© </a:t>
            </a:r>
            <a:r>
              <a:rPr lang="en-US" sz="3600" b="1" dirty="0" err="1">
                <a:latin typeface="RinkiyMJ" pitchFamily="2" charset="0"/>
                <a:cs typeface="RinkiyMJ" pitchFamily="2" charset="0"/>
              </a:rPr>
              <a:t>gvb</a:t>
            </a:r>
            <a:r>
              <a:rPr lang="en-US" sz="3600" b="1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3600" b="1" dirty="0" err="1">
                <a:latin typeface="RinkiyMJ" pitchFamily="2" charset="0"/>
                <a:cs typeface="RinkiyMJ" pitchFamily="2" charset="0"/>
              </a:rPr>
              <a:t>cÖwZôv</a:t>
            </a:r>
            <a:endParaRPr lang="en-US" sz="3600" b="1" dirty="0">
              <a:latin typeface="RinkiyMJ" pitchFamily="2" charset="0"/>
              <a:cs typeface="RinkiyMJ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4572000"/>
            <a:ext cx="2209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RinkiyMJ" pitchFamily="2" charset="0"/>
                <a:cs typeface="RinkiyMJ" pitchFamily="2" charset="0"/>
              </a:rPr>
              <a:t>Kvh</a:t>
            </a:r>
            <a:r>
              <a:rPr lang="en-US" sz="3600" b="1" dirty="0">
                <a:latin typeface="RinkiyMJ" pitchFamily="2" charset="0"/>
                <a:cs typeface="RinkiyMJ" pitchFamily="2" charset="0"/>
              </a:rPr>
              <a:t>© </a:t>
            </a:r>
            <a:r>
              <a:rPr lang="en-US" sz="3600" b="1" dirty="0" err="1">
                <a:latin typeface="RinkiyMJ" pitchFamily="2" charset="0"/>
                <a:cs typeface="RinkiyMJ" pitchFamily="2" charset="0"/>
              </a:rPr>
              <a:t>dj</a:t>
            </a:r>
            <a:r>
              <a:rPr lang="en-US" sz="3600" b="1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3600" b="1" dirty="0" err="1">
                <a:latin typeface="RinkiyMJ" pitchFamily="2" charset="0"/>
                <a:cs typeface="RinkiyMJ" pitchFamily="2" charset="0"/>
              </a:rPr>
              <a:t>cwigvc</a:t>
            </a:r>
            <a:endParaRPr lang="en-US" sz="3600" b="1" dirty="0">
              <a:latin typeface="RinkiyMJ" pitchFamily="2" charset="0"/>
              <a:cs typeface="Rinki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24200" y="3581400"/>
            <a:ext cx="2438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RinkiyMJ" pitchFamily="2" charset="0"/>
                <a:cs typeface="RinkiyMJ" pitchFamily="2" charset="0"/>
              </a:rPr>
              <a:t>cÖK</a:t>
            </a:r>
            <a:r>
              <a:rPr lang="en-US" sz="2400" b="1" dirty="0">
                <a:latin typeface="RinkiyMJ" pitchFamily="2" charset="0"/>
                <a:cs typeface="RinkiyMJ" pitchFamily="2" charset="0"/>
              </a:rPr>
              <a:t>…</a:t>
            </a:r>
            <a:r>
              <a:rPr lang="en-US" sz="2400" b="1" dirty="0" err="1">
                <a:latin typeface="RinkiyMJ" pitchFamily="2" charset="0"/>
                <a:cs typeface="RinkiyMJ" pitchFamily="2" charset="0"/>
              </a:rPr>
              <a:t>ZKvh</a:t>
            </a:r>
            <a:r>
              <a:rPr lang="en-US" sz="2400" b="1" dirty="0">
                <a:latin typeface="RinkiyMJ" pitchFamily="2" charset="0"/>
                <a:cs typeface="RinkiyMJ" pitchFamily="2" charset="0"/>
              </a:rPr>
              <a:t>© </a:t>
            </a:r>
            <a:r>
              <a:rPr lang="en-US" sz="2400" b="1" dirty="0" err="1">
                <a:latin typeface="RinkiyMJ" pitchFamily="2" charset="0"/>
                <a:cs typeface="RinkiyMJ" pitchFamily="2" charset="0"/>
              </a:rPr>
              <a:t>d‡ji</a:t>
            </a:r>
            <a:r>
              <a:rPr lang="en-US" sz="2400" b="1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2400" b="1" dirty="0" err="1">
                <a:latin typeface="RinkiyMJ" pitchFamily="2" charset="0"/>
                <a:cs typeface="RinkiyMJ" pitchFamily="2" charset="0"/>
              </a:rPr>
              <a:t>mv</a:t>
            </a:r>
            <a:r>
              <a:rPr lang="en-US" sz="2400" b="1" dirty="0">
                <a:latin typeface="RinkiyMJ" pitchFamily="2" charset="0"/>
                <a:cs typeface="RinkiyMJ" pitchFamily="2" charset="0"/>
              </a:rPr>
              <a:t>‡_ </a:t>
            </a:r>
            <a:r>
              <a:rPr lang="en-US" sz="2400" b="1" dirty="0" err="1">
                <a:latin typeface="RinkiyMJ" pitchFamily="2" charset="0"/>
                <a:cs typeface="RinkiyMJ" pitchFamily="2" charset="0"/>
              </a:rPr>
              <a:t>Av`k</a:t>
            </a:r>
            <a:r>
              <a:rPr lang="en-US" sz="2400" b="1" dirty="0">
                <a:latin typeface="RinkiyMJ" pitchFamily="2" charset="0"/>
                <a:cs typeface="RinkiyMJ" pitchFamily="2" charset="0"/>
              </a:rPr>
              <a:t>© </a:t>
            </a:r>
            <a:r>
              <a:rPr lang="en-US" sz="2400" b="1" dirty="0" err="1">
                <a:latin typeface="RinkiyMJ" pitchFamily="2" charset="0"/>
                <a:cs typeface="RinkiyMJ" pitchFamily="2" charset="0"/>
              </a:rPr>
              <a:t>gv‡bi</a:t>
            </a:r>
            <a:r>
              <a:rPr lang="en-US" sz="2400" b="1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2400" b="1" dirty="0" err="1">
                <a:latin typeface="RinkiyMJ" pitchFamily="2" charset="0"/>
                <a:cs typeface="RinkiyMJ" pitchFamily="2" charset="0"/>
              </a:rPr>
              <a:t>Zzjbv</a:t>
            </a:r>
            <a:endParaRPr lang="en-US" sz="4000" b="1" dirty="0">
              <a:latin typeface="RinkiyMJ" pitchFamily="2" charset="0"/>
              <a:cs typeface="Rinki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2590800"/>
            <a:ext cx="2438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RinkiyMJ" pitchFamily="2" charset="0"/>
                <a:cs typeface="RinkiyMJ" pitchFamily="2" charset="0"/>
              </a:rPr>
              <a:t>wePz¨wZi</a:t>
            </a:r>
            <a:r>
              <a:rPr lang="en-US" sz="2400" b="1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2400" b="1" dirty="0" err="1">
                <a:latin typeface="RinkiyMJ" pitchFamily="2" charset="0"/>
                <a:cs typeface="RinkiyMJ" pitchFamily="2" charset="0"/>
              </a:rPr>
              <a:t>KviY</a:t>
            </a:r>
            <a:r>
              <a:rPr lang="en-US" sz="2400" b="1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2400" b="1" dirty="0" err="1">
                <a:latin typeface="RinkiyMJ" pitchFamily="2" charset="0"/>
                <a:cs typeface="RinkiyMJ" pitchFamily="2" charset="0"/>
              </a:rPr>
              <a:t>wbY©q</a:t>
            </a:r>
            <a:r>
              <a:rPr lang="en-US" sz="2400" b="1" dirty="0">
                <a:latin typeface="RinkiyMJ" pitchFamily="2" charset="0"/>
                <a:cs typeface="RinkiyMJ" pitchFamily="2" charset="0"/>
              </a:rPr>
              <a:t> I </a:t>
            </a:r>
            <a:r>
              <a:rPr lang="en-US" sz="2400" b="1" dirty="0" err="1">
                <a:latin typeface="RinkiyMJ" pitchFamily="2" charset="0"/>
                <a:cs typeface="RinkiyMJ" pitchFamily="2" charset="0"/>
              </a:rPr>
              <a:t>g~j¨vqb</a:t>
            </a:r>
            <a:endParaRPr lang="en-US" sz="4000" b="1" dirty="0">
              <a:latin typeface="RinkiyMJ" pitchFamily="2" charset="0"/>
              <a:cs typeface="RinkiyMJ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48400" y="1447800"/>
            <a:ext cx="24384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RinkiyMJ" pitchFamily="2" charset="0"/>
                <a:cs typeface="RinkiyMJ" pitchFamily="2" charset="0"/>
              </a:rPr>
              <a:t>ms‡kvab</a:t>
            </a:r>
            <a:r>
              <a:rPr lang="en-US" sz="3600" b="1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3600" b="1" dirty="0" err="1">
                <a:latin typeface="RinkiyMJ" pitchFamily="2" charset="0"/>
                <a:cs typeface="RinkiyMJ" pitchFamily="2" charset="0"/>
              </a:rPr>
              <a:t>g~jK</a:t>
            </a:r>
            <a:r>
              <a:rPr lang="en-US" sz="3600" b="1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3600" b="1" dirty="0" err="1">
                <a:latin typeface="RinkiyMJ" pitchFamily="2" charset="0"/>
                <a:cs typeface="RinkiyMJ" pitchFamily="2" charset="0"/>
              </a:rPr>
              <a:t>e¨e¯’v</a:t>
            </a:r>
            <a:endParaRPr lang="en-US" sz="5400" b="1" dirty="0">
              <a:latin typeface="RinkiyMJ" pitchFamily="2" charset="0"/>
              <a:cs typeface="RinkiyMJ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 animBg="1"/>
      <p:bldP spid="5" grpId="0" build="p" animBg="1"/>
      <p:bldP spid="7" grpId="0" build="p" animBg="1"/>
      <p:bldP spid="8" grpId="0" build="p" animBg="1"/>
      <p:bldP spid="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533399"/>
          </a:xfrm>
        </p:spPr>
        <p:txBody>
          <a:bodyPr>
            <a:normAutofit fontScale="90000"/>
          </a:bodyPr>
          <a:lstStyle/>
          <a:p>
            <a:r>
              <a:rPr lang="en-US" dirty="0"/>
              <a:t>Steps in the control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" y="1219200"/>
            <a:ext cx="1828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Desire performance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1219200"/>
            <a:ext cx="1752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Actual</a:t>
            </a:r>
          </a:p>
          <a:p>
            <a:pPr algn="ctr"/>
            <a:r>
              <a:rPr lang="en-US" dirty="0"/>
              <a:t>performance</a:t>
            </a:r>
          </a:p>
        </p:txBody>
      </p:sp>
      <p:sp>
        <p:nvSpPr>
          <p:cNvPr id="6" name="Rectangle 5"/>
          <p:cNvSpPr/>
          <p:nvPr/>
        </p:nvSpPr>
        <p:spPr>
          <a:xfrm>
            <a:off x="4343400" y="1219200"/>
            <a:ext cx="2133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Measurements of Actual</a:t>
            </a:r>
          </a:p>
          <a:p>
            <a:pPr algn="ctr"/>
            <a:r>
              <a:rPr lang="en-US" dirty="0"/>
              <a:t>performance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1800" y="1219200"/>
            <a:ext cx="2133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Comparison of </a:t>
            </a:r>
            <a:r>
              <a:rPr lang="en-US" sz="1400" dirty="0"/>
              <a:t>Actual</a:t>
            </a:r>
          </a:p>
          <a:p>
            <a:pPr algn="ctr"/>
            <a:r>
              <a:rPr lang="en-US" sz="1400" dirty="0"/>
              <a:t>Performance against standards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0" y="3048000"/>
            <a:ext cx="1524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Change standards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3810000" y="3124200"/>
            <a:ext cx="2133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Maintain the status quo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62800" y="5257800"/>
            <a:ext cx="1828800" cy="838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Identification of deviations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876800" y="5257800"/>
            <a:ext cx="1524000" cy="838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Analysis of </a:t>
            </a:r>
          </a:p>
          <a:p>
            <a:pPr algn="ctr"/>
            <a:r>
              <a:rPr lang="en-US" sz="1400" dirty="0"/>
              <a:t>causes of deviations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62200" y="5257800"/>
            <a:ext cx="1828800" cy="838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Program of </a:t>
            </a:r>
          </a:p>
          <a:p>
            <a:pPr algn="ctr"/>
            <a:r>
              <a:rPr lang="en-US" sz="1400" dirty="0"/>
              <a:t>corrective action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5257800"/>
            <a:ext cx="1828800" cy="838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Implementation of corrections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1981200" y="1600200"/>
            <a:ext cx="228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4038600" y="1600200"/>
            <a:ext cx="228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6477000" y="1600200"/>
            <a:ext cx="228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7924800" y="2133600"/>
            <a:ext cx="45719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3886200" y="2362200"/>
            <a:ext cx="4953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own Arrow 21"/>
          <p:cNvSpPr/>
          <p:nvPr/>
        </p:nvSpPr>
        <p:spPr>
          <a:xfrm>
            <a:off x="8610600" y="2438400"/>
            <a:ext cx="121919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4876800" y="2438400"/>
            <a:ext cx="45719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7239000" y="2362200"/>
            <a:ext cx="76200" cy="2819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 Arrow 25"/>
          <p:cNvSpPr/>
          <p:nvPr/>
        </p:nvSpPr>
        <p:spPr>
          <a:xfrm>
            <a:off x="6553200" y="5715000"/>
            <a:ext cx="533400" cy="76200"/>
          </a:xfrm>
          <a:prstGeom prst="lef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Left Arrow 26"/>
          <p:cNvSpPr/>
          <p:nvPr/>
        </p:nvSpPr>
        <p:spPr>
          <a:xfrm>
            <a:off x="4343400" y="5715000"/>
            <a:ext cx="533400" cy="76200"/>
          </a:xfrm>
          <a:prstGeom prst="lef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 Arrow 27"/>
          <p:cNvSpPr/>
          <p:nvPr/>
        </p:nvSpPr>
        <p:spPr>
          <a:xfrm>
            <a:off x="1905000" y="5715000"/>
            <a:ext cx="533400" cy="76200"/>
          </a:xfrm>
          <a:prstGeom prst="lef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2208</TotalTime>
  <Words>2745</Words>
  <Application>Microsoft Office PowerPoint</Application>
  <PresentationFormat>On-screen Show (4:3)</PresentationFormat>
  <Paragraphs>259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Lucida Sans Unicode</vt:lpstr>
      <vt:lpstr>RinkiyMJ</vt:lpstr>
      <vt:lpstr>SutonnyMJ</vt:lpstr>
      <vt:lpstr>Verdana</vt:lpstr>
      <vt:lpstr>Wingdings 2</vt:lpstr>
      <vt:lpstr>Wingdings 3</vt:lpstr>
      <vt:lpstr>Concourse</vt:lpstr>
      <vt:lpstr>PowerPoint Presentation</vt:lpstr>
      <vt:lpstr>PowerPoint Presentation</vt:lpstr>
      <vt:lpstr>PowerPoint Presentation</vt:lpstr>
      <vt:lpstr>e¨e¯’vcbv Øv`k †kÖYx- 10g Aa¨vq-  </vt:lpstr>
      <vt:lpstr> wbqš¿b Kx- </vt:lpstr>
      <vt:lpstr>wbqš¿‡bi ‰ewkó¨</vt:lpstr>
      <vt:lpstr>wbqš¿‡bi bxwZ Principle of Controlling</vt:lpstr>
      <vt:lpstr> wbqš¿‡bi c`‡cÿ </vt:lpstr>
      <vt:lpstr>Steps in the control Process</vt:lpstr>
      <vt:lpstr>wbqš¿‡bi ‡KŠkj </vt:lpstr>
      <vt:lpstr>wbqš¿‡bi ‡KŠkj</vt:lpstr>
      <vt:lpstr> ‡eªK-B‡fb we›`y we‡kølY ev mg‡”Q` we›`y we‡kølY- </vt:lpstr>
      <vt:lpstr> ‡eªK-B‡fb we›`y we‡kølY ev mg‡”Q` we›`y we‡kølY- </vt:lpstr>
      <vt:lpstr> Break-even point analysis    </vt:lpstr>
      <vt:lpstr>wbqš¿‡bi ‡KŠkj </vt:lpstr>
      <vt:lpstr>wbqš¿‡bi ‡KŠkj </vt:lpstr>
      <vt:lpstr>GNTT CHART </vt:lpstr>
      <vt:lpstr>GNTT CHART (Building ) </vt:lpstr>
      <vt:lpstr> PART (Programme Evaluation and Review Technique )  cvU© </vt:lpstr>
      <vt:lpstr> ‡bU IqvK© we‡løkY</vt:lpstr>
      <vt:lpstr> PART (Programme Evaluation and Review Technique )  cvU© </vt:lpstr>
      <vt:lpstr> cvV g~j¨vqb </vt:lpstr>
      <vt:lpstr> cvV g~j¨vqb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e¨emvq wK?</dc:title>
  <dc:creator>User</dc:creator>
  <cp:lastModifiedBy>User</cp:lastModifiedBy>
  <cp:revision>816</cp:revision>
  <dcterms:created xsi:type="dcterms:W3CDTF">2006-08-16T00:00:00Z</dcterms:created>
  <dcterms:modified xsi:type="dcterms:W3CDTF">2026-08-19T06:57:48Z</dcterms:modified>
</cp:coreProperties>
</file>