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744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3498110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314451"/>
            <a:ext cx="7772400" cy="137232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3714750"/>
            <a:ext cx="9147765" cy="1434066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10997"/>
            <a:ext cx="8229600" cy="328955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05980"/>
            <a:ext cx="1777470" cy="419457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324600" cy="419457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794784"/>
            <a:ext cx="7772400" cy="13716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198784"/>
            <a:ext cx="4572000" cy="1091166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057650"/>
            <a:ext cx="4040188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7" y="4057650"/>
            <a:ext cx="4041775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083221"/>
            <a:ext cx="4040188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083221"/>
            <a:ext cx="4041775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57600"/>
            <a:ext cx="7481776" cy="3429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4016327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05740"/>
            <a:ext cx="7479792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4805958"/>
            <a:ext cx="1920240" cy="27432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4082552"/>
            <a:ext cx="7162800" cy="486174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42476"/>
            <a:ext cx="8686800" cy="329184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3" y="4805958"/>
            <a:ext cx="2350681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48842"/>
            <a:ext cx="8075432" cy="422004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4458702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4454258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4458702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4454258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110997"/>
            <a:ext cx="8229600" cy="3394472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4805958"/>
            <a:ext cx="1920240" cy="27432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3" y="4805958"/>
            <a:ext cx="2350681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4805958"/>
            <a:ext cx="36576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514350"/>
            <a:ext cx="9067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>
                <a:latin typeface="SutonnyOMJ" pitchFamily="2" charset="0"/>
              </a:rPr>
              <a:t>أعلمُ</a:t>
            </a:r>
            <a:r>
              <a:rPr lang="ar-SA" sz="3200" dirty="0">
                <a:latin typeface="SutonnyOMJ" pitchFamily="2" charset="0"/>
              </a:rPr>
              <a:t> </a:t>
            </a:r>
            <a:r>
              <a:rPr lang="en-US" sz="3200" dirty="0">
                <a:latin typeface="SutonnyOMJ" pitchFamily="2" charset="0"/>
                <a:cs typeface="SutonnyOMJ" pitchFamily="2" charset="0"/>
              </a:rPr>
              <a:t>— </a:t>
            </a:r>
            <a:r>
              <a:rPr lang="bn-IN" sz="3200" dirty="0">
                <a:latin typeface="SutonnyOMJ" pitchFamily="2" charset="0"/>
                <a:cs typeface="SutonnyOMJ" pitchFamily="2" charset="0"/>
              </a:rPr>
              <a:t>এটা কি </a:t>
            </a:r>
            <a:r>
              <a:rPr lang="ar-SA" sz="3200" b="1" dirty="0">
                <a:latin typeface="SutonnyOMJ" pitchFamily="2" charset="0"/>
              </a:rPr>
              <a:t>اسم التفضيل</a:t>
            </a:r>
            <a:r>
              <a:rPr lang="en-US" sz="3200" dirty="0">
                <a:latin typeface="SutonnyOMJ" pitchFamily="2" charset="0"/>
                <a:cs typeface="SutonnyOMJ" pitchFamily="2" charset="0"/>
              </a:rPr>
              <a:t>, </a:t>
            </a:r>
            <a:r>
              <a:rPr lang="bn-IN" sz="3200" dirty="0">
                <a:latin typeface="SutonnyOMJ" pitchFamily="2" charset="0"/>
                <a:cs typeface="SutonnyOMJ" pitchFamily="2" charset="0"/>
              </a:rPr>
              <a:t>নাকি </a:t>
            </a:r>
            <a:r>
              <a:rPr lang="ar-SA" sz="3200" b="1" dirty="0">
                <a:latin typeface="SutonnyOMJ" pitchFamily="2" charset="0"/>
              </a:rPr>
              <a:t>فعل مضارع (واحد متكلم</a:t>
            </a:r>
            <a:r>
              <a:rPr lang="en-US" sz="3200" b="1" dirty="0">
                <a:latin typeface="SutonnyOMJ" pitchFamily="2" charset="0"/>
                <a:cs typeface="SutonnyOMJ" pitchFamily="2" charset="0"/>
              </a:rPr>
              <a:t>)</a:t>
            </a:r>
            <a:r>
              <a:rPr lang="en-US" sz="3200" dirty="0">
                <a:latin typeface="SutonnyOMJ" pitchFamily="2" charset="0"/>
                <a:cs typeface="SutonnyOMJ" pitchFamily="2" charset="0"/>
              </a:rPr>
              <a:t>?</a:t>
            </a:r>
          </a:p>
          <a:p>
            <a:r>
              <a:rPr lang="ar-SA" sz="3200" b="1" dirty="0">
                <a:latin typeface="SutonnyOMJ" pitchFamily="2" charset="0"/>
              </a:rPr>
              <a:t>أكرمُ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  <a:p>
            <a:r>
              <a:rPr lang="ar-SA" sz="3200" b="1" dirty="0">
                <a:latin typeface="SutonnyOMJ" pitchFamily="2" charset="0"/>
              </a:rPr>
              <a:t>أفضلُ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  <a:p>
            <a:r>
              <a:rPr lang="ar-SA" sz="3200" b="1" dirty="0">
                <a:latin typeface="SutonnyOMJ" pitchFamily="2" charset="0"/>
              </a:rPr>
              <a:t>أحسنُ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  <a:p>
            <a:r>
              <a:rPr lang="ar-SA" sz="3200" b="1" dirty="0">
                <a:latin typeface="SutonnyOMJ" pitchFamily="2" charset="0"/>
              </a:rPr>
              <a:t>أصبرُ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  <a:p>
            <a:r>
              <a:rPr lang="ar-SA" sz="3200" b="1" dirty="0" smtClean="0">
                <a:latin typeface="SutonnyOMJ" pitchFamily="2" charset="0"/>
              </a:rPr>
              <a:t>أحبُّ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00400" y="2057540"/>
            <a:ext cx="4572000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bn-BD" sz="3600" b="1" dirty="0">
                <a:latin typeface="SutonnyOMJ" pitchFamily="2" charset="0"/>
                <a:cs typeface="SutonnyOMJ" pitchFamily="2" charset="0"/>
              </a:rPr>
              <a:t>সবগুলো কি ইসমে তাফযীল?</a:t>
            </a:r>
            <a:endParaRPr lang="bn-BD" sz="3600" dirty="0">
              <a:latin typeface="SutonnyOMJ" pitchFamily="2" charset="0"/>
              <a:cs typeface="SutonnyOMJ" pitchFamily="2" charset="0"/>
            </a:endParaRPr>
          </a:p>
          <a:p>
            <a:r>
              <a:rPr lang="bn-BD" sz="3600" b="1" dirty="0">
                <a:latin typeface="SutonnyOMJ" pitchFamily="2" charset="0"/>
                <a:cs typeface="SutonnyOMJ" pitchFamily="2" charset="0"/>
              </a:rPr>
              <a:t>নাকি সবগুলোই মুযারি?</a:t>
            </a:r>
            <a:endParaRPr lang="bn-BD" sz="3600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47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0600" y="1352550"/>
            <a:ext cx="7315200" cy="19389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SA" sz="6000" b="1" dirty="0">
                <a:latin typeface="SutonnyOMJ" pitchFamily="2" charset="0"/>
              </a:rPr>
              <a:t>اسم التفضيل</a:t>
            </a:r>
            <a:r>
              <a:rPr lang="en-US" sz="6000" b="1" dirty="0">
                <a:latin typeface="SutonnyOMJ" pitchFamily="2" charset="0"/>
                <a:cs typeface="SutonnyOMJ" pitchFamily="2" charset="0"/>
              </a:rPr>
              <a:t>-</a:t>
            </a:r>
            <a:r>
              <a:rPr lang="bn-IN" sz="6000" b="1" dirty="0">
                <a:latin typeface="SutonnyOMJ" pitchFamily="2" charset="0"/>
                <a:cs typeface="SutonnyOMJ" pitchFamily="2" charset="0"/>
              </a:rPr>
              <a:t>এর ব্যবহারের চারটি অবস্থা</a:t>
            </a:r>
            <a:endParaRPr lang="en-US" sz="6000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072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85750"/>
            <a:ext cx="9067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b="1" dirty="0">
                <a:latin typeface="SutonnyOMJ" pitchFamily="2" charset="0"/>
                <a:cs typeface="SutonnyOMJ" pitchFamily="2" charset="0"/>
              </a:rPr>
              <a:t>১. </a:t>
            </a:r>
            <a:r>
              <a:rPr lang="ar-SA" sz="2800" b="1" dirty="0">
                <a:latin typeface="SutonnyOMJ" pitchFamily="2" charset="0"/>
              </a:rPr>
              <a:t>مجرد من (أل) والإضافة</a:t>
            </a:r>
            <a:endParaRPr lang="en-US" sz="2800" dirty="0">
              <a:latin typeface="SutonnyOMJ" pitchFamily="2" charset="0"/>
              <a:cs typeface="SutonnyOMJ" pitchFamily="2" charset="0"/>
            </a:endParaRPr>
          </a:p>
          <a:p>
            <a:r>
              <a:rPr lang="en-US" sz="2800" b="1" dirty="0">
                <a:latin typeface="SutonnyOMJ" pitchFamily="2" charset="0"/>
                <a:cs typeface="SutonnyOMJ" pitchFamily="2" charset="0"/>
              </a:rPr>
              <a:t>(</a:t>
            </a:r>
            <a:r>
              <a:rPr lang="ar-SA" sz="2800" b="1" dirty="0">
                <a:latin typeface="SutonnyOMJ" pitchFamily="2" charset="0"/>
              </a:rPr>
              <a:t>ال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 ও ইযাফত থেকে মুক্ত)</a:t>
            </a:r>
            <a:endParaRPr lang="en-US" sz="2800" dirty="0">
              <a:latin typeface="SutonnyOMJ" pitchFamily="2" charset="0"/>
              <a:cs typeface="SutonnyOMJ" pitchFamily="2" charset="0"/>
            </a:endParaRPr>
          </a:p>
          <a:p>
            <a:r>
              <a:rPr lang="bn-IN" sz="2800" b="1" dirty="0">
                <a:latin typeface="SutonnyOMJ" pitchFamily="2" charset="0"/>
                <a:cs typeface="SutonnyOMJ" pitchFamily="2" charset="0"/>
              </a:rPr>
              <a:t>হুকুম</a:t>
            </a:r>
            <a:endParaRPr lang="en-US" sz="2800" dirty="0">
              <a:latin typeface="SutonnyOMJ" pitchFamily="2" charset="0"/>
              <a:cs typeface="SutonnyOMJ" pitchFamily="2" charset="0"/>
            </a:endParaRPr>
          </a:p>
          <a:p>
            <a:r>
              <a:rPr lang="en-US" sz="2800" dirty="0">
                <a:latin typeface="SutonnyOMJ" pitchFamily="2" charset="0"/>
                <a:cs typeface="SutonnyOMJ" pitchFamily="2" charset="0"/>
              </a:rPr>
              <a:t>① </a:t>
            </a:r>
            <a:r>
              <a:rPr lang="ar-SA" sz="2800" b="1" dirty="0">
                <a:latin typeface="SutonnyOMJ" pitchFamily="2" charset="0"/>
              </a:rPr>
              <a:t>المفضل عليه</a:t>
            </a:r>
            <a:r>
              <a:rPr lang="ar-SA" sz="2800" dirty="0">
                <a:latin typeface="SutonnyOMJ" pitchFamily="2" charset="0"/>
              </a:rPr>
              <a:t> </a:t>
            </a:r>
            <a:r>
              <a:rPr lang="en-US" sz="2800" dirty="0">
                <a:latin typeface="SutonnyOMJ" pitchFamily="2" charset="0"/>
                <a:cs typeface="SutonnyOMJ" pitchFamily="2" charset="0"/>
              </a:rPr>
              <a:t>(</a:t>
            </a:r>
            <a:r>
              <a:rPr lang="bn-IN" sz="2800" dirty="0">
                <a:latin typeface="SutonnyOMJ" pitchFamily="2" charset="0"/>
                <a:cs typeface="SutonnyOMJ" pitchFamily="2" charset="0"/>
              </a:rPr>
              <a:t>যার সঙ্গে তুলনা করা হবে) সাধারণত </a:t>
            </a:r>
            <a:r>
              <a:rPr lang="ar-SA" sz="2800" b="1" dirty="0">
                <a:latin typeface="SutonnyOMJ" pitchFamily="2" charset="0"/>
              </a:rPr>
              <a:t>مِنْ</a:t>
            </a:r>
            <a:r>
              <a:rPr lang="ar-SA" sz="2800" dirty="0">
                <a:latin typeface="SutonnyOMJ" pitchFamily="2" charset="0"/>
              </a:rPr>
              <a:t> </a:t>
            </a:r>
            <a:r>
              <a:rPr lang="bn-IN" sz="2800" dirty="0">
                <a:latin typeface="SutonnyOMJ" pitchFamily="2" charset="0"/>
                <a:cs typeface="SutonnyOMJ" pitchFamily="2" charset="0"/>
              </a:rPr>
              <a:t>দ্বারা উল্লেখ করতে হবে। (কখনো প্রসঙ্গবশত </a:t>
            </a:r>
            <a:r>
              <a:rPr lang="ar-SA" sz="2800" dirty="0">
                <a:latin typeface="SutonnyOMJ" pitchFamily="2" charset="0"/>
              </a:rPr>
              <a:t>حذف</a:t>
            </a:r>
            <a:r>
              <a:rPr lang="bn-IN" sz="2800" dirty="0">
                <a:latin typeface="SutonnyOMJ" pitchFamily="2" charset="0"/>
                <a:cs typeface="SutonnyOMJ" pitchFamily="2" charset="0"/>
              </a:rPr>
              <a:t> হতে পারে।)</a:t>
            </a:r>
            <a:endParaRPr lang="en-US" sz="2800" dirty="0">
              <a:latin typeface="SutonnyOMJ" pitchFamily="2" charset="0"/>
              <a:cs typeface="SutonnyOMJ" pitchFamily="2" charset="0"/>
            </a:endParaRPr>
          </a:p>
          <a:p>
            <a:r>
              <a:rPr lang="en-US" sz="2800" dirty="0">
                <a:latin typeface="SutonnyOMJ" pitchFamily="2" charset="0"/>
                <a:cs typeface="SutonnyOMJ" pitchFamily="2" charset="0"/>
              </a:rPr>
              <a:t>② </a:t>
            </a:r>
            <a:r>
              <a:rPr lang="ar-SA" sz="2800" b="1" dirty="0">
                <a:latin typeface="SutonnyOMJ" pitchFamily="2" charset="0"/>
              </a:rPr>
              <a:t>اسم التفضيل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 সর্বদা একবচন</a:t>
            </a:r>
            <a:r>
              <a:rPr lang="en-US" sz="2800" b="1" dirty="0">
                <a:latin typeface="SutonnyOMJ" pitchFamily="2" charset="0"/>
                <a:cs typeface="SutonnyOMJ" pitchFamily="2" charset="0"/>
              </a:rPr>
              <a:t>, 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পুংলিঙ্গ</a:t>
            </a:r>
            <a:r>
              <a:rPr lang="bn-IN" sz="2800" dirty="0">
                <a:latin typeface="SutonnyOMJ" pitchFamily="2" charset="0"/>
                <a:cs typeface="SutonnyOMJ" pitchFamily="2" charset="0"/>
              </a:rPr>
              <a:t> থাকবে।</a:t>
            </a:r>
            <a:endParaRPr lang="en-US" sz="2800" dirty="0">
              <a:latin typeface="SutonnyOMJ" pitchFamily="2" charset="0"/>
              <a:cs typeface="SutonnyOMJ" pitchFamily="2" charset="0"/>
            </a:endParaRPr>
          </a:p>
          <a:p>
            <a:r>
              <a:rPr lang="en-US" sz="2800" dirty="0">
                <a:latin typeface="SutonnyOMJ" pitchFamily="2" charset="0"/>
                <a:cs typeface="SutonnyOMJ" pitchFamily="2" charset="0"/>
              </a:rPr>
              <a:t>③ 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মুফাদ্দালের (যাকে শ্রেষ্ঠ বলা হচ্ছে) সঙ্গে মিলবে না।</a:t>
            </a:r>
            <a:endParaRPr lang="en-US" sz="2800" dirty="0">
              <a:latin typeface="SutonnyOMJ" pitchFamily="2" charset="0"/>
              <a:cs typeface="SutonnyOMJ" pitchFamily="2" charset="0"/>
            </a:endParaRPr>
          </a:p>
          <a:p>
            <a:pPr algn="ctr"/>
            <a:r>
              <a:rPr lang="bn-IN" sz="2800" b="1" dirty="0">
                <a:solidFill>
                  <a:srgbClr val="FF0000"/>
                </a:solidFill>
                <a:latin typeface="SutonnyOMJ" pitchFamily="2" charset="0"/>
                <a:cs typeface="SutonnyOMJ" pitchFamily="2" charset="0"/>
              </a:rPr>
              <a:t>উদাহরণ</a:t>
            </a:r>
            <a:endParaRPr lang="en-US" sz="2800" b="1" dirty="0">
              <a:solidFill>
                <a:srgbClr val="FF0000"/>
              </a:solidFill>
              <a:latin typeface="SutonnyOMJ" pitchFamily="2" charset="0"/>
              <a:cs typeface="SutonnyOMJ" pitchFamily="2" charset="0"/>
            </a:endParaRPr>
          </a:p>
          <a:p>
            <a:pPr lvl="0" algn="ctr"/>
            <a:r>
              <a:rPr lang="ar-SA" sz="2800" b="1" dirty="0">
                <a:solidFill>
                  <a:srgbClr val="FF0000"/>
                </a:solidFill>
                <a:latin typeface="SutonnyOMJ" pitchFamily="2" charset="0"/>
              </a:rPr>
              <a:t>زيدٌ أكبرُ من عمروٍ</a:t>
            </a:r>
            <a:endParaRPr lang="en-US" sz="2800" b="1" dirty="0">
              <a:solidFill>
                <a:srgbClr val="FF0000"/>
              </a:solidFill>
              <a:latin typeface="SutonnyOMJ" pitchFamily="2" charset="0"/>
              <a:cs typeface="SutonnyOMJ" pitchFamily="2" charset="0"/>
            </a:endParaRPr>
          </a:p>
          <a:p>
            <a:pPr lvl="0" algn="ctr"/>
            <a:r>
              <a:rPr lang="ar-SA" sz="2800" b="1" dirty="0">
                <a:solidFill>
                  <a:srgbClr val="FF0000"/>
                </a:solidFill>
                <a:latin typeface="SutonnyOMJ" pitchFamily="2" charset="0"/>
              </a:rPr>
              <a:t>هندٌ أكبرُ من </a:t>
            </a:r>
            <a:r>
              <a:rPr lang="ar-SA" sz="2800" b="1" dirty="0" smtClean="0">
                <a:solidFill>
                  <a:srgbClr val="FF0000"/>
                </a:solidFill>
                <a:latin typeface="SutonnyOMJ" pitchFamily="2" charset="0"/>
              </a:rPr>
              <a:t>أختها</a:t>
            </a:r>
            <a:endParaRPr lang="en-US" sz="2800" b="1" dirty="0">
              <a:solidFill>
                <a:srgbClr val="FF0000"/>
              </a:solidFill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931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4207" y="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b="1" dirty="0">
                <a:latin typeface="SutonnyOMJ" pitchFamily="2" charset="0"/>
                <a:cs typeface="SutonnyOMJ" pitchFamily="2" charset="0"/>
              </a:rPr>
              <a:t>২. </a:t>
            </a:r>
            <a:r>
              <a:rPr lang="ar-SA" sz="2800" b="1" dirty="0">
                <a:latin typeface="SutonnyOMJ" pitchFamily="2" charset="0"/>
              </a:rPr>
              <a:t>مضاف إلى نكرة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r>
              <a:rPr lang="en-US" sz="2800" b="1" dirty="0">
                <a:latin typeface="SutonnyOMJ" pitchFamily="2" charset="0"/>
                <a:cs typeface="SutonnyOMJ" pitchFamily="2" charset="0"/>
              </a:rPr>
              <a:t>(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নাকিরা শব্দের মুযাফ হলে)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r>
              <a:rPr lang="bn-IN" sz="2800" b="1" dirty="0">
                <a:latin typeface="SutonnyOMJ" pitchFamily="2" charset="0"/>
                <a:cs typeface="SutonnyOMJ" pitchFamily="2" charset="0"/>
              </a:rPr>
              <a:t>হুকুম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r>
              <a:rPr lang="en-US" sz="2800" b="1" dirty="0">
                <a:latin typeface="SutonnyOMJ" pitchFamily="2" charset="0"/>
                <a:cs typeface="SutonnyOMJ" pitchFamily="2" charset="0"/>
              </a:rPr>
              <a:t>① </a:t>
            </a:r>
            <a:r>
              <a:rPr lang="ar-SA" sz="2800" b="1" dirty="0">
                <a:latin typeface="SutonnyOMJ" pitchFamily="2" charset="0"/>
              </a:rPr>
              <a:t>اسم التفضيل 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একটি নাকিরা (অনির্দিষ্ট) শব্দের মুযাফ হবে।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r>
              <a:rPr lang="en-US" sz="2800" b="1" dirty="0">
                <a:latin typeface="SutonnyOMJ" pitchFamily="2" charset="0"/>
                <a:cs typeface="SutonnyOMJ" pitchFamily="2" charset="0"/>
              </a:rPr>
              <a:t>② </a:t>
            </a:r>
            <a:r>
              <a:rPr lang="ar-SA" sz="2800" b="1" dirty="0">
                <a:latin typeface="SutonnyOMJ" pitchFamily="2" charset="0"/>
              </a:rPr>
              <a:t>اسم التفضيل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 সর্বদা একবচন ও পুংলিঙ্গ থাকবে।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r>
              <a:rPr lang="en-US" sz="2800" b="1" dirty="0">
                <a:latin typeface="SutonnyOMJ" pitchFamily="2" charset="0"/>
                <a:cs typeface="SutonnyOMJ" pitchFamily="2" charset="0"/>
              </a:rPr>
              <a:t>③ 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মুফাদ্দালের সঙ্গে </a:t>
            </a:r>
            <a:r>
              <a:rPr lang="ar-SA" sz="2800" b="1" dirty="0">
                <a:latin typeface="SutonnyOMJ" pitchFamily="2" charset="0"/>
              </a:rPr>
              <a:t>مطابقة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 (মিল) করা যাবে না।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r>
              <a:rPr lang="en-US" sz="2800" b="1" dirty="0">
                <a:latin typeface="SutonnyOMJ" pitchFamily="2" charset="0"/>
                <a:cs typeface="SutonnyOMJ" pitchFamily="2" charset="0"/>
              </a:rPr>
              <a:t>④ 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মুযাফ ইলাইহ (নাকিরা শব্দ) মুফাদ্দালের সংখ্যা অনুযায়ী পরিবর্তিত হতে পারে।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pPr algn="ctr"/>
            <a:r>
              <a:rPr lang="bn-IN" sz="2800" b="1" dirty="0">
                <a:solidFill>
                  <a:srgbClr val="FF0000"/>
                </a:solidFill>
                <a:latin typeface="SutonnyOMJ" pitchFamily="2" charset="0"/>
                <a:cs typeface="SutonnyOMJ" pitchFamily="2" charset="0"/>
              </a:rPr>
              <a:t>উদাহরণ</a:t>
            </a:r>
            <a:endParaRPr lang="en-US" sz="2800" b="1" dirty="0">
              <a:solidFill>
                <a:srgbClr val="FF0000"/>
              </a:solidFill>
              <a:latin typeface="SutonnyOMJ" pitchFamily="2" charset="0"/>
              <a:cs typeface="SutonnyOMJ" pitchFamily="2" charset="0"/>
            </a:endParaRPr>
          </a:p>
          <a:p>
            <a:pPr lvl="0" algn="ctr"/>
            <a:r>
              <a:rPr lang="ar-SA" sz="2800" b="1" dirty="0">
                <a:solidFill>
                  <a:srgbClr val="FF0000"/>
                </a:solidFill>
                <a:latin typeface="SutonnyOMJ" pitchFamily="2" charset="0"/>
              </a:rPr>
              <a:t>زيدٌ أفضلُ رجلٍ</a:t>
            </a:r>
            <a:endParaRPr lang="en-US" sz="2800" b="1" dirty="0">
              <a:solidFill>
                <a:srgbClr val="FF0000"/>
              </a:solidFill>
              <a:latin typeface="SutonnyOMJ" pitchFamily="2" charset="0"/>
              <a:cs typeface="SutonnyOMJ" pitchFamily="2" charset="0"/>
            </a:endParaRPr>
          </a:p>
          <a:p>
            <a:pPr lvl="0" algn="ctr"/>
            <a:r>
              <a:rPr lang="ar-SA" sz="2800" b="1" dirty="0">
                <a:solidFill>
                  <a:srgbClr val="FF0000"/>
                </a:solidFill>
                <a:latin typeface="SutonnyOMJ" pitchFamily="2" charset="0"/>
              </a:rPr>
              <a:t>الزيدان أفضلُ </a:t>
            </a:r>
            <a:r>
              <a:rPr lang="ar-SA" sz="2800" b="1" dirty="0" smtClean="0">
                <a:solidFill>
                  <a:srgbClr val="FF0000"/>
                </a:solidFill>
                <a:latin typeface="SutonnyOMJ" pitchFamily="2" charset="0"/>
              </a:rPr>
              <a:t>رجلين</a:t>
            </a:r>
            <a:endParaRPr lang="en-US" sz="2800" b="1" dirty="0">
              <a:solidFill>
                <a:srgbClr val="FF0000"/>
              </a:solidFill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773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4207" y="0"/>
            <a:ext cx="914400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b="1" dirty="0">
                <a:latin typeface="SutonnyOMJ" pitchFamily="2" charset="0"/>
                <a:cs typeface="SutonnyOMJ" pitchFamily="2" charset="0"/>
              </a:rPr>
              <a:t>৩. </a:t>
            </a:r>
            <a:r>
              <a:rPr lang="ar-SA" sz="2800" b="1" dirty="0">
                <a:latin typeface="SutonnyOMJ" pitchFamily="2" charset="0"/>
              </a:rPr>
              <a:t>معرّف بـ (أل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)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r>
              <a:rPr lang="en-US" sz="2800" b="1" dirty="0">
                <a:latin typeface="SutonnyOMJ" pitchFamily="2" charset="0"/>
                <a:cs typeface="SutonnyOMJ" pitchFamily="2" charset="0"/>
              </a:rPr>
              <a:t>(</a:t>
            </a:r>
            <a:r>
              <a:rPr lang="ar-SA" sz="2800" b="1" dirty="0">
                <a:latin typeface="SutonnyOMJ" pitchFamily="2" charset="0"/>
              </a:rPr>
              <a:t>ال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 যুক্ত হলে)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r>
              <a:rPr lang="bn-IN" sz="2800" b="1" dirty="0">
                <a:latin typeface="SutonnyOMJ" pitchFamily="2" charset="0"/>
                <a:cs typeface="SutonnyOMJ" pitchFamily="2" charset="0"/>
              </a:rPr>
              <a:t>হুকুম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r>
              <a:rPr lang="en-US" sz="2800" b="1" dirty="0">
                <a:latin typeface="SutonnyOMJ" pitchFamily="2" charset="0"/>
                <a:cs typeface="SutonnyOMJ" pitchFamily="2" charset="0"/>
              </a:rPr>
              <a:t>① </a:t>
            </a:r>
            <a:r>
              <a:rPr lang="ar-SA" sz="2800" b="1" dirty="0">
                <a:latin typeface="SutonnyOMJ" pitchFamily="2" charset="0"/>
              </a:rPr>
              <a:t>اسم التفضيل</a:t>
            </a:r>
            <a:r>
              <a:rPr lang="en-US" sz="2800" b="1" dirty="0">
                <a:latin typeface="SutonnyOMJ" pitchFamily="2" charset="0"/>
                <a:cs typeface="SutonnyOMJ" pitchFamily="2" charset="0"/>
              </a:rPr>
              <a:t>-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এ (</a:t>
            </a:r>
            <a:r>
              <a:rPr lang="ar-SA" sz="2800" b="1" dirty="0">
                <a:latin typeface="SutonnyOMJ" pitchFamily="2" charset="0"/>
              </a:rPr>
              <a:t>ال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) থাকবে।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r>
              <a:rPr lang="en-US" sz="2800" b="1" dirty="0">
                <a:latin typeface="SutonnyOMJ" pitchFamily="2" charset="0"/>
                <a:cs typeface="SutonnyOMJ" pitchFamily="2" charset="0"/>
              </a:rPr>
              <a:t>② 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মুফাদ্দাল আলাইহ (</a:t>
            </a:r>
            <a:r>
              <a:rPr lang="ar-SA" sz="2800" b="1" dirty="0">
                <a:latin typeface="SutonnyOMJ" pitchFamily="2" charset="0"/>
              </a:rPr>
              <a:t>مِنْ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) উল্লেখ করা হবে না।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r>
              <a:rPr lang="en-US" sz="2800" b="1" dirty="0">
                <a:latin typeface="SutonnyOMJ" pitchFamily="2" charset="0"/>
                <a:cs typeface="SutonnyOMJ" pitchFamily="2" charset="0"/>
              </a:rPr>
              <a:t>③ </a:t>
            </a:r>
            <a:r>
              <a:rPr lang="ar-SA" sz="2800" b="1" dirty="0">
                <a:latin typeface="SutonnyOMJ" pitchFamily="2" charset="0"/>
              </a:rPr>
              <a:t>اسم التفضيل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 অবশ্যই মুফাদ্দালের সঙ্গে লিঙ্গ ও সংখ্যায় মিলবে (</a:t>
            </a:r>
            <a:r>
              <a:rPr lang="ar-SA" sz="2800" b="1" dirty="0">
                <a:latin typeface="SutonnyOMJ" pitchFamily="2" charset="0"/>
              </a:rPr>
              <a:t>مطابقة واجبة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)</a:t>
            </a:r>
            <a:r>
              <a:rPr lang="hi-IN" sz="2800" b="1" dirty="0">
                <a:latin typeface="SutonnyOMJ" pitchFamily="2" charset="0"/>
              </a:rPr>
              <a:t>।</a:t>
            </a:r>
            <a:endParaRPr lang="en-US" sz="3600" b="1" dirty="0">
              <a:solidFill>
                <a:srgbClr val="FF0000"/>
              </a:solidFill>
              <a:latin typeface="SutonnyOMJ" pitchFamily="2" charset="0"/>
              <a:cs typeface="SutonnyOMJ" pitchFamily="2" charset="0"/>
            </a:endParaRPr>
          </a:p>
          <a:p>
            <a:pPr algn="ctr"/>
            <a:r>
              <a:rPr lang="bn-IN" sz="3600" b="1" dirty="0">
                <a:solidFill>
                  <a:srgbClr val="FF0000"/>
                </a:solidFill>
                <a:latin typeface="SutonnyOMJ" pitchFamily="2" charset="0"/>
                <a:cs typeface="SutonnyOMJ" pitchFamily="2" charset="0"/>
              </a:rPr>
              <a:t>উদাহরণ</a:t>
            </a:r>
            <a:endParaRPr lang="en-US" sz="3600" b="1" dirty="0">
              <a:solidFill>
                <a:srgbClr val="FF0000"/>
              </a:solidFill>
              <a:latin typeface="SutonnyOMJ" pitchFamily="2" charset="0"/>
              <a:cs typeface="SutonnyOMJ" pitchFamily="2" charset="0"/>
            </a:endParaRPr>
          </a:p>
          <a:p>
            <a:pPr lvl="0" algn="ctr"/>
            <a:r>
              <a:rPr lang="ar-SA" sz="3600" b="1" dirty="0" smtClean="0">
                <a:solidFill>
                  <a:srgbClr val="FF0000"/>
                </a:solidFill>
              </a:rPr>
              <a:t>سلمانُ </a:t>
            </a:r>
            <a:r>
              <a:rPr lang="ar-SA" sz="3600" b="1" dirty="0">
                <a:solidFill>
                  <a:srgbClr val="FF0000"/>
                </a:solidFill>
              </a:rPr>
              <a:t>هو </a:t>
            </a:r>
            <a:r>
              <a:rPr lang="ar-SA" sz="3600" b="1" dirty="0" smtClean="0">
                <a:solidFill>
                  <a:srgbClr val="FF0000"/>
                </a:solidFill>
              </a:rPr>
              <a:t>الأصغرُسناً</a:t>
            </a:r>
            <a:endParaRPr lang="en-US" sz="36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998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4207" y="0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b="1" dirty="0">
                <a:latin typeface="SutonnyOMJ" pitchFamily="2" charset="0"/>
                <a:cs typeface="SutonnyOMJ" pitchFamily="2" charset="0"/>
              </a:rPr>
              <a:t>৪. </a:t>
            </a:r>
            <a:r>
              <a:rPr lang="ar-SA" sz="2800" b="1" dirty="0">
                <a:latin typeface="SutonnyOMJ" pitchFamily="2" charset="0"/>
              </a:rPr>
              <a:t>مضاف إلى معرفة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r>
              <a:rPr lang="en-US" sz="2800" b="1" dirty="0">
                <a:latin typeface="SutonnyOMJ" pitchFamily="2" charset="0"/>
                <a:cs typeface="SutonnyOMJ" pitchFamily="2" charset="0"/>
              </a:rPr>
              <a:t>(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মারিফা শব্দের মুযাফ হলে)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r>
              <a:rPr lang="bn-IN" sz="2800" b="1" dirty="0">
                <a:latin typeface="SutonnyOMJ" pitchFamily="2" charset="0"/>
                <a:cs typeface="SutonnyOMJ" pitchFamily="2" charset="0"/>
              </a:rPr>
              <a:t>হুকুম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r>
              <a:rPr lang="en-US" sz="2800" b="1" dirty="0">
                <a:latin typeface="SutonnyOMJ" pitchFamily="2" charset="0"/>
                <a:cs typeface="SutonnyOMJ" pitchFamily="2" charset="0"/>
              </a:rPr>
              <a:t>① </a:t>
            </a:r>
            <a:r>
              <a:rPr lang="ar-SA" sz="2800" b="1" dirty="0">
                <a:latin typeface="SutonnyOMJ" pitchFamily="2" charset="0"/>
              </a:rPr>
              <a:t>اسم التفضيل 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একটি মারিফা শব্দের মুযাফ হবে।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r>
              <a:rPr lang="en-US" sz="2800" b="1" dirty="0">
                <a:latin typeface="SutonnyOMJ" pitchFamily="2" charset="0"/>
                <a:cs typeface="SutonnyOMJ" pitchFamily="2" charset="0"/>
              </a:rPr>
              <a:t>② </a:t>
            </a:r>
            <a:r>
              <a:rPr lang="ar-SA" sz="2800" b="1" dirty="0">
                <a:latin typeface="SutonnyOMJ" pitchFamily="2" charset="0"/>
              </a:rPr>
              <a:t>اسم التفضيل</a:t>
            </a:r>
            <a:r>
              <a:rPr lang="en-US" sz="2800" b="1" dirty="0">
                <a:latin typeface="SutonnyOMJ" pitchFamily="2" charset="0"/>
                <a:cs typeface="SutonnyOMJ" pitchFamily="2" charset="0"/>
              </a:rPr>
              <a:t>-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কে একবচন</a:t>
            </a:r>
            <a:r>
              <a:rPr lang="en-US" sz="2800" b="1" dirty="0">
                <a:latin typeface="SutonnyOMJ" pitchFamily="2" charset="0"/>
                <a:cs typeface="SutonnyOMJ" pitchFamily="2" charset="0"/>
              </a:rPr>
              <a:t>, 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পুংলিঙ্গ রাখা জায়েয।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r>
              <a:rPr lang="en-US" sz="2800" b="1" dirty="0">
                <a:latin typeface="SutonnyOMJ" pitchFamily="2" charset="0"/>
                <a:cs typeface="SutonnyOMJ" pitchFamily="2" charset="0"/>
              </a:rPr>
              <a:t>③ 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আবার মুফাদ্দালের সঙ্গে মিলিয়েও (</a:t>
            </a:r>
            <a:r>
              <a:rPr lang="ar-SA" sz="2800" b="1" dirty="0">
                <a:latin typeface="SutonnyOMJ" pitchFamily="2" charset="0"/>
              </a:rPr>
              <a:t>مطابقة</a:t>
            </a:r>
            <a:r>
              <a:rPr lang="bn-IN" sz="2800" b="1" dirty="0">
                <a:latin typeface="SutonnyOMJ" pitchFamily="2" charset="0"/>
                <a:cs typeface="SutonnyOMJ" pitchFamily="2" charset="0"/>
              </a:rPr>
              <a:t>) আনা জায়েয।</a:t>
            </a:r>
            <a:endParaRPr lang="en-US" sz="2800" b="1" dirty="0">
              <a:latin typeface="SutonnyOMJ" pitchFamily="2" charset="0"/>
              <a:cs typeface="SutonnyOMJ" pitchFamily="2" charset="0"/>
            </a:endParaRPr>
          </a:p>
          <a:p>
            <a:pPr algn="ctr"/>
            <a:r>
              <a:rPr lang="bn-IN" sz="2800" b="1" dirty="0" smtClean="0">
                <a:solidFill>
                  <a:srgbClr val="FF0000"/>
                </a:solidFill>
                <a:latin typeface="SutonnyOMJ" pitchFamily="2" charset="0"/>
                <a:cs typeface="SutonnyOMJ" pitchFamily="2" charset="0"/>
              </a:rPr>
              <a:t>উদাহরণ</a:t>
            </a:r>
            <a:endParaRPr lang="en-US" sz="2800" b="1" dirty="0">
              <a:solidFill>
                <a:srgbClr val="FF0000"/>
              </a:solidFill>
              <a:latin typeface="SutonnyOMJ" pitchFamily="2" charset="0"/>
              <a:cs typeface="SutonnyOMJ" pitchFamily="2" charset="0"/>
            </a:endParaRPr>
          </a:p>
          <a:p>
            <a:pPr lvl="0" algn="ctr"/>
            <a:r>
              <a:rPr lang="ar-SA" sz="2800" b="1" dirty="0">
                <a:solidFill>
                  <a:srgbClr val="FF0000"/>
                </a:solidFill>
                <a:latin typeface="SutonnyOMJ" pitchFamily="2" charset="0"/>
              </a:rPr>
              <a:t>يوسفُ أفضلُ الرجالِ</a:t>
            </a:r>
            <a:r>
              <a:rPr lang="en-US" sz="2800" b="1" dirty="0">
                <a:solidFill>
                  <a:srgbClr val="FF0000"/>
                </a:solidFill>
                <a:latin typeface="SutonnyOMJ" pitchFamily="2" charset="0"/>
                <a:cs typeface="SutonnyOMJ" pitchFamily="2" charset="0"/>
              </a:rPr>
              <a:t> </a:t>
            </a:r>
            <a:endParaRPr lang="ar-SA" sz="2800" b="1" dirty="0" smtClean="0">
              <a:solidFill>
                <a:srgbClr val="FF0000"/>
              </a:solidFill>
              <a:latin typeface="SutonnyOMJ" pitchFamily="2" charset="0"/>
              <a:cs typeface="SutonnyOMJ" pitchFamily="2" charset="0"/>
            </a:endParaRPr>
          </a:p>
          <a:p>
            <a:pPr lvl="0" algn="ctr"/>
            <a:r>
              <a:rPr lang="ar-SA" sz="2800" b="1" dirty="0" smtClean="0">
                <a:solidFill>
                  <a:srgbClr val="FF0000"/>
                </a:solidFill>
                <a:latin typeface="SutonnyOMJ" pitchFamily="2" charset="0"/>
              </a:rPr>
              <a:t>فاطمةُ </a:t>
            </a:r>
            <a:r>
              <a:rPr lang="ar-SA" sz="2800" b="1" dirty="0">
                <a:solidFill>
                  <a:srgbClr val="FF0000"/>
                </a:solidFill>
                <a:latin typeface="SutonnyOMJ" pitchFamily="2" charset="0"/>
              </a:rPr>
              <a:t>أفضلُ </a:t>
            </a:r>
            <a:r>
              <a:rPr lang="ar-SA" sz="2800" b="1" dirty="0" smtClean="0">
                <a:solidFill>
                  <a:srgbClr val="FF0000"/>
                </a:solidFill>
                <a:latin typeface="SutonnyOMJ" pitchFamily="2" charset="0"/>
              </a:rPr>
              <a:t>النساءِ</a:t>
            </a:r>
            <a:endParaRPr lang="en-US" sz="2800" b="1" dirty="0">
              <a:solidFill>
                <a:srgbClr val="FF0000"/>
              </a:solidFill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8151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</TotalTime>
  <Words>273</Words>
  <Application>Microsoft Office PowerPoint</Application>
  <PresentationFormat>On-screen Show (16:9)</PresentationFormat>
  <Paragraphs>45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WELCOME</cp:lastModifiedBy>
  <cp:revision>6</cp:revision>
  <dcterms:created xsi:type="dcterms:W3CDTF">2006-08-16T00:00:00Z</dcterms:created>
  <dcterms:modified xsi:type="dcterms:W3CDTF">2026-08-02T00:25:08Z</dcterms:modified>
</cp:coreProperties>
</file>