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8" r:id="rId2"/>
    <p:sldId id="282" r:id="rId3"/>
    <p:sldId id="257" r:id="rId4"/>
    <p:sldId id="283" r:id="rId5"/>
    <p:sldId id="284" r:id="rId6"/>
    <p:sldId id="285" r:id="rId7"/>
    <p:sldId id="286" r:id="rId8"/>
    <p:sldId id="260" r:id="rId9"/>
    <p:sldId id="261" r:id="rId10"/>
    <p:sldId id="289" r:id="rId11"/>
    <p:sldId id="290" r:id="rId12"/>
    <p:sldId id="291" r:id="rId13"/>
    <p:sldId id="294" r:id="rId14"/>
    <p:sldId id="292" r:id="rId15"/>
    <p:sldId id="296" r:id="rId16"/>
    <p:sldId id="297" r:id="rId17"/>
    <p:sldId id="301" r:id="rId18"/>
    <p:sldId id="302" r:id="rId19"/>
    <p:sldId id="304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93A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5D4432-5154-4CF5-8F6D-0967A40A8C72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CDD4B0-467E-40DC-8941-FACB9600D67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6746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228600"/>
            <a:ext cx="8686800" cy="64008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838200" y="585067"/>
            <a:ext cx="7334906" cy="1279661"/>
            <a:chOff x="1371600" y="1356237"/>
            <a:chExt cx="7334906" cy="1279661"/>
          </a:xfrm>
        </p:grpSpPr>
        <p:sp>
          <p:nvSpPr>
            <p:cNvPr id="7" name="Flowchart: Terminator 6"/>
            <p:cNvSpPr/>
            <p:nvPr/>
          </p:nvSpPr>
          <p:spPr>
            <a:xfrm>
              <a:off x="2400300" y="1358488"/>
              <a:ext cx="5874626" cy="1241481"/>
            </a:xfrm>
            <a:prstGeom prst="flowChartTerminator">
              <a:avLst/>
            </a:prstGeom>
            <a:gradFill>
              <a:gsLst>
                <a:gs pos="5844">
                  <a:schemeClr val="accent1">
                    <a:lumMod val="40000"/>
                    <a:lumOff val="60000"/>
                  </a:schemeClr>
                </a:gs>
                <a:gs pos="55000">
                  <a:srgbClr val="FF0000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10800000" scaled="1"/>
            </a:gradFill>
            <a:effectLst>
              <a:glow rad="139700">
                <a:schemeClr val="accent3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9600" b="1" spc="50" dirty="0" smtClean="0">
                  <a:ln w="9525" cmpd="sng">
                    <a:solidFill>
                      <a:schemeClr val="accent1"/>
                    </a:solidFill>
                    <a:prstDash val="solid"/>
                  </a:ln>
                  <a:solidFill>
                    <a:srgbClr val="70AD47">
                      <a:tint val="1000"/>
                    </a:srgbClr>
                  </a:solidFill>
                  <a:effectLst>
                    <a:glow rad="38100">
                      <a:schemeClr val="accent1">
                        <a:alpha val="40000"/>
                      </a:schemeClr>
                    </a:glow>
                  </a:effectLst>
                  <a:latin typeface="NikoshBAN" pitchFamily="2" charset="0"/>
                  <a:cs typeface="NikoshBAN" pitchFamily="2" charset="0"/>
                </a:rPr>
                <a:t>স্বাগত</a:t>
              </a:r>
              <a:r>
                <a:rPr lang="en-US" sz="9600" b="1" spc="50" dirty="0">
                  <a:ln w="9525" cmpd="sng">
                    <a:solidFill>
                      <a:schemeClr val="accent1"/>
                    </a:solidFill>
                    <a:prstDash val="solid"/>
                  </a:ln>
                  <a:solidFill>
                    <a:srgbClr val="70AD47">
                      <a:tint val="1000"/>
                    </a:srgbClr>
                  </a:solidFill>
                  <a:effectLst>
                    <a:glow rad="38100">
                      <a:schemeClr val="accent1">
                        <a:alpha val="40000"/>
                      </a:schemeClr>
                    </a:glow>
                  </a:effectLst>
                  <a:latin typeface="NikoshBAN" pitchFamily="2" charset="0"/>
                  <a:cs typeface="NikoshBAN" pitchFamily="2" charset="0"/>
                </a:rPr>
                <a:t>ম</a:t>
              </a:r>
            </a:p>
          </p:txBody>
        </p:sp>
        <p:sp>
          <p:nvSpPr>
            <p:cNvPr id="8" name="Chevron 7"/>
            <p:cNvSpPr/>
            <p:nvPr/>
          </p:nvSpPr>
          <p:spPr>
            <a:xfrm>
              <a:off x="1371600" y="1356237"/>
              <a:ext cx="1600200" cy="1115866"/>
            </a:xfrm>
            <a:prstGeom prst="chevron">
              <a:avLst/>
            </a:prstGeom>
            <a:gradFill flip="none" rotWithShape="1">
              <a:gsLst>
                <a:gs pos="0">
                  <a:srgbClr val="FF0000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10800000" scaled="1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" name="Chevron 8"/>
            <p:cNvSpPr/>
            <p:nvPr/>
          </p:nvSpPr>
          <p:spPr>
            <a:xfrm flipH="1">
              <a:off x="7162799" y="1358489"/>
              <a:ext cx="1543707" cy="1277409"/>
            </a:xfrm>
            <a:prstGeom prst="chevron">
              <a:avLst/>
            </a:prstGeom>
            <a:gradFill flip="none" rotWithShape="1">
              <a:gsLst>
                <a:gs pos="0">
                  <a:srgbClr val="FF0000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10800000" scaled="1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7957990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1676400" y="228600"/>
            <a:ext cx="5486400" cy="1371600"/>
          </a:xfrm>
          <a:prstGeom prst="roundRect">
            <a:avLst>
              <a:gd name="adj" fmla="val 50000"/>
            </a:avLst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এসো</a:t>
            </a:r>
            <a:r>
              <a:rPr lang="en-US" sz="36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Av‡iv</a:t>
            </a:r>
            <a:r>
              <a:rPr lang="en-US" sz="3600" b="1" dirty="0" smtClean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wKQz</a:t>
            </a:r>
            <a:r>
              <a:rPr lang="en-US" sz="3600" b="1" dirty="0" smtClean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Qwe</a:t>
            </a:r>
            <a:r>
              <a:rPr lang="en-US" sz="36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দেখি</a:t>
            </a:r>
            <a:endParaRPr lang="en-US" sz="36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768459" y="4027461"/>
            <a:ext cx="8287434" cy="169221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6" name="Group 55"/>
          <p:cNvGrpSpPr/>
          <p:nvPr/>
        </p:nvGrpSpPr>
        <p:grpSpPr>
          <a:xfrm>
            <a:off x="790657" y="1830960"/>
            <a:ext cx="8146942" cy="2114686"/>
            <a:chOff x="768459" y="1898779"/>
            <a:chExt cx="8146942" cy="2114686"/>
          </a:xfrm>
        </p:grpSpPr>
        <p:grpSp>
          <p:nvGrpSpPr>
            <p:cNvPr id="4" name="Group 3"/>
            <p:cNvGrpSpPr/>
            <p:nvPr/>
          </p:nvGrpSpPr>
          <p:grpSpPr>
            <a:xfrm>
              <a:off x="7162801" y="1898779"/>
              <a:ext cx="1752600" cy="923535"/>
              <a:chOff x="5799667" y="1898780"/>
              <a:chExt cx="3115733" cy="1090214"/>
            </a:xfrm>
          </p:grpSpPr>
          <p:sp>
            <p:nvSpPr>
              <p:cNvPr id="2" name="Can 1"/>
              <p:cNvSpPr/>
              <p:nvPr/>
            </p:nvSpPr>
            <p:spPr>
              <a:xfrm>
                <a:off x="7696200" y="1905000"/>
                <a:ext cx="1219200" cy="990600"/>
              </a:xfrm>
              <a:prstGeom prst="can">
                <a:avLst>
                  <a:gd name="adj" fmla="val 28768"/>
                </a:avLst>
              </a:prstGeom>
              <a:gradFill>
                <a:gsLst>
                  <a:gs pos="1000">
                    <a:srgbClr val="92D050"/>
                  </a:gs>
                  <a:gs pos="100000">
                    <a:schemeClr val="accent1">
                      <a:lumMod val="40000"/>
                      <a:lumOff val="60000"/>
                    </a:schemeClr>
                  </a:gs>
                </a:gsLst>
                <a:path path="rect">
                  <a:fillToRect l="50000" t="50000" r="50000" b="50000"/>
                </a:path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 err="1" smtClean="0">
                    <a:solidFill>
                      <a:srgbClr val="FF0000"/>
                    </a:solidFill>
                  </a:rPr>
                  <a:t>মিলি</a:t>
                </a:r>
                <a:endParaRPr lang="en-US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3" name="Oval 2"/>
              <p:cNvSpPr/>
              <p:nvPr/>
            </p:nvSpPr>
            <p:spPr>
              <a:xfrm>
                <a:off x="7810500" y="1898780"/>
                <a:ext cx="990600" cy="228600"/>
              </a:xfrm>
              <a:prstGeom prst="ellipse">
                <a:avLst/>
              </a:prstGeom>
              <a:gradFill flip="none" rotWithShape="1">
                <a:gsLst>
                  <a:gs pos="0">
                    <a:srgbClr val="FF0000"/>
                  </a:gs>
                  <a:gs pos="100000">
                    <a:srgbClr val="FFFF00"/>
                  </a:gs>
                </a:gsLst>
                <a:path path="rect">
                  <a:fillToRect l="50000" t="50000" r="50000" b="50000"/>
                </a:path>
                <a:tileRect/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Can 8"/>
              <p:cNvSpPr/>
              <p:nvPr/>
            </p:nvSpPr>
            <p:spPr>
              <a:xfrm>
                <a:off x="5799667" y="1998394"/>
                <a:ext cx="1219200" cy="990600"/>
              </a:xfrm>
              <a:prstGeom prst="can">
                <a:avLst>
                  <a:gd name="adj" fmla="val 28768"/>
                </a:avLst>
              </a:prstGeom>
              <a:gradFill>
                <a:gsLst>
                  <a:gs pos="1000">
                    <a:srgbClr val="92D050"/>
                  </a:gs>
                  <a:gs pos="100000">
                    <a:schemeClr val="accent1">
                      <a:lumMod val="40000"/>
                      <a:lumOff val="60000"/>
                    </a:schemeClr>
                  </a:gs>
                </a:gsLst>
                <a:path path="rect">
                  <a:fillToRect l="50000" t="50000" r="50000" b="50000"/>
                </a:path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 err="1" smtClean="0">
                    <a:solidFill>
                      <a:srgbClr val="FF0000"/>
                    </a:solidFill>
                  </a:rPr>
                  <a:t>সেন্টি</a:t>
                </a:r>
                <a:endParaRPr lang="en-US" b="1" dirty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5" name="Notched Right Arrow 4"/>
            <p:cNvSpPr/>
            <p:nvPr/>
          </p:nvSpPr>
          <p:spPr>
            <a:xfrm rot="10800000">
              <a:off x="7848600" y="1983164"/>
              <a:ext cx="377890" cy="838200"/>
            </a:xfrm>
            <a:prstGeom prst="notched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Notched Right Arrow 9"/>
            <p:cNvSpPr/>
            <p:nvPr/>
          </p:nvSpPr>
          <p:spPr>
            <a:xfrm rot="10800000">
              <a:off x="6784910" y="2059403"/>
              <a:ext cx="377890" cy="838200"/>
            </a:xfrm>
            <a:prstGeom prst="notched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" name="Group 11"/>
            <p:cNvGrpSpPr/>
            <p:nvPr/>
          </p:nvGrpSpPr>
          <p:grpSpPr>
            <a:xfrm>
              <a:off x="768459" y="2122081"/>
              <a:ext cx="3209201" cy="852111"/>
              <a:chOff x="5061024" y="2008829"/>
              <a:chExt cx="5705245" cy="1005899"/>
            </a:xfrm>
          </p:grpSpPr>
          <p:sp>
            <p:nvSpPr>
              <p:cNvPr id="15" name="Can 14"/>
              <p:cNvSpPr/>
              <p:nvPr/>
            </p:nvSpPr>
            <p:spPr>
              <a:xfrm>
                <a:off x="9547069" y="2024128"/>
                <a:ext cx="1219200" cy="990600"/>
              </a:xfrm>
              <a:prstGeom prst="can">
                <a:avLst>
                  <a:gd name="adj" fmla="val 28768"/>
                </a:avLst>
              </a:prstGeom>
              <a:gradFill>
                <a:gsLst>
                  <a:gs pos="1000">
                    <a:srgbClr val="92D050"/>
                  </a:gs>
                  <a:gs pos="100000">
                    <a:schemeClr val="accent1">
                      <a:lumMod val="40000"/>
                      <a:lumOff val="60000"/>
                    </a:schemeClr>
                  </a:gs>
                </a:gsLst>
                <a:path path="rect">
                  <a:fillToRect l="50000" t="50000" r="50000" b="50000"/>
                </a:path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 err="1" smtClean="0">
                    <a:solidFill>
                      <a:srgbClr val="FF0000"/>
                    </a:solidFill>
                  </a:rPr>
                  <a:t>ডেকা</a:t>
                </a:r>
                <a:endParaRPr lang="en-US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7" name="Can 16"/>
              <p:cNvSpPr/>
              <p:nvPr/>
            </p:nvSpPr>
            <p:spPr>
              <a:xfrm>
                <a:off x="7357105" y="2019591"/>
                <a:ext cx="1219200" cy="990600"/>
              </a:xfrm>
              <a:prstGeom prst="can">
                <a:avLst>
                  <a:gd name="adj" fmla="val 28768"/>
                </a:avLst>
              </a:prstGeom>
              <a:gradFill>
                <a:gsLst>
                  <a:gs pos="1000">
                    <a:srgbClr val="92D050"/>
                  </a:gs>
                  <a:gs pos="100000">
                    <a:schemeClr val="accent1">
                      <a:lumMod val="40000"/>
                      <a:lumOff val="60000"/>
                    </a:schemeClr>
                  </a:gs>
                </a:gsLst>
                <a:path path="rect">
                  <a:fillToRect l="50000" t="50000" r="50000" b="50000"/>
                </a:path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smtClean="0">
                    <a:solidFill>
                      <a:srgbClr val="FF0000"/>
                    </a:solidFill>
                    <a:latin typeface="SutonnyMJ" pitchFamily="2" charset="0"/>
                    <a:cs typeface="SutonnyMJ" pitchFamily="2" charset="0"/>
                  </a:rPr>
                  <a:t>‡n‡±v</a:t>
                </a:r>
                <a:endParaRPr lang="en-US" b="1" dirty="0">
                  <a:solidFill>
                    <a:srgbClr val="FF0000"/>
                  </a:solidFill>
                  <a:latin typeface="SutonnyMJ" pitchFamily="2" charset="0"/>
                  <a:cs typeface="SutonnyMJ" pitchFamily="2" charset="0"/>
                </a:endParaRPr>
              </a:p>
            </p:txBody>
          </p:sp>
          <p:sp>
            <p:nvSpPr>
              <p:cNvPr id="27" name="Can 26"/>
              <p:cNvSpPr/>
              <p:nvPr/>
            </p:nvSpPr>
            <p:spPr>
              <a:xfrm>
                <a:off x="5061024" y="2008829"/>
                <a:ext cx="1219200" cy="990600"/>
              </a:xfrm>
              <a:prstGeom prst="can">
                <a:avLst>
                  <a:gd name="adj" fmla="val 28768"/>
                </a:avLst>
              </a:prstGeom>
              <a:gradFill>
                <a:gsLst>
                  <a:gs pos="1000">
                    <a:srgbClr val="92D050"/>
                  </a:gs>
                  <a:gs pos="100000">
                    <a:schemeClr val="accent1">
                      <a:lumMod val="40000"/>
                      <a:lumOff val="60000"/>
                    </a:schemeClr>
                  </a:gs>
                </a:gsLst>
                <a:path path="rect">
                  <a:fillToRect l="50000" t="50000" r="50000" b="50000"/>
                </a:path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 err="1" smtClean="0">
                    <a:solidFill>
                      <a:srgbClr val="FF0000"/>
                    </a:solidFill>
                  </a:rPr>
                  <a:t>কিলো</a:t>
                </a:r>
                <a:endParaRPr lang="en-US" b="1" dirty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13" name="Notched Right Arrow 12"/>
            <p:cNvSpPr/>
            <p:nvPr/>
          </p:nvSpPr>
          <p:spPr>
            <a:xfrm rot="10800000">
              <a:off x="3984280" y="2172455"/>
              <a:ext cx="377890" cy="838200"/>
            </a:xfrm>
            <a:prstGeom prst="notched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Notched Right Arrow 13"/>
            <p:cNvSpPr/>
            <p:nvPr/>
          </p:nvSpPr>
          <p:spPr>
            <a:xfrm rot="10800000">
              <a:off x="2839992" y="2139429"/>
              <a:ext cx="377890" cy="838200"/>
            </a:xfrm>
            <a:prstGeom prst="notched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8" name="Group 17"/>
            <p:cNvGrpSpPr/>
            <p:nvPr/>
          </p:nvGrpSpPr>
          <p:grpSpPr>
            <a:xfrm>
              <a:off x="1401806" y="1898779"/>
              <a:ext cx="6364712" cy="2086233"/>
              <a:chOff x="6089615" y="1924004"/>
              <a:chExt cx="6364712" cy="2086233"/>
            </a:xfrm>
          </p:grpSpPr>
          <p:grpSp>
            <p:nvGrpSpPr>
              <p:cNvPr id="19" name="Group 18"/>
              <p:cNvGrpSpPr/>
              <p:nvPr/>
            </p:nvGrpSpPr>
            <p:grpSpPr>
              <a:xfrm>
                <a:off x="6807717" y="1924004"/>
                <a:ext cx="5646610" cy="2086233"/>
                <a:chOff x="5168406" y="1928558"/>
                <a:chExt cx="10038417" cy="2462754"/>
              </a:xfrm>
            </p:grpSpPr>
            <p:sp>
              <p:nvSpPr>
                <p:cNvPr id="22" name="Can 21"/>
                <p:cNvSpPr/>
                <p:nvPr/>
              </p:nvSpPr>
              <p:spPr>
                <a:xfrm>
                  <a:off x="12060594" y="2042858"/>
                  <a:ext cx="1219200" cy="990600"/>
                </a:xfrm>
                <a:prstGeom prst="can">
                  <a:avLst>
                    <a:gd name="adj" fmla="val 28768"/>
                  </a:avLst>
                </a:prstGeom>
                <a:gradFill>
                  <a:gsLst>
                    <a:gs pos="1000">
                      <a:srgbClr val="92D050"/>
                    </a:gs>
                    <a:gs pos="100000">
                      <a:schemeClr val="accent1">
                        <a:lumMod val="40000"/>
                        <a:lumOff val="60000"/>
                      </a:schemeClr>
                    </a:gs>
                  </a:gsLst>
                  <a:path path="rect">
                    <a:fillToRect l="50000" t="50000" r="50000" b="50000"/>
                  </a:path>
                </a:gra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b="1" dirty="0" err="1" smtClean="0">
                      <a:solidFill>
                        <a:srgbClr val="FF0000"/>
                      </a:solidFill>
                    </a:rPr>
                    <a:t>মিলি</a:t>
                  </a:r>
                  <a:endParaRPr lang="en-US" b="1" dirty="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23" name="Oval 22"/>
                <p:cNvSpPr/>
                <p:nvPr/>
              </p:nvSpPr>
              <p:spPr>
                <a:xfrm>
                  <a:off x="12221458" y="2013080"/>
                  <a:ext cx="990601" cy="228600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0000"/>
                    </a:gs>
                    <a:gs pos="100000">
                      <a:srgbClr val="FFFF00"/>
                    </a:gs>
                  </a:gsLst>
                  <a:path path="rect">
                    <a:fillToRect l="50000" t="50000" r="50000" b="50000"/>
                  </a:path>
                  <a:tileRect/>
                </a:gra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" name="Can 23"/>
                <p:cNvSpPr/>
                <p:nvPr/>
              </p:nvSpPr>
              <p:spPr>
                <a:xfrm>
                  <a:off x="9211259" y="2157158"/>
                  <a:ext cx="1996466" cy="2234154"/>
                </a:xfrm>
                <a:prstGeom prst="can">
                  <a:avLst>
                    <a:gd name="adj" fmla="val 28768"/>
                  </a:avLst>
                </a:prstGeom>
                <a:gradFill>
                  <a:gsLst>
                    <a:gs pos="1000">
                      <a:srgbClr val="92D050"/>
                    </a:gs>
                    <a:gs pos="100000">
                      <a:schemeClr val="accent1">
                        <a:lumMod val="40000"/>
                        <a:lumOff val="60000"/>
                      </a:schemeClr>
                    </a:gs>
                  </a:gsLst>
                  <a:path path="rect">
                    <a:fillToRect l="50000" t="50000" r="50000" b="50000"/>
                  </a:path>
                </a:gra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b="1" dirty="0" err="1" smtClean="0">
                      <a:solidFill>
                        <a:srgbClr val="FF0000"/>
                      </a:solidFill>
                    </a:rPr>
                    <a:t>মিলি</a:t>
                  </a:r>
                  <a:endParaRPr lang="en-US" b="1" dirty="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25" name="Oval 24"/>
                <p:cNvSpPr/>
                <p:nvPr/>
              </p:nvSpPr>
              <p:spPr>
                <a:xfrm>
                  <a:off x="14216222" y="1928558"/>
                  <a:ext cx="990601" cy="228600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0000"/>
                    </a:gs>
                    <a:gs pos="100000">
                      <a:srgbClr val="FFFF00"/>
                    </a:gs>
                  </a:gsLst>
                  <a:path path="rect">
                    <a:fillToRect l="50000" t="50000" r="50000" b="50000"/>
                  </a:path>
                  <a:tileRect/>
                </a:gra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8" name="Oval 27"/>
                <p:cNvSpPr/>
                <p:nvPr/>
              </p:nvSpPr>
              <p:spPr>
                <a:xfrm>
                  <a:off x="7360351" y="2157158"/>
                  <a:ext cx="990601" cy="228600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0000"/>
                    </a:gs>
                    <a:gs pos="100000">
                      <a:srgbClr val="FFFF00"/>
                    </a:gs>
                  </a:gsLst>
                  <a:path path="rect">
                    <a:fillToRect l="50000" t="50000" r="50000" b="50000"/>
                  </a:path>
                  <a:tileRect/>
                </a:gra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" name="Oval 28"/>
                <p:cNvSpPr/>
                <p:nvPr/>
              </p:nvSpPr>
              <p:spPr>
                <a:xfrm>
                  <a:off x="5168406" y="2157158"/>
                  <a:ext cx="990601" cy="228600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0000"/>
                    </a:gs>
                    <a:gs pos="100000">
                      <a:srgbClr val="FFFF00"/>
                    </a:gs>
                  </a:gsLst>
                  <a:path path="rect">
                    <a:fillToRect l="50000" t="50000" r="50000" b="50000"/>
                  </a:path>
                  <a:tileRect/>
                </a:gra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20" name="Notched Right Arrow 19"/>
              <p:cNvSpPr/>
              <p:nvPr/>
            </p:nvSpPr>
            <p:spPr>
              <a:xfrm rot="10800000">
                <a:off x="10283113" y="2095854"/>
                <a:ext cx="377890" cy="838200"/>
              </a:xfrm>
              <a:prstGeom prst="notched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Notched Right Arrow 20"/>
              <p:cNvSpPr/>
              <p:nvPr/>
            </p:nvSpPr>
            <p:spPr>
              <a:xfrm rot="10800000">
                <a:off x="6089615" y="2095854"/>
                <a:ext cx="377890" cy="838200"/>
              </a:xfrm>
              <a:prstGeom prst="notched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6" name="Oval 25"/>
            <p:cNvSpPr/>
            <p:nvPr/>
          </p:nvSpPr>
          <p:spPr>
            <a:xfrm>
              <a:off x="4595890" y="2172455"/>
              <a:ext cx="823974" cy="229809"/>
            </a:xfrm>
            <a:prstGeom prst="ellipse">
              <a:avLst/>
            </a:prstGeom>
            <a:gradFill flip="none" rotWithShape="1">
              <a:gsLst>
                <a:gs pos="0">
                  <a:srgbClr val="FF0000"/>
                </a:gs>
                <a:gs pos="100000">
                  <a:srgbClr val="FFFF00"/>
                </a:gs>
              </a:gsLst>
              <a:path path="rect">
                <a:fillToRect l="50000" t="50000" r="50000" b="50000"/>
              </a:path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0" name="Group 29"/>
            <p:cNvGrpSpPr/>
            <p:nvPr/>
          </p:nvGrpSpPr>
          <p:grpSpPr>
            <a:xfrm>
              <a:off x="854700" y="1927232"/>
              <a:ext cx="6878561" cy="2086233"/>
              <a:chOff x="5575766" y="1924004"/>
              <a:chExt cx="6878561" cy="2086233"/>
            </a:xfrm>
          </p:grpSpPr>
          <p:grpSp>
            <p:nvGrpSpPr>
              <p:cNvPr id="31" name="Group 30"/>
              <p:cNvGrpSpPr/>
              <p:nvPr/>
            </p:nvGrpSpPr>
            <p:grpSpPr>
              <a:xfrm>
                <a:off x="5575766" y="1924004"/>
                <a:ext cx="6878561" cy="2086233"/>
                <a:chOff x="2978271" y="1928558"/>
                <a:chExt cx="12228552" cy="2462754"/>
              </a:xfrm>
            </p:grpSpPr>
            <p:sp>
              <p:nvSpPr>
                <p:cNvPr id="34" name="Can 33"/>
                <p:cNvSpPr/>
                <p:nvPr/>
              </p:nvSpPr>
              <p:spPr>
                <a:xfrm>
                  <a:off x="12060594" y="2042858"/>
                  <a:ext cx="1219200" cy="990600"/>
                </a:xfrm>
                <a:prstGeom prst="can">
                  <a:avLst>
                    <a:gd name="adj" fmla="val 28768"/>
                  </a:avLst>
                </a:prstGeom>
                <a:gradFill>
                  <a:gsLst>
                    <a:gs pos="1000">
                      <a:srgbClr val="92D050"/>
                    </a:gs>
                    <a:gs pos="100000">
                      <a:schemeClr val="accent1">
                        <a:lumMod val="40000"/>
                        <a:lumOff val="60000"/>
                      </a:schemeClr>
                    </a:gs>
                  </a:gsLst>
                  <a:path path="rect">
                    <a:fillToRect l="50000" t="50000" r="50000" b="50000"/>
                  </a:path>
                </a:gra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b="1" dirty="0" err="1" smtClean="0">
                      <a:solidFill>
                        <a:srgbClr val="FF0000"/>
                      </a:solidFill>
                    </a:rPr>
                    <a:t>ডেসি</a:t>
                  </a:r>
                  <a:endParaRPr lang="en-US" b="1" dirty="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35" name="Oval 34"/>
                <p:cNvSpPr/>
                <p:nvPr/>
              </p:nvSpPr>
              <p:spPr>
                <a:xfrm>
                  <a:off x="12221458" y="2013080"/>
                  <a:ext cx="990601" cy="228600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0000"/>
                    </a:gs>
                    <a:gs pos="100000">
                      <a:srgbClr val="FFFF00"/>
                    </a:gs>
                  </a:gsLst>
                  <a:path path="rect">
                    <a:fillToRect l="50000" t="50000" r="50000" b="50000"/>
                  </a:path>
                  <a:tileRect/>
                </a:gra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6" name="Can 35"/>
                <p:cNvSpPr/>
                <p:nvPr/>
              </p:nvSpPr>
              <p:spPr>
                <a:xfrm>
                  <a:off x="9211259" y="2157158"/>
                  <a:ext cx="1996466" cy="2234154"/>
                </a:xfrm>
                <a:prstGeom prst="can">
                  <a:avLst>
                    <a:gd name="adj" fmla="val 28768"/>
                  </a:avLst>
                </a:prstGeom>
                <a:gradFill>
                  <a:gsLst>
                    <a:gs pos="1000">
                      <a:srgbClr val="92D050"/>
                    </a:gs>
                    <a:gs pos="100000">
                      <a:schemeClr val="accent1">
                        <a:lumMod val="40000"/>
                        <a:lumOff val="60000"/>
                      </a:schemeClr>
                    </a:gs>
                  </a:gsLst>
                  <a:path path="rect">
                    <a:fillToRect l="50000" t="50000" r="50000" b="50000"/>
                  </a:path>
                </a:gra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b="1" dirty="0" err="1" smtClean="0">
                      <a:solidFill>
                        <a:srgbClr val="FF0000"/>
                      </a:solidFill>
                    </a:rPr>
                    <a:t>মিটার</a:t>
                  </a:r>
                  <a:r>
                    <a:rPr lang="en-US" b="1" dirty="0" smtClean="0">
                      <a:solidFill>
                        <a:srgbClr val="FF0000"/>
                      </a:solidFill>
                    </a:rPr>
                    <a:t>/</a:t>
                  </a:r>
                  <a:endParaRPr lang="en-US" b="1" dirty="0" smtClean="0">
                    <a:solidFill>
                      <a:srgbClr val="FF0000"/>
                    </a:solidFill>
                  </a:endParaRPr>
                </a:p>
                <a:p>
                  <a:pPr algn="ctr"/>
                  <a:r>
                    <a:rPr lang="en-US" b="1" dirty="0" err="1" smtClean="0">
                      <a:solidFill>
                        <a:srgbClr val="FF0000"/>
                      </a:solidFill>
                    </a:rPr>
                    <a:t>গ্রাম</a:t>
                  </a:r>
                  <a:r>
                    <a:rPr lang="en-US" b="1" dirty="0" smtClean="0">
                      <a:solidFill>
                        <a:srgbClr val="FF0000"/>
                      </a:solidFill>
                    </a:rPr>
                    <a:t>/</a:t>
                  </a:r>
                  <a:endParaRPr lang="en-US" b="1" dirty="0" smtClean="0">
                    <a:solidFill>
                      <a:srgbClr val="FF0000"/>
                    </a:solidFill>
                  </a:endParaRPr>
                </a:p>
                <a:p>
                  <a:pPr algn="ctr"/>
                  <a:r>
                    <a:rPr lang="en-US" b="1" dirty="0" err="1" smtClean="0">
                      <a:solidFill>
                        <a:srgbClr val="FF0000"/>
                      </a:solidFill>
                    </a:rPr>
                    <a:t>লিটার</a:t>
                  </a:r>
                  <a:endParaRPr lang="en-US" b="1" dirty="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37" name="Oval 36"/>
                <p:cNvSpPr/>
                <p:nvPr/>
              </p:nvSpPr>
              <p:spPr>
                <a:xfrm>
                  <a:off x="14216222" y="1928558"/>
                  <a:ext cx="990601" cy="228600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0000"/>
                    </a:gs>
                    <a:gs pos="100000">
                      <a:srgbClr val="FFFF00"/>
                    </a:gs>
                  </a:gsLst>
                  <a:path path="rect">
                    <a:fillToRect l="50000" t="50000" r="50000" b="50000"/>
                  </a:path>
                  <a:tileRect/>
                </a:gra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8" name="Oval 37"/>
                <p:cNvSpPr/>
                <p:nvPr/>
              </p:nvSpPr>
              <p:spPr>
                <a:xfrm>
                  <a:off x="7360351" y="2157158"/>
                  <a:ext cx="990601" cy="228600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0000"/>
                    </a:gs>
                    <a:gs pos="100000">
                      <a:srgbClr val="FFFF00"/>
                    </a:gs>
                  </a:gsLst>
                  <a:path path="rect">
                    <a:fillToRect l="50000" t="50000" r="50000" b="50000"/>
                  </a:path>
                  <a:tileRect/>
                </a:gra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" name="Oval 38"/>
                <p:cNvSpPr/>
                <p:nvPr/>
              </p:nvSpPr>
              <p:spPr>
                <a:xfrm>
                  <a:off x="5168406" y="2157158"/>
                  <a:ext cx="990601" cy="228600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0000"/>
                    </a:gs>
                    <a:gs pos="100000">
                      <a:srgbClr val="FFFF00"/>
                    </a:gs>
                  </a:gsLst>
                  <a:path path="rect">
                    <a:fillToRect l="50000" t="50000" r="50000" b="50000"/>
                  </a:path>
                  <a:tileRect/>
                </a:gra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0" name="Oval 39"/>
                <p:cNvSpPr/>
                <p:nvPr/>
              </p:nvSpPr>
              <p:spPr>
                <a:xfrm>
                  <a:off x="2978271" y="2110105"/>
                  <a:ext cx="990601" cy="228600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0000"/>
                    </a:gs>
                    <a:gs pos="100000">
                      <a:srgbClr val="FFFF00"/>
                    </a:gs>
                  </a:gsLst>
                  <a:path path="rect">
                    <a:fillToRect l="50000" t="50000" r="50000" b="50000"/>
                  </a:path>
                  <a:tileRect/>
                </a:gra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32" name="Notched Right Arrow 31"/>
              <p:cNvSpPr/>
              <p:nvPr/>
            </p:nvSpPr>
            <p:spPr>
              <a:xfrm rot="10800000">
                <a:off x="10283113" y="2095854"/>
                <a:ext cx="377890" cy="838200"/>
              </a:xfrm>
              <a:prstGeom prst="notched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1" name="Oval 40"/>
            <p:cNvSpPr/>
            <p:nvPr/>
          </p:nvSpPr>
          <p:spPr>
            <a:xfrm>
              <a:off x="4478395" y="2153338"/>
              <a:ext cx="893232" cy="238235"/>
            </a:xfrm>
            <a:prstGeom prst="ellipse">
              <a:avLst/>
            </a:prstGeom>
            <a:gradFill>
              <a:gsLst>
                <a:gs pos="1000">
                  <a:srgbClr val="FFFF00"/>
                </a:gs>
                <a:gs pos="100000">
                  <a:srgbClr val="C00000"/>
                </a:gs>
              </a:gsLst>
              <a:path path="rect">
                <a:fillToRect l="50000" t="50000" r="50000" b="5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Down Arrow 42"/>
            <p:cNvSpPr/>
            <p:nvPr/>
          </p:nvSpPr>
          <p:spPr>
            <a:xfrm>
              <a:off x="8382000" y="2969738"/>
              <a:ext cx="381000" cy="916462"/>
            </a:xfrm>
            <a:prstGeom prst="down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Down Arrow 43"/>
            <p:cNvSpPr/>
            <p:nvPr/>
          </p:nvSpPr>
          <p:spPr>
            <a:xfrm>
              <a:off x="7297411" y="2987104"/>
              <a:ext cx="381000" cy="916462"/>
            </a:xfrm>
            <a:prstGeom prst="down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Down Arrow 44"/>
            <p:cNvSpPr/>
            <p:nvPr/>
          </p:nvSpPr>
          <p:spPr>
            <a:xfrm>
              <a:off x="6175356" y="2996577"/>
              <a:ext cx="381000" cy="916462"/>
            </a:xfrm>
            <a:prstGeom prst="down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Down Arrow 45"/>
            <p:cNvSpPr/>
            <p:nvPr/>
          </p:nvSpPr>
          <p:spPr>
            <a:xfrm>
              <a:off x="3451986" y="3032995"/>
              <a:ext cx="381000" cy="916462"/>
            </a:xfrm>
            <a:prstGeom prst="down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Down Arrow 46"/>
            <p:cNvSpPr/>
            <p:nvPr/>
          </p:nvSpPr>
          <p:spPr>
            <a:xfrm>
              <a:off x="2170793" y="2986159"/>
              <a:ext cx="381000" cy="916462"/>
            </a:xfrm>
            <a:prstGeom prst="down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Down Arrow 47"/>
            <p:cNvSpPr/>
            <p:nvPr/>
          </p:nvSpPr>
          <p:spPr>
            <a:xfrm>
              <a:off x="854700" y="3011988"/>
              <a:ext cx="381000" cy="916462"/>
            </a:xfrm>
            <a:prstGeom prst="down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9" name="Oval 48"/>
          <p:cNvSpPr/>
          <p:nvPr/>
        </p:nvSpPr>
        <p:spPr>
          <a:xfrm>
            <a:off x="2086651" y="4099434"/>
            <a:ext cx="465142" cy="1463166"/>
          </a:xfrm>
          <a:prstGeom prst="ellipse">
            <a:avLst/>
          </a:prstGeom>
          <a:gradFill>
            <a:gsLst>
              <a:gs pos="1000">
                <a:srgbClr val="FFFF00"/>
              </a:gs>
              <a:gs pos="100000">
                <a:srgbClr val="C00000"/>
              </a:gs>
            </a:gsLst>
            <a:path path="rect">
              <a:fillToRect l="50000" t="50000" r="50000" b="5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928656" y="4176522"/>
            <a:ext cx="465142" cy="1463166"/>
          </a:xfrm>
          <a:prstGeom prst="ellipse">
            <a:avLst/>
          </a:prstGeom>
          <a:gradFill>
            <a:gsLst>
              <a:gs pos="1000">
                <a:srgbClr val="FFFF00"/>
              </a:gs>
              <a:gs pos="100000">
                <a:srgbClr val="C00000"/>
              </a:gs>
            </a:gsLst>
            <a:path path="rect">
              <a:fillToRect l="50000" t="50000" r="50000" b="5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3378191" y="4100252"/>
            <a:ext cx="465142" cy="1463166"/>
          </a:xfrm>
          <a:prstGeom prst="ellipse">
            <a:avLst/>
          </a:prstGeom>
          <a:gradFill>
            <a:gsLst>
              <a:gs pos="1000">
                <a:srgbClr val="FFFF00"/>
              </a:gs>
              <a:gs pos="100000">
                <a:srgbClr val="C00000"/>
              </a:gs>
            </a:gsLst>
            <a:path path="rect">
              <a:fillToRect l="50000" t="50000" r="50000" b="5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4648483" y="4126273"/>
            <a:ext cx="465142" cy="1463166"/>
          </a:xfrm>
          <a:prstGeom prst="ellipse">
            <a:avLst/>
          </a:prstGeom>
          <a:gradFill>
            <a:gsLst>
              <a:gs pos="1000">
                <a:srgbClr val="FFFF00"/>
              </a:gs>
              <a:gs pos="100000">
                <a:srgbClr val="C00000"/>
              </a:gs>
            </a:gsLst>
            <a:path path="rect">
              <a:fillToRect l="50000" t="50000" r="50000" b="5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6180285" y="4170178"/>
            <a:ext cx="465142" cy="1463166"/>
          </a:xfrm>
          <a:prstGeom prst="ellipse">
            <a:avLst/>
          </a:prstGeom>
          <a:gradFill>
            <a:gsLst>
              <a:gs pos="1000">
                <a:srgbClr val="FFFF00"/>
              </a:gs>
              <a:gs pos="100000">
                <a:srgbClr val="C00000"/>
              </a:gs>
            </a:gsLst>
            <a:path path="rect">
              <a:fillToRect l="50000" t="50000" r="50000" b="5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7338280" y="4141983"/>
            <a:ext cx="465142" cy="1463166"/>
          </a:xfrm>
          <a:prstGeom prst="ellipse">
            <a:avLst/>
          </a:prstGeom>
          <a:gradFill>
            <a:gsLst>
              <a:gs pos="1000">
                <a:srgbClr val="FFFF00"/>
              </a:gs>
              <a:gs pos="100000">
                <a:srgbClr val="C00000"/>
              </a:gs>
            </a:gsLst>
            <a:path path="rect">
              <a:fillToRect l="50000" t="50000" r="50000" b="5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8344628" y="4112739"/>
            <a:ext cx="465142" cy="1463166"/>
          </a:xfrm>
          <a:prstGeom prst="ellipse">
            <a:avLst/>
          </a:prstGeom>
          <a:gradFill>
            <a:gsLst>
              <a:gs pos="1000">
                <a:srgbClr val="FFFF00"/>
              </a:gs>
              <a:gs pos="100000">
                <a:srgbClr val="C00000"/>
              </a:gs>
            </a:gsLst>
            <a:path path="rect">
              <a:fillToRect l="50000" t="50000" r="50000" b="5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393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42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498529" y="577644"/>
            <a:ext cx="8146942" cy="2114686"/>
            <a:chOff x="768459" y="1898779"/>
            <a:chExt cx="8146942" cy="2114686"/>
          </a:xfrm>
        </p:grpSpPr>
        <p:grpSp>
          <p:nvGrpSpPr>
            <p:cNvPr id="3" name="Group 2"/>
            <p:cNvGrpSpPr/>
            <p:nvPr/>
          </p:nvGrpSpPr>
          <p:grpSpPr>
            <a:xfrm>
              <a:off x="7162801" y="1898779"/>
              <a:ext cx="1752600" cy="923535"/>
              <a:chOff x="5799667" y="1898780"/>
              <a:chExt cx="3115733" cy="1090214"/>
            </a:xfrm>
          </p:grpSpPr>
          <p:sp>
            <p:nvSpPr>
              <p:cNvPr id="40" name="Can 39"/>
              <p:cNvSpPr/>
              <p:nvPr/>
            </p:nvSpPr>
            <p:spPr>
              <a:xfrm>
                <a:off x="7696200" y="1905000"/>
                <a:ext cx="1219200" cy="990600"/>
              </a:xfrm>
              <a:prstGeom prst="can">
                <a:avLst>
                  <a:gd name="adj" fmla="val 28768"/>
                </a:avLst>
              </a:prstGeom>
              <a:gradFill>
                <a:gsLst>
                  <a:gs pos="1000">
                    <a:srgbClr val="92D050"/>
                  </a:gs>
                  <a:gs pos="100000">
                    <a:schemeClr val="accent1">
                      <a:lumMod val="40000"/>
                      <a:lumOff val="60000"/>
                    </a:schemeClr>
                  </a:gs>
                </a:gsLst>
                <a:path path="rect">
                  <a:fillToRect l="50000" t="50000" r="50000" b="50000"/>
                </a:path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 err="1" smtClean="0">
                    <a:solidFill>
                      <a:srgbClr val="FF0000"/>
                    </a:solidFill>
                  </a:rPr>
                  <a:t>মিলি</a:t>
                </a:r>
                <a:endParaRPr lang="en-US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41" name="Oval 40"/>
              <p:cNvSpPr/>
              <p:nvPr/>
            </p:nvSpPr>
            <p:spPr>
              <a:xfrm>
                <a:off x="7810500" y="1898780"/>
                <a:ext cx="990600" cy="228600"/>
              </a:xfrm>
              <a:prstGeom prst="ellipse">
                <a:avLst/>
              </a:prstGeom>
              <a:gradFill flip="none" rotWithShape="1">
                <a:gsLst>
                  <a:gs pos="0">
                    <a:srgbClr val="FF0000"/>
                  </a:gs>
                  <a:gs pos="100000">
                    <a:srgbClr val="FFFF00"/>
                  </a:gs>
                </a:gsLst>
                <a:path path="rect">
                  <a:fillToRect l="50000" t="50000" r="50000" b="50000"/>
                </a:path>
                <a:tileRect/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Can 41"/>
              <p:cNvSpPr/>
              <p:nvPr/>
            </p:nvSpPr>
            <p:spPr>
              <a:xfrm>
                <a:off x="5799667" y="1998394"/>
                <a:ext cx="1219200" cy="990600"/>
              </a:xfrm>
              <a:prstGeom prst="can">
                <a:avLst>
                  <a:gd name="adj" fmla="val 28768"/>
                </a:avLst>
              </a:prstGeom>
              <a:gradFill>
                <a:gsLst>
                  <a:gs pos="1000">
                    <a:srgbClr val="92D050"/>
                  </a:gs>
                  <a:gs pos="100000">
                    <a:schemeClr val="accent1">
                      <a:lumMod val="40000"/>
                      <a:lumOff val="60000"/>
                    </a:schemeClr>
                  </a:gs>
                </a:gsLst>
                <a:path path="rect">
                  <a:fillToRect l="50000" t="50000" r="50000" b="50000"/>
                </a:path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 err="1" smtClean="0">
                    <a:solidFill>
                      <a:srgbClr val="FF0000"/>
                    </a:solidFill>
                  </a:rPr>
                  <a:t>সেন্টি</a:t>
                </a:r>
                <a:endParaRPr lang="en-US" b="1" dirty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4" name="Notched Right Arrow 3"/>
            <p:cNvSpPr/>
            <p:nvPr/>
          </p:nvSpPr>
          <p:spPr>
            <a:xfrm rot="10800000">
              <a:off x="7848600" y="1983164"/>
              <a:ext cx="377890" cy="838200"/>
            </a:xfrm>
            <a:prstGeom prst="notched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Notched Right Arrow 4"/>
            <p:cNvSpPr/>
            <p:nvPr/>
          </p:nvSpPr>
          <p:spPr>
            <a:xfrm rot="10800000">
              <a:off x="6784910" y="2059403"/>
              <a:ext cx="377890" cy="838200"/>
            </a:xfrm>
            <a:prstGeom prst="notched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" name="Group 5"/>
            <p:cNvGrpSpPr/>
            <p:nvPr/>
          </p:nvGrpSpPr>
          <p:grpSpPr>
            <a:xfrm>
              <a:off x="768459" y="2065253"/>
              <a:ext cx="3227547" cy="895982"/>
              <a:chOff x="5061024" y="1941742"/>
              <a:chExt cx="5737861" cy="1057687"/>
            </a:xfrm>
          </p:grpSpPr>
          <p:sp>
            <p:nvSpPr>
              <p:cNvPr id="37" name="Can 36"/>
              <p:cNvSpPr/>
              <p:nvPr/>
            </p:nvSpPr>
            <p:spPr>
              <a:xfrm>
                <a:off x="9579685" y="1960360"/>
                <a:ext cx="1219200" cy="990600"/>
              </a:xfrm>
              <a:prstGeom prst="can">
                <a:avLst>
                  <a:gd name="adj" fmla="val 28768"/>
                </a:avLst>
              </a:prstGeom>
              <a:gradFill>
                <a:gsLst>
                  <a:gs pos="1000">
                    <a:srgbClr val="92D050"/>
                  </a:gs>
                  <a:gs pos="100000">
                    <a:schemeClr val="accent1">
                      <a:lumMod val="40000"/>
                      <a:lumOff val="60000"/>
                    </a:schemeClr>
                  </a:gs>
                </a:gsLst>
                <a:path path="rect">
                  <a:fillToRect l="50000" t="50000" r="50000" b="50000"/>
                </a:path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 err="1" smtClean="0">
                    <a:solidFill>
                      <a:srgbClr val="FF0000"/>
                    </a:solidFill>
                  </a:rPr>
                  <a:t>ডেকা</a:t>
                </a:r>
                <a:endParaRPr lang="en-US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38" name="Can 37"/>
              <p:cNvSpPr/>
              <p:nvPr/>
            </p:nvSpPr>
            <p:spPr>
              <a:xfrm>
                <a:off x="7372451" y="1941742"/>
                <a:ext cx="1219200" cy="990601"/>
              </a:xfrm>
              <a:prstGeom prst="can">
                <a:avLst>
                  <a:gd name="adj" fmla="val 28768"/>
                </a:avLst>
              </a:prstGeom>
              <a:gradFill>
                <a:gsLst>
                  <a:gs pos="1000">
                    <a:srgbClr val="92D050"/>
                  </a:gs>
                  <a:gs pos="100000">
                    <a:schemeClr val="accent1">
                      <a:lumMod val="40000"/>
                      <a:lumOff val="60000"/>
                    </a:schemeClr>
                  </a:gs>
                </a:gsLst>
                <a:path path="rect">
                  <a:fillToRect l="50000" t="50000" r="50000" b="50000"/>
                </a:path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 err="1" smtClean="0">
                    <a:solidFill>
                      <a:srgbClr val="FF0000"/>
                    </a:solidFill>
                  </a:rPr>
                  <a:t>হেক্ট</a:t>
                </a:r>
                <a:endParaRPr lang="en-US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39" name="Can 38"/>
              <p:cNvSpPr/>
              <p:nvPr/>
            </p:nvSpPr>
            <p:spPr>
              <a:xfrm>
                <a:off x="5061024" y="2008829"/>
                <a:ext cx="1219200" cy="990600"/>
              </a:xfrm>
              <a:prstGeom prst="can">
                <a:avLst>
                  <a:gd name="adj" fmla="val 28768"/>
                </a:avLst>
              </a:prstGeom>
              <a:gradFill>
                <a:gsLst>
                  <a:gs pos="1000">
                    <a:srgbClr val="92D050"/>
                  </a:gs>
                  <a:gs pos="100000">
                    <a:schemeClr val="accent1">
                      <a:lumMod val="40000"/>
                      <a:lumOff val="60000"/>
                    </a:schemeClr>
                  </a:gs>
                </a:gsLst>
                <a:path path="rect">
                  <a:fillToRect l="50000" t="50000" r="50000" b="50000"/>
                </a:path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 err="1" smtClean="0">
                    <a:solidFill>
                      <a:srgbClr val="FF0000"/>
                    </a:solidFill>
                  </a:rPr>
                  <a:t>কিলো</a:t>
                </a:r>
                <a:endParaRPr lang="en-US" b="1" dirty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7" name="Notched Right Arrow 6"/>
            <p:cNvSpPr/>
            <p:nvPr/>
          </p:nvSpPr>
          <p:spPr>
            <a:xfrm rot="10800000">
              <a:off x="3984280" y="2172455"/>
              <a:ext cx="377890" cy="838200"/>
            </a:xfrm>
            <a:prstGeom prst="notched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Notched Right Arrow 7"/>
            <p:cNvSpPr/>
            <p:nvPr/>
          </p:nvSpPr>
          <p:spPr>
            <a:xfrm rot="10800000">
              <a:off x="2839992" y="2139429"/>
              <a:ext cx="377890" cy="838200"/>
            </a:xfrm>
            <a:prstGeom prst="notched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401806" y="1898779"/>
              <a:ext cx="6364712" cy="2086233"/>
              <a:chOff x="6089615" y="1924004"/>
              <a:chExt cx="6364712" cy="2086233"/>
            </a:xfrm>
          </p:grpSpPr>
          <p:grpSp>
            <p:nvGrpSpPr>
              <p:cNvPr id="28" name="Group 27"/>
              <p:cNvGrpSpPr/>
              <p:nvPr/>
            </p:nvGrpSpPr>
            <p:grpSpPr>
              <a:xfrm>
                <a:off x="6814927" y="1924004"/>
                <a:ext cx="5639400" cy="2086233"/>
                <a:chOff x="5181224" y="1928558"/>
                <a:chExt cx="10025599" cy="2462754"/>
              </a:xfrm>
            </p:grpSpPr>
            <p:sp>
              <p:nvSpPr>
                <p:cNvPr id="31" name="Can 30"/>
                <p:cNvSpPr/>
                <p:nvPr/>
              </p:nvSpPr>
              <p:spPr>
                <a:xfrm>
                  <a:off x="12060594" y="2042858"/>
                  <a:ext cx="1219200" cy="990600"/>
                </a:xfrm>
                <a:prstGeom prst="can">
                  <a:avLst>
                    <a:gd name="adj" fmla="val 28768"/>
                  </a:avLst>
                </a:prstGeom>
                <a:gradFill>
                  <a:gsLst>
                    <a:gs pos="1000">
                      <a:srgbClr val="92D050"/>
                    </a:gs>
                    <a:gs pos="100000">
                      <a:schemeClr val="accent1">
                        <a:lumMod val="40000"/>
                        <a:lumOff val="60000"/>
                      </a:schemeClr>
                    </a:gs>
                  </a:gsLst>
                  <a:path path="rect">
                    <a:fillToRect l="50000" t="50000" r="50000" b="50000"/>
                  </a:path>
                </a:gra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b="1" dirty="0" err="1" smtClean="0">
                      <a:solidFill>
                        <a:srgbClr val="FF0000"/>
                      </a:solidFill>
                    </a:rPr>
                    <a:t>মিলি</a:t>
                  </a:r>
                  <a:endParaRPr lang="en-US" b="1" dirty="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32" name="Oval 31"/>
                <p:cNvSpPr/>
                <p:nvPr/>
              </p:nvSpPr>
              <p:spPr>
                <a:xfrm>
                  <a:off x="12221458" y="2013080"/>
                  <a:ext cx="990601" cy="228600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0000"/>
                    </a:gs>
                    <a:gs pos="100000">
                      <a:srgbClr val="FFFF00"/>
                    </a:gs>
                  </a:gsLst>
                  <a:path path="rect">
                    <a:fillToRect l="50000" t="50000" r="50000" b="50000"/>
                  </a:path>
                  <a:tileRect/>
                </a:gra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3" name="Can 32"/>
                <p:cNvSpPr/>
                <p:nvPr/>
              </p:nvSpPr>
              <p:spPr>
                <a:xfrm>
                  <a:off x="9211259" y="2157158"/>
                  <a:ext cx="1996466" cy="2234154"/>
                </a:xfrm>
                <a:prstGeom prst="can">
                  <a:avLst>
                    <a:gd name="adj" fmla="val 28768"/>
                  </a:avLst>
                </a:prstGeom>
                <a:gradFill>
                  <a:gsLst>
                    <a:gs pos="1000">
                      <a:srgbClr val="92D050"/>
                    </a:gs>
                    <a:gs pos="100000">
                      <a:schemeClr val="accent1">
                        <a:lumMod val="40000"/>
                        <a:lumOff val="60000"/>
                      </a:schemeClr>
                    </a:gs>
                  </a:gsLst>
                  <a:path path="rect">
                    <a:fillToRect l="50000" t="50000" r="50000" b="50000"/>
                  </a:path>
                </a:gra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b="1" dirty="0" err="1" smtClean="0">
                      <a:solidFill>
                        <a:srgbClr val="FF0000"/>
                      </a:solidFill>
                    </a:rPr>
                    <a:t>মিলি</a:t>
                  </a:r>
                  <a:endParaRPr lang="en-US" b="1" dirty="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34" name="Oval 33"/>
                <p:cNvSpPr/>
                <p:nvPr/>
              </p:nvSpPr>
              <p:spPr>
                <a:xfrm>
                  <a:off x="14216222" y="1928558"/>
                  <a:ext cx="990601" cy="228600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0000"/>
                    </a:gs>
                    <a:gs pos="100000">
                      <a:srgbClr val="FFFF00"/>
                    </a:gs>
                  </a:gsLst>
                  <a:path path="rect">
                    <a:fillToRect l="50000" t="50000" r="50000" b="50000"/>
                  </a:path>
                  <a:tileRect/>
                </a:gra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5" name="Oval 34"/>
                <p:cNvSpPr/>
                <p:nvPr/>
              </p:nvSpPr>
              <p:spPr>
                <a:xfrm>
                  <a:off x="7360351" y="2157158"/>
                  <a:ext cx="990601" cy="228600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0000"/>
                    </a:gs>
                    <a:gs pos="100000">
                      <a:srgbClr val="FFFF00"/>
                    </a:gs>
                  </a:gsLst>
                  <a:path path="rect">
                    <a:fillToRect l="50000" t="50000" r="50000" b="50000"/>
                  </a:path>
                  <a:tileRect/>
                </a:gra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6" name="Oval 35"/>
                <p:cNvSpPr/>
                <p:nvPr/>
              </p:nvSpPr>
              <p:spPr>
                <a:xfrm>
                  <a:off x="5181224" y="2069964"/>
                  <a:ext cx="990601" cy="228600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0000"/>
                    </a:gs>
                    <a:gs pos="100000">
                      <a:srgbClr val="FFFF00"/>
                    </a:gs>
                  </a:gsLst>
                  <a:path path="rect">
                    <a:fillToRect l="50000" t="50000" r="50000" b="50000"/>
                  </a:path>
                  <a:tileRect/>
                </a:gra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29" name="Notched Right Arrow 28"/>
              <p:cNvSpPr/>
              <p:nvPr/>
            </p:nvSpPr>
            <p:spPr>
              <a:xfrm rot="10800000">
                <a:off x="10283113" y="2095854"/>
                <a:ext cx="377890" cy="838200"/>
              </a:xfrm>
              <a:prstGeom prst="notched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Notched Right Arrow 29"/>
              <p:cNvSpPr/>
              <p:nvPr/>
            </p:nvSpPr>
            <p:spPr>
              <a:xfrm rot="10800000">
                <a:off x="6089615" y="2095854"/>
                <a:ext cx="377890" cy="838200"/>
              </a:xfrm>
              <a:prstGeom prst="notched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" name="Oval 9"/>
            <p:cNvSpPr/>
            <p:nvPr/>
          </p:nvSpPr>
          <p:spPr>
            <a:xfrm>
              <a:off x="4595890" y="2172455"/>
              <a:ext cx="823974" cy="229809"/>
            </a:xfrm>
            <a:prstGeom prst="ellipse">
              <a:avLst/>
            </a:prstGeom>
            <a:gradFill flip="none" rotWithShape="1">
              <a:gsLst>
                <a:gs pos="0">
                  <a:srgbClr val="FF0000"/>
                </a:gs>
                <a:gs pos="100000">
                  <a:srgbClr val="FFFF00"/>
                </a:gs>
              </a:gsLst>
              <a:path path="rect">
                <a:fillToRect l="50000" t="50000" r="50000" b="50000"/>
              </a:path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854700" y="1927232"/>
              <a:ext cx="6878561" cy="2086233"/>
              <a:chOff x="5575766" y="1924004"/>
              <a:chExt cx="6878561" cy="2086233"/>
            </a:xfrm>
          </p:grpSpPr>
          <p:grpSp>
            <p:nvGrpSpPr>
              <p:cNvPr id="19" name="Group 18"/>
              <p:cNvGrpSpPr/>
              <p:nvPr/>
            </p:nvGrpSpPr>
            <p:grpSpPr>
              <a:xfrm>
                <a:off x="5575766" y="1924004"/>
                <a:ext cx="6878561" cy="2086233"/>
                <a:chOff x="2978271" y="1928558"/>
                <a:chExt cx="12228552" cy="2462754"/>
              </a:xfrm>
            </p:grpSpPr>
            <p:sp>
              <p:nvSpPr>
                <p:cNvPr id="21" name="Can 20"/>
                <p:cNvSpPr/>
                <p:nvPr/>
              </p:nvSpPr>
              <p:spPr>
                <a:xfrm>
                  <a:off x="12060594" y="2042858"/>
                  <a:ext cx="1219200" cy="990600"/>
                </a:xfrm>
                <a:prstGeom prst="can">
                  <a:avLst>
                    <a:gd name="adj" fmla="val 28768"/>
                  </a:avLst>
                </a:prstGeom>
                <a:gradFill>
                  <a:gsLst>
                    <a:gs pos="1000">
                      <a:srgbClr val="92D050"/>
                    </a:gs>
                    <a:gs pos="100000">
                      <a:schemeClr val="accent1">
                        <a:lumMod val="40000"/>
                        <a:lumOff val="60000"/>
                      </a:schemeClr>
                    </a:gs>
                  </a:gsLst>
                  <a:path path="rect">
                    <a:fillToRect l="50000" t="50000" r="50000" b="50000"/>
                  </a:path>
                </a:gra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b="1" dirty="0" err="1" smtClean="0">
                      <a:solidFill>
                        <a:srgbClr val="FF0000"/>
                      </a:solidFill>
                    </a:rPr>
                    <a:t>ডেসি</a:t>
                  </a:r>
                  <a:endParaRPr lang="en-US" b="1" dirty="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22" name="Oval 21"/>
                <p:cNvSpPr/>
                <p:nvPr/>
              </p:nvSpPr>
              <p:spPr>
                <a:xfrm>
                  <a:off x="12221458" y="2013080"/>
                  <a:ext cx="990601" cy="228600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0000"/>
                    </a:gs>
                    <a:gs pos="100000">
                      <a:srgbClr val="FFFF00"/>
                    </a:gs>
                  </a:gsLst>
                  <a:path path="rect">
                    <a:fillToRect l="50000" t="50000" r="50000" b="50000"/>
                  </a:path>
                  <a:tileRect/>
                </a:gra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" name="Can 22"/>
                <p:cNvSpPr/>
                <p:nvPr/>
              </p:nvSpPr>
              <p:spPr>
                <a:xfrm>
                  <a:off x="9211259" y="2157158"/>
                  <a:ext cx="1996466" cy="2234154"/>
                </a:xfrm>
                <a:prstGeom prst="can">
                  <a:avLst>
                    <a:gd name="adj" fmla="val 28768"/>
                  </a:avLst>
                </a:prstGeom>
                <a:gradFill>
                  <a:gsLst>
                    <a:gs pos="1000">
                      <a:srgbClr val="92D050"/>
                    </a:gs>
                    <a:gs pos="100000">
                      <a:schemeClr val="accent1">
                        <a:lumMod val="40000"/>
                        <a:lumOff val="60000"/>
                      </a:schemeClr>
                    </a:gs>
                  </a:gsLst>
                  <a:path path="rect">
                    <a:fillToRect l="50000" t="50000" r="50000" b="50000"/>
                  </a:path>
                </a:gra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b="1" dirty="0" err="1" smtClean="0">
                      <a:solidFill>
                        <a:srgbClr val="FF0000"/>
                      </a:solidFill>
                    </a:rPr>
                    <a:t>মিটার</a:t>
                  </a:r>
                  <a:r>
                    <a:rPr lang="en-US" b="1" dirty="0" smtClean="0">
                      <a:solidFill>
                        <a:srgbClr val="FF0000"/>
                      </a:solidFill>
                    </a:rPr>
                    <a:t>/</a:t>
                  </a:r>
                  <a:endParaRPr lang="en-US" b="1" dirty="0" smtClean="0">
                    <a:solidFill>
                      <a:srgbClr val="FF0000"/>
                    </a:solidFill>
                  </a:endParaRPr>
                </a:p>
                <a:p>
                  <a:pPr algn="ctr"/>
                  <a:r>
                    <a:rPr lang="en-US" b="1" dirty="0" err="1" smtClean="0">
                      <a:solidFill>
                        <a:srgbClr val="FF0000"/>
                      </a:solidFill>
                    </a:rPr>
                    <a:t>গ্রাম</a:t>
                  </a:r>
                  <a:r>
                    <a:rPr lang="en-US" b="1" dirty="0" smtClean="0">
                      <a:solidFill>
                        <a:srgbClr val="FF0000"/>
                      </a:solidFill>
                    </a:rPr>
                    <a:t>/</a:t>
                  </a:r>
                  <a:endParaRPr lang="en-US" b="1" dirty="0" smtClean="0">
                    <a:solidFill>
                      <a:srgbClr val="FF0000"/>
                    </a:solidFill>
                  </a:endParaRPr>
                </a:p>
                <a:p>
                  <a:pPr algn="ctr"/>
                  <a:r>
                    <a:rPr lang="en-US" b="1" dirty="0" err="1" smtClean="0">
                      <a:solidFill>
                        <a:srgbClr val="FF0000"/>
                      </a:solidFill>
                    </a:rPr>
                    <a:t>লিটার</a:t>
                  </a:r>
                  <a:endParaRPr lang="en-US" b="1" dirty="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24" name="Oval 23"/>
                <p:cNvSpPr/>
                <p:nvPr/>
              </p:nvSpPr>
              <p:spPr>
                <a:xfrm>
                  <a:off x="14216222" y="1928558"/>
                  <a:ext cx="990601" cy="228600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0000"/>
                    </a:gs>
                    <a:gs pos="100000">
                      <a:srgbClr val="FFFF00"/>
                    </a:gs>
                  </a:gsLst>
                  <a:path path="rect">
                    <a:fillToRect l="50000" t="50000" r="50000" b="50000"/>
                  </a:path>
                  <a:tileRect/>
                </a:gra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5" name="Oval 24"/>
                <p:cNvSpPr/>
                <p:nvPr/>
              </p:nvSpPr>
              <p:spPr>
                <a:xfrm>
                  <a:off x="7446927" y="2080564"/>
                  <a:ext cx="990601" cy="228600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0000"/>
                    </a:gs>
                    <a:gs pos="100000">
                      <a:srgbClr val="FFFF00"/>
                    </a:gs>
                  </a:gsLst>
                  <a:path path="rect">
                    <a:fillToRect l="50000" t="50000" r="50000" b="50000"/>
                  </a:path>
                  <a:tileRect/>
                </a:gra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7" name="Oval 26"/>
                <p:cNvSpPr/>
                <p:nvPr/>
              </p:nvSpPr>
              <p:spPr>
                <a:xfrm>
                  <a:off x="2978271" y="2110105"/>
                  <a:ext cx="990601" cy="228600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0000"/>
                    </a:gs>
                    <a:gs pos="100000">
                      <a:srgbClr val="FFFF00"/>
                    </a:gs>
                  </a:gsLst>
                  <a:path path="rect">
                    <a:fillToRect l="50000" t="50000" r="50000" b="50000"/>
                  </a:path>
                  <a:tileRect/>
                </a:gra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20" name="Notched Right Arrow 19"/>
              <p:cNvSpPr/>
              <p:nvPr/>
            </p:nvSpPr>
            <p:spPr>
              <a:xfrm rot="10800000">
                <a:off x="10283113" y="2095854"/>
                <a:ext cx="377890" cy="838200"/>
              </a:xfrm>
              <a:prstGeom prst="notched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2" name="Oval 11"/>
            <p:cNvSpPr/>
            <p:nvPr/>
          </p:nvSpPr>
          <p:spPr>
            <a:xfrm>
              <a:off x="4478395" y="2153338"/>
              <a:ext cx="893232" cy="238235"/>
            </a:xfrm>
            <a:prstGeom prst="ellipse">
              <a:avLst/>
            </a:prstGeom>
            <a:gradFill>
              <a:gsLst>
                <a:gs pos="1000">
                  <a:srgbClr val="FFFF00"/>
                </a:gs>
                <a:gs pos="100000">
                  <a:srgbClr val="C00000"/>
                </a:gs>
              </a:gsLst>
              <a:path path="rect">
                <a:fillToRect l="50000" t="50000" r="50000" b="5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Down Arrow 12"/>
            <p:cNvSpPr/>
            <p:nvPr/>
          </p:nvSpPr>
          <p:spPr>
            <a:xfrm>
              <a:off x="8382000" y="2969738"/>
              <a:ext cx="381000" cy="916462"/>
            </a:xfrm>
            <a:prstGeom prst="down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Down Arrow 13"/>
            <p:cNvSpPr/>
            <p:nvPr/>
          </p:nvSpPr>
          <p:spPr>
            <a:xfrm>
              <a:off x="7297411" y="2987104"/>
              <a:ext cx="381000" cy="916462"/>
            </a:xfrm>
            <a:prstGeom prst="down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Down Arrow 14"/>
            <p:cNvSpPr/>
            <p:nvPr/>
          </p:nvSpPr>
          <p:spPr>
            <a:xfrm>
              <a:off x="6175356" y="2996577"/>
              <a:ext cx="381000" cy="916462"/>
            </a:xfrm>
            <a:prstGeom prst="down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Down Arrow 15"/>
            <p:cNvSpPr/>
            <p:nvPr/>
          </p:nvSpPr>
          <p:spPr>
            <a:xfrm>
              <a:off x="3451986" y="3032995"/>
              <a:ext cx="381000" cy="916462"/>
            </a:xfrm>
            <a:prstGeom prst="down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Down Arrow 16"/>
            <p:cNvSpPr/>
            <p:nvPr/>
          </p:nvSpPr>
          <p:spPr>
            <a:xfrm>
              <a:off x="2170793" y="2986159"/>
              <a:ext cx="381000" cy="916462"/>
            </a:xfrm>
            <a:prstGeom prst="down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Down Arrow 17"/>
            <p:cNvSpPr/>
            <p:nvPr/>
          </p:nvSpPr>
          <p:spPr>
            <a:xfrm>
              <a:off x="854700" y="3011988"/>
              <a:ext cx="381000" cy="916462"/>
            </a:xfrm>
            <a:prstGeom prst="down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3" name="Rectangle 42"/>
          <p:cNvSpPr/>
          <p:nvPr/>
        </p:nvSpPr>
        <p:spPr>
          <a:xfrm>
            <a:off x="1626405" y="2905402"/>
            <a:ext cx="508146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প্রতি</a:t>
            </a:r>
            <a:r>
              <a:rPr lang="en-US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ঘরের</a:t>
            </a:r>
            <a:r>
              <a:rPr lang="en-US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মান</a:t>
            </a:r>
            <a:r>
              <a:rPr lang="en-US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দশ</a:t>
            </a:r>
            <a:endParaRPr lang="en-US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268" y="2133673"/>
            <a:ext cx="9601200" cy="4378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797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34" t="20371" r="28333" b="8518"/>
          <a:stretch/>
        </p:blipFill>
        <p:spPr>
          <a:xfrm>
            <a:off x="0" y="0"/>
            <a:ext cx="9220200" cy="7244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723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52400" y="304800"/>
            <a:ext cx="8460587" cy="3200400"/>
            <a:chOff x="1727200" y="-2159000"/>
            <a:chExt cx="12619466" cy="5283200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727200" y="-2159000"/>
              <a:ext cx="9006683" cy="5283200"/>
            </a:xfrm>
            <a:prstGeom prst="rect">
              <a:avLst/>
            </a:prstGeom>
          </p:spPr>
        </p:pic>
        <p:sp>
          <p:nvSpPr>
            <p:cNvPr id="4" name="Rectangle 3"/>
            <p:cNvSpPr/>
            <p:nvPr/>
          </p:nvSpPr>
          <p:spPr>
            <a:xfrm>
              <a:off x="8961866" y="-775305"/>
              <a:ext cx="5384800" cy="214661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68580" tIns="34290" rIns="68580" bIns="34290">
              <a:spAutoFit/>
            </a:bodyPr>
            <a:lstStyle/>
            <a:p>
              <a:pPr algn="ctr"/>
              <a:r>
                <a:rPr lang="en-US" sz="8000" b="1" dirty="0" smtClean="0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chemeClr val="accent6">
                      <a:lumMod val="50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SutonnyMJ" pitchFamily="2" charset="0"/>
                  <a:cs typeface="SutonnyMJ" pitchFamily="2" charset="0"/>
                </a:rPr>
                <a:t>`</a:t>
              </a:r>
              <a:r>
                <a:rPr lang="en-US" sz="8000" b="1" dirty="0" err="1" smtClean="0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chemeClr val="accent6">
                      <a:lumMod val="50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SutonnyMJ" pitchFamily="2" charset="0"/>
                  <a:cs typeface="SutonnyMJ" pitchFamily="2" charset="0"/>
                </a:rPr>
                <a:t>jxq</a:t>
              </a:r>
              <a:r>
                <a:rPr lang="en-US" sz="8000" b="1" dirty="0" smtClean="0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chemeClr val="accent6">
                      <a:lumMod val="50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SutonnyMJ" pitchFamily="2" charset="0"/>
                  <a:cs typeface="SutonnyMJ" pitchFamily="2" charset="0"/>
                </a:rPr>
                <a:t> </a:t>
              </a:r>
              <a:r>
                <a:rPr lang="en-US" sz="8000" b="1" dirty="0" err="1" smtClean="0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chemeClr val="accent6">
                      <a:lumMod val="50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SutonnyMJ" pitchFamily="2" charset="0"/>
                  <a:cs typeface="SutonnyMJ" pitchFamily="2" charset="0"/>
                </a:rPr>
                <a:t>KvR</a:t>
              </a:r>
              <a:endParaRPr lang="en-US" sz="8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SutonnyMJ" pitchFamily="2" charset="0"/>
                <a:cs typeface="SutonnyMJ" pitchFamily="2" charset="0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533400" y="3352800"/>
            <a:ext cx="83820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SutonnyMJ" pitchFamily="2" charset="0"/>
                <a:cs typeface="SutonnyMJ" pitchFamily="2" charset="0"/>
              </a:rPr>
              <a:t>`j-</a:t>
            </a:r>
            <a:r>
              <a:rPr lang="en-US" sz="3200" dirty="0" err="1" smtClean="0">
                <a:latin typeface="SutonnyMJ" pitchFamily="2" charset="0"/>
                <a:cs typeface="SutonnyMJ" pitchFamily="2" charset="0"/>
              </a:rPr>
              <a:t>kvcjv</a:t>
            </a:r>
            <a:endParaRPr lang="en-US" sz="3200" dirty="0" smtClean="0">
              <a:latin typeface="SutonnyMJ" pitchFamily="2" charset="0"/>
              <a:cs typeface="SutonnyMJ" pitchFamily="2" charset="0"/>
            </a:endParaRPr>
          </a:p>
          <a:p>
            <a:r>
              <a:rPr lang="en-US" sz="3200" dirty="0" smtClean="0">
                <a:latin typeface="SutonnyMJ" pitchFamily="2" charset="0"/>
                <a:cs typeface="SutonnyMJ" pitchFamily="2" charset="0"/>
              </a:rPr>
              <a:t> †</a:t>
            </a:r>
            <a:r>
              <a:rPr lang="en-US" sz="3200" dirty="0" err="1" smtClean="0">
                <a:latin typeface="SutonnyMJ" pitchFamily="2" charset="0"/>
                <a:cs typeface="SutonnyMJ" pitchFamily="2" charset="0"/>
              </a:rPr>
              <a:t>Zvgv</a:t>
            </a:r>
            <a:r>
              <a:rPr lang="en-US" sz="3200" dirty="0" smtClean="0">
                <a:latin typeface="SutonnyMJ" pitchFamily="2" charset="0"/>
                <a:cs typeface="SutonnyMJ" pitchFamily="2" charset="0"/>
              </a:rPr>
              <a:t>‡`i </a:t>
            </a:r>
            <a:r>
              <a:rPr lang="en-US" sz="3200" dirty="0" err="1" smtClean="0">
                <a:latin typeface="SutonnyMJ" pitchFamily="2" charset="0"/>
                <a:cs typeface="SutonnyMJ" pitchFamily="2" charset="0"/>
              </a:rPr>
              <a:t>cÖv_wgK</a:t>
            </a:r>
            <a:r>
              <a:rPr lang="en-US" sz="32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 smtClean="0">
                <a:latin typeface="SutonnyMJ" pitchFamily="2" charset="0"/>
                <a:cs typeface="SutonnyMJ" pitchFamily="2" charset="0"/>
              </a:rPr>
              <a:t>MwYZ</a:t>
            </a:r>
            <a:r>
              <a:rPr lang="en-US" sz="32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 smtClean="0">
                <a:latin typeface="SutonnyMJ" pitchFamily="2" charset="0"/>
                <a:cs typeface="SutonnyMJ" pitchFamily="2" charset="0"/>
              </a:rPr>
              <a:t>eB‡qi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smtClean="0">
                <a:latin typeface="SutonnyMJ" pitchFamily="2" charset="0"/>
                <a:cs typeface="SutonnyMJ" pitchFamily="2" charset="0"/>
              </a:rPr>
              <a:t>ˆ`N©¨ I </a:t>
            </a:r>
            <a:r>
              <a:rPr lang="en-US" sz="3200" dirty="0" err="1" smtClean="0">
                <a:latin typeface="SutonnyMJ" pitchFamily="2" charset="0"/>
                <a:cs typeface="SutonnyMJ" pitchFamily="2" charset="0"/>
              </a:rPr>
              <a:t>cÖ</a:t>
            </a:r>
            <a:r>
              <a:rPr lang="en-US" sz="3200" dirty="0" smtClean="0">
                <a:latin typeface="SutonnyMJ" pitchFamily="2" charset="0"/>
                <a:cs typeface="SutonnyMJ" pitchFamily="2" charset="0"/>
              </a:rPr>
              <a:t>¯’ †</a:t>
            </a:r>
            <a:r>
              <a:rPr lang="en-US" sz="3200" dirty="0" err="1" smtClean="0">
                <a:latin typeface="SutonnyMJ" pitchFamily="2" charset="0"/>
                <a:cs typeface="SutonnyMJ" pitchFamily="2" charset="0"/>
              </a:rPr>
              <a:t>g‡c</a:t>
            </a:r>
            <a:r>
              <a:rPr lang="en-US" sz="32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 smtClean="0">
                <a:latin typeface="SutonnyMJ" pitchFamily="2" charset="0"/>
                <a:cs typeface="SutonnyMJ" pitchFamily="2" charset="0"/>
              </a:rPr>
              <a:t>wjL</a:t>
            </a:r>
            <a:r>
              <a:rPr lang="en-US" sz="3200" dirty="0" smtClean="0">
                <a:latin typeface="SutonnyMJ" pitchFamily="2" charset="0"/>
                <a:cs typeface="SutonnyMJ" pitchFamily="2" charset="0"/>
              </a:rPr>
              <a:t>|</a:t>
            </a:r>
          </a:p>
          <a:p>
            <a:r>
              <a:rPr lang="en-US" sz="3200" dirty="0" smtClean="0">
                <a:latin typeface="SutonnyMJ" pitchFamily="2" charset="0"/>
                <a:cs typeface="SutonnyMJ" pitchFamily="2" charset="0"/>
              </a:rPr>
              <a:t>`j- </a:t>
            </a:r>
            <a:r>
              <a:rPr lang="en-US" sz="3200" dirty="0" err="1" smtClean="0">
                <a:latin typeface="SutonnyMJ" pitchFamily="2" charset="0"/>
                <a:cs typeface="SutonnyMJ" pitchFamily="2" charset="0"/>
              </a:rPr>
              <a:t>cÙ</a:t>
            </a:r>
            <a:endParaRPr lang="en-US" sz="3200" dirty="0" smtClean="0">
              <a:latin typeface="SutonnyMJ" pitchFamily="2" charset="0"/>
              <a:cs typeface="SutonnyMJ" pitchFamily="2" charset="0"/>
            </a:endParaRPr>
          </a:p>
          <a:p>
            <a:r>
              <a:rPr lang="en-US" sz="3200" dirty="0" smtClean="0">
                <a:latin typeface="SutonnyMJ" pitchFamily="2" charset="0"/>
                <a:cs typeface="SutonnyMJ" pitchFamily="2" charset="0"/>
              </a:rPr>
              <a:t>‡</a:t>
            </a:r>
            <a:r>
              <a:rPr lang="en-US" sz="3200" dirty="0" err="1" smtClean="0">
                <a:latin typeface="SutonnyMJ" pitchFamily="2" charset="0"/>
                <a:cs typeface="SutonnyMJ" pitchFamily="2" charset="0"/>
              </a:rPr>
              <a:t>Zvgv</a:t>
            </a:r>
            <a:r>
              <a:rPr lang="en-US" sz="3200" dirty="0" smtClean="0">
                <a:latin typeface="SutonnyMJ" pitchFamily="2" charset="0"/>
                <a:cs typeface="SutonnyMJ" pitchFamily="2" charset="0"/>
              </a:rPr>
              <a:t>‡`i </a:t>
            </a:r>
            <a:r>
              <a:rPr lang="en-US" sz="3200" dirty="0" err="1" smtClean="0">
                <a:latin typeface="SutonnyMJ" pitchFamily="2" charset="0"/>
                <a:cs typeface="SutonnyMJ" pitchFamily="2" charset="0"/>
              </a:rPr>
              <a:t>DPz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smtClean="0">
                <a:latin typeface="SutonnyMJ" pitchFamily="2" charset="0"/>
                <a:cs typeface="SutonnyMJ" pitchFamily="2" charset="0"/>
              </a:rPr>
              <a:t>†</a:t>
            </a:r>
            <a:r>
              <a:rPr lang="en-US" sz="3200" dirty="0" err="1" smtClean="0">
                <a:latin typeface="SutonnyMJ" pitchFamily="2" charset="0"/>
                <a:cs typeface="SutonnyMJ" pitchFamily="2" charset="0"/>
              </a:rPr>
              <a:t>e‡Âi</a:t>
            </a:r>
            <a:r>
              <a:rPr lang="en-US" sz="3200" dirty="0" smtClean="0">
                <a:latin typeface="SutonnyMJ" pitchFamily="2" charset="0"/>
                <a:cs typeface="SutonnyMJ" pitchFamily="2" charset="0"/>
              </a:rPr>
              <a:t>  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ˆ`N©¨ I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cÖ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¯’ †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g‡c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wjL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|</a:t>
            </a:r>
          </a:p>
          <a:p>
            <a:r>
              <a:rPr lang="en-US" sz="3200" dirty="0">
                <a:latin typeface="SutonnyMJ" pitchFamily="2" charset="0"/>
                <a:cs typeface="SutonnyMJ" pitchFamily="2" charset="0"/>
              </a:rPr>
              <a:t>`j- </a:t>
            </a:r>
            <a:r>
              <a:rPr lang="en-US" sz="3200" dirty="0" smtClean="0">
                <a:latin typeface="SutonnyMJ" pitchFamily="2" charset="0"/>
                <a:cs typeface="SutonnyMJ" pitchFamily="2" charset="0"/>
              </a:rPr>
              <a:t>‡</a:t>
            </a:r>
            <a:r>
              <a:rPr lang="en-US" sz="3200" dirty="0" err="1" smtClean="0">
                <a:latin typeface="SutonnyMJ" pitchFamily="2" charset="0"/>
                <a:cs typeface="SutonnyMJ" pitchFamily="2" charset="0"/>
              </a:rPr>
              <a:t>Mvjvc</a:t>
            </a:r>
            <a:endParaRPr lang="en-US" sz="3200" dirty="0">
              <a:latin typeface="SutonnyMJ" pitchFamily="2" charset="0"/>
              <a:cs typeface="SutonnyMJ" pitchFamily="2" charset="0"/>
            </a:endParaRPr>
          </a:p>
          <a:p>
            <a:r>
              <a:rPr lang="en-US" sz="3200" dirty="0">
                <a:latin typeface="SutonnyMJ" pitchFamily="2" charset="0"/>
                <a:cs typeface="SutonnyMJ" pitchFamily="2" charset="0"/>
              </a:rPr>
              <a:t>‡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Zvgv</a:t>
            </a:r>
            <a:r>
              <a:rPr lang="en-US" sz="3200" dirty="0" smtClean="0">
                <a:latin typeface="SutonnyMJ" pitchFamily="2" charset="0"/>
                <a:cs typeface="SutonnyMJ" pitchFamily="2" charset="0"/>
              </a:rPr>
              <a:t>‡`i †</a:t>
            </a:r>
            <a:r>
              <a:rPr lang="en-US" sz="3200" dirty="0" err="1" smtClean="0">
                <a:latin typeface="SutonnyMJ" pitchFamily="2" charset="0"/>
                <a:cs typeface="SutonnyMJ" pitchFamily="2" charset="0"/>
              </a:rPr>
              <a:t>kÖwYi</a:t>
            </a:r>
            <a:r>
              <a:rPr lang="en-US" sz="3200" dirty="0" smtClean="0">
                <a:latin typeface="SutonnyMJ" pitchFamily="2" charset="0"/>
                <a:cs typeface="SutonnyMJ" pitchFamily="2" charset="0"/>
              </a:rPr>
              <a:t> ‡</a:t>
            </a:r>
            <a:r>
              <a:rPr lang="en-US" sz="3200" dirty="0" err="1" smtClean="0">
                <a:latin typeface="SutonnyMJ" pitchFamily="2" charset="0"/>
                <a:cs typeface="SutonnyMJ" pitchFamily="2" charset="0"/>
              </a:rPr>
              <a:t>Uwe‡ji</a:t>
            </a:r>
            <a:r>
              <a:rPr lang="en-US" sz="3200" dirty="0" smtClean="0">
                <a:latin typeface="SutonnyMJ" pitchFamily="2" charset="0"/>
                <a:cs typeface="SutonnyMJ" pitchFamily="2" charset="0"/>
              </a:rPr>
              <a:t>  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ˆ`N©¨ I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cÖ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¯’ †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g‡c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wjL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|</a:t>
            </a:r>
          </a:p>
          <a:p>
            <a:endParaRPr lang="en-US" sz="3200" dirty="0">
              <a:latin typeface="SutonnyMJ" pitchFamily="2" charset="0"/>
              <a:cs typeface="SutonnyMJ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ABD1003C-F34F-466F-8C90-2643241685E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618426"/>
            <a:ext cx="2655552" cy="1184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176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n 1"/>
          <p:cNvSpPr/>
          <p:nvPr/>
        </p:nvSpPr>
        <p:spPr>
          <a:xfrm>
            <a:off x="1524000" y="762000"/>
            <a:ext cx="5257800" cy="1676400"/>
          </a:xfrm>
          <a:prstGeom prst="can">
            <a:avLst>
              <a:gd name="adj" fmla="val 33163"/>
            </a:avLst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  <a:latin typeface="SutonnyMJ" pitchFamily="2" charset="0"/>
                <a:cs typeface="SutonnyMJ" pitchFamily="2" charset="0"/>
              </a:rPr>
              <a:t>‡</a:t>
            </a:r>
            <a:r>
              <a:rPr lang="en-US" sz="66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  <a:latin typeface="SutonnyMJ" pitchFamily="2" charset="0"/>
                <a:cs typeface="SutonnyMJ" pitchFamily="2" charset="0"/>
              </a:rPr>
              <a:t>Rvovq</a:t>
            </a:r>
            <a:r>
              <a:rPr lang="en-US" sz="66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  <a:latin typeface="SutonnyMJ" pitchFamily="2" charset="0"/>
                <a:cs typeface="SutonnyMJ" pitchFamily="2" charset="0"/>
              </a:rPr>
              <a:t> </a:t>
            </a:r>
            <a:r>
              <a:rPr lang="en-US" sz="66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  <a:latin typeface="SutonnyMJ" pitchFamily="2" charset="0"/>
                <a:cs typeface="SutonnyMJ" pitchFamily="2" charset="0"/>
              </a:rPr>
              <a:t>KvR</a:t>
            </a:r>
            <a:endParaRPr lang="en-US" sz="66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dist="38100" dir="2700000" algn="tl" rotWithShape="0">
                  <a:schemeClr val="accent2"/>
                </a:outerShdw>
              </a:effectLst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1905000" y="762000"/>
            <a:ext cx="4572000" cy="457200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Bevel 3"/>
          <p:cNvSpPr/>
          <p:nvPr/>
        </p:nvSpPr>
        <p:spPr>
          <a:xfrm>
            <a:off x="76200" y="2590800"/>
            <a:ext cx="8915400" cy="4038600"/>
          </a:xfrm>
          <a:prstGeom prst="bevel">
            <a:avLst>
              <a:gd name="adj" fmla="val 2455"/>
            </a:avLst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৩কিলোমিটার =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মিটার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pPr algn="ctr"/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1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কিলোমিটার 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=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মিলিমিটার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pPr algn="ctr"/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৬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smtClean="0">
                <a:latin typeface="SutonnyMJ" pitchFamily="2" charset="0"/>
                <a:cs typeface="SutonnyMJ" pitchFamily="2" charset="0"/>
              </a:rPr>
              <a:t>‡n‡±v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গ্রাম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=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গ্রাম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pPr algn="ctr"/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2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কিলোগ্রাম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=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গ্রাম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pPr algn="ctr"/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গ্রাম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=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মিলিগ্রাম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0037846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n 1"/>
          <p:cNvSpPr/>
          <p:nvPr/>
        </p:nvSpPr>
        <p:spPr>
          <a:xfrm>
            <a:off x="1524000" y="762000"/>
            <a:ext cx="5257800" cy="1676400"/>
          </a:xfrm>
          <a:prstGeom prst="can">
            <a:avLst>
              <a:gd name="adj" fmla="val 33163"/>
            </a:avLst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  <a:latin typeface="SutonnyMJ" pitchFamily="2" charset="0"/>
                <a:cs typeface="SutonnyMJ" pitchFamily="2" charset="0"/>
              </a:rPr>
              <a:t>GKK </a:t>
            </a:r>
            <a:r>
              <a:rPr lang="en-US" sz="80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  <a:latin typeface="SutonnyMJ" pitchFamily="2" charset="0"/>
                <a:cs typeface="SutonnyMJ" pitchFamily="2" charset="0"/>
              </a:rPr>
              <a:t>KvR</a:t>
            </a:r>
            <a:endParaRPr lang="en-US" sz="80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dist="38100" dir="2700000" algn="tl" rotWithShape="0">
                  <a:schemeClr val="accent2"/>
                </a:outerShdw>
              </a:effectLst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1905000" y="762000"/>
            <a:ext cx="4572000" cy="457200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Bevel 3"/>
          <p:cNvSpPr/>
          <p:nvPr/>
        </p:nvSpPr>
        <p:spPr>
          <a:xfrm>
            <a:off x="76200" y="2667000"/>
            <a:ext cx="8915400" cy="4038600"/>
          </a:xfrm>
          <a:prstGeom prst="bevel">
            <a:avLst>
              <a:gd name="adj" fmla="val 2455"/>
            </a:avLst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3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কিলোমিটার 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=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মিটার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pPr algn="ctr"/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2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কিলোগ্রাম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=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গ্রাম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pPr algn="ctr"/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10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গ্রাম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=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মিলিগ্রাম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60288628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857250"/>
            <a:ext cx="9144000" cy="51435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01" y="-152400"/>
            <a:ext cx="9211329" cy="723900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2690446" y="1510078"/>
            <a:ext cx="2835519" cy="553916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50" b="1" dirty="0" smtClean="0">
                <a:latin typeface="SutonnyMJ" pitchFamily="2" charset="0"/>
                <a:cs typeface="SutonnyMJ" pitchFamily="2" charset="0"/>
              </a:rPr>
              <a:t>KzBR-1</a:t>
            </a:r>
            <a:endParaRPr lang="en-US" sz="4050" b="1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84714" y="2169502"/>
            <a:ext cx="7154740" cy="95616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ln w="0"/>
                <a:solidFill>
                  <a:schemeClr val="accent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সময়ের</a:t>
            </a:r>
            <a:r>
              <a:rPr lang="en-US" sz="3600" dirty="0" smtClean="0">
                <a:ln w="0"/>
                <a:solidFill>
                  <a:schemeClr val="accent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600" dirty="0" err="1" smtClean="0">
                <a:ln w="0"/>
                <a:solidFill>
                  <a:schemeClr val="accent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একক</a:t>
            </a:r>
            <a:r>
              <a:rPr lang="en-US" sz="3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?</a:t>
            </a:r>
            <a:endParaRPr lang="en-US" sz="3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252904" y="3759265"/>
            <a:ext cx="1312251" cy="395654"/>
          </a:xfrm>
          <a:prstGeom prst="roundRect">
            <a:avLst>
              <a:gd name="adj" fmla="val 2309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সেকেন্ড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1252904" y="3293822"/>
            <a:ext cx="1312251" cy="395654"/>
          </a:xfrm>
          <a:prstGeom prst="roundRect">
            <a:avLst>
              <a:gd name="adj" fmla="val 2309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/>
              <a:t>ঘন্টা</a:t>
            </a:r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1252904" y="4256029"/>
            <a:ext cx="1312251" cy="395654"/>
          </a:xfrm>
          <a:prstGeom prst="roundRect">
            <a:avLst>
              <a:gd name="adj" fmla="val 2309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মিনিট</a:t>
            </a:r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1252904" y="4719276"/>
            <a:ext cx="1312251" cy="395654"/>
          </a:xfrm>
          <a:prstGeom prst="roundRect">
            <a:avLst>
              <a:gd name="adj" fmla="val 2309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বছর</a:t>
            </a:r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3514725" y="3758712"/>
            <a:ext cx="1312251" cy="395654"/>
          </a:xfrm>
          <a:prstGeom prst="roundRect">
            <a:avLst>
              <a:gd name="adj" fmla="val 2309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 err="1"/>
              <a:t>সঠিক</a:t>
            </a:r>
            <a:r>
              <a:rPr lang="en-US" sz="1350" dirty="0"/>
              <a:t> </a:t>
            </a:r>
            <a:r>
              <a:rPr lang="en-US" sz="1350" dirty="0" err="1"/>
              <a:t>উত্তর</a:t>
            </a:r>
            <a:endParaRPr lang="en-US" sz="1350" dirty="0"/>
          </a:p>
        </p:txBody>
      </p:sp>
      <p:sp>
        <p:nvSpPr>
          <p:cNvPr id="11" name="Rounded Rectangle 10"/>
          <p:cNvSpPr/>
          <p:nvPr/>
        </p:nvSpPr>
        <p:spPr>
          <a:xfrm>
            <a:off x="3514725" y="3244362"/>
            <a:ext cx="1312251" cy="395654"/>
          </a:xfrm>
          <a:prstGeom prst="roundRect">
            <a:avLst>
              <a:gd name="adj" fmla="val 23096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 err="1"/>
              <a:t>ভুল</a:t>
            </a:r>
            <a:r>
              <a:rPr lang="en-US" sz="1350" dirty="0"/>
              <a:t> </a:t>
            </a:r>
            <a:r>
              <a:rPr lang="en-US" sz="1350" dirty="0" err="1"/>
              <a:t>উত্তর</a:t>
            </a:r>
            <a:endParaRPr lang="en-US" sz="1350" dirty="0"/>
          </a:p>
        </p:txBody>
      </p:sp>
      <p:sp>
        <p:nvSpPr>
          <p:cNvPr id="12" name="Rounded Rectangle 11"/>
          <p:cNvSpPr/>
          <p:nvPr/>
        </p:nvSpPr>
        <p:spPr>
          <a:xfrm>
            <a:off x="3497140" y="4290649"/>
            <a:ext cx="1312251" cy="395654"/>
          </a:xfrm>
          <a:prstGeom prst="roundRect">
            <a:avLst>
              <a:gd name="adj" fmla="val 23096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 err="1"/>
              <a:t>ভুল</a:t>
            </a:r>
            <a:r>
              <a:rPr lang="en-US" sz="1350" dirty="0"/>
              <a:t> </a:t>
            </a:r>
            <a:r>
              <a:rPr lang="en-US" sz="1350" dirty="0" err="1"/>
              <a:t>উত্তর</a:t>
            </a:r>
            <a:endParaRPr lang="en-US" sz="1350" dirty="0"/>
          </a:p>
        </p:txBody>
      </p:sp>
      <p:sp>
        <p:nvSpPr>
          <p:cNvPr id="13" name="Rounded Rectangle 12"/>
          <p:cNvSpPr/>
          <p:nvPr/>
        </p:nvSpPr>
        <p:spPr>
          <a:xfrm>
            <a:off x="3514725" y="4787413"/>
            <a:ext cx="1312251" cy="395654"/>
          </a:xfrm>
          <a:prstGeom prst="roundRect">
            <a:avLst>
              <a:gd name="adj" fmla="val 23096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 err="1"/>
              <a:t>ভুল</a:t>
            </a:r>
            <a:r>
              <a:rPr lang="en-US" sz="1350" dirty="0"/>
              <a:t> </a:t>
            </a:r>
            <a:r>
              <a:rPr lang="en-US" sz="1350" dirty="0" err="1"/>
              <a:t>উত্তর</a:t>
            </a:r>
            <a:endParaRPr lang="en-US" sz="1350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8961" y="3293822"/>
            <a:ext cx="1571625" cy="1571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90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857250"/>
            <a:ext cx="9144000" cy="51435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665" y="857251"/>
            <a:ext cx="9211329" cy="5031398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2690446" y="1510078"/>
            <a:ext cx="2835519" cy="553916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50" b="1" dirty="0" smtClean="0">
                <a:latin typeface="SutonnyMJ" pitchFamily="2" charset="0"/>
                <a:cs typeface="SutonnyMJ" pitchFamily="2" charset="0"/>
              </a:rPr>
              <a:t>KzBR-2</a:t>
            </a:r>
            <a:endParaRPr lang="en-US" sz="4050" b="1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84714" y="2169502"/>
            <a:ext cx="7154740" cy="95616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ln w="0"/>
                <a:solidFill>
                  <a:schemeClr val="tx2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দুরুত্ব</a:t>
            </a:r>
            <a:r>
              <a:rPr lang="en-US" sz="3600" dirty="0" smtClean="0">
                <a:ln w="0"/>
                <a:solidFill>
                  <a:schemeClr val="tx2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en-US" sz="3600" dirty="0" err="1" smtClean="0">
                <a:ln w="0"/>
                <a:solidFill>
                  <a:schemeClr val="tx2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পরিমাপ</a:t>
            </a:r>
            <a:r>
              <a:rPr lang="en-US" sz="3600" dirty="0" smtClean="0">
                <a:ln w="0"/>
                <a:solidFill>
                  <a:schemeClr val="tx2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600" dirty="0" err="1" smtClean="0">
                <a:ln w="0"/>
                <a:solidFill>
                  <a:schemeClr val="tx2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করতে</a:t>
            </a:r>
            <a:r>
              <a:rPr lang="en-US" sz="3600" dirty="0" smtClean="0">
                <a:ln w="0"/>
                <a:solidFill>
                  <a:schemeClr val="tx2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600" dirty="0" err="1" smtClean="0">
                <a:ln w="0"/>
                <a:solidFill>
                  <a:schemeClr val="tx2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কি</a:t>
            </a:r>
            <a:r>
              <a:rPr lang="en-US" sz="3600" dirty="0" smtClean="0">
                <a:ln w="0"/>
                <a:solidFill>
                  <a:schemeClr val="tx2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600" dirty="0" err="1" smtClean="0">
                <a:ln w="0"/>
                <a:solidFill>
                  <a:schemeClr val="tx2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ব্যবহার</a:t>
            </a:r>
            <a:r>
              <a:rPr lang="en-US" sz="3600" dirty="0" smtClean="0">
                <a:ln w="0"/>
                <a:solidFill>
                  <a:schemeClr val="tx2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600" dirty="0" err="1" smtClean="0">
                <a:ln w="0"/>
                <a:solidFill>
                  <a:schemeClr val="tx2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করি</a:t>
            </a:r>
            <a:r>
              <a:rPr lang="en-US" sz="3600" dirty="0" smtClean="0">
                <a:ln w="0"/>
                <a:solidFill>
                  <a:schemeClr val="tx2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?</a:t>
            </a:r>
            <a:endParaRPr lang="en-US" sz="3600" dirty="0">
              <a:ln w="0"/>
              <a:solidFill>
                <a:schemeClr val="tx2">
                  <a:lumMod val="1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252904" y="3759265"/>
            <a:ext cx="1312251" cy="395654"/>
          </a:xfrm>
          <a:prstGeom prst="roundRect">
            <a:avLst>
              <a:gd name="adj" fmla="val 2309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/>
              <a:t>গ্রাম</a:t>
            </a:r>
            <a:endParaRPr lang="en-US" sz="2000" dirty="0"/>
          </a:p>
        </p:txBody>
      </p:sp>
      <p:sp>
        <p:nvSpPr>
          <p:cNvPr id="9" name="Rounded Rectangle 8"/>
          <p:cNvSpPr/>
          <p:nvPr/>
        </p:nvSpPr>
        <p:spPr>
          <a:xfrm>
            <a:off x="1252904" y="3293822"/>
            <a:ext cx="1312251" cy="395654"/>
          </a:xfrm>
          <a:prstGeom prst="roundRect">
            <a:avLst>
              <a:gd name="adj" fmla="val 2309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মিটার</a:t>
            </a:r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1252904" y="4256029"/>
            <a:ext cx="1312251" cy="395654"/>
          </a:xfrm>
          <a:prstGeom prst="roundRect">
            <a:avLst>
              <a:gd name="adj" fmla="val 2309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কিলোগ্রাম</a:t>
            </a:r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1252904" y="4719276"/>
            <a:ext cx="1312251" cy="395654"/>
          </a:xfrm>
          <a:prstGeom prst="roundRect">
            <a:avLst>
              <a:gd name="adj" fmla="val 2309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লিটার</a:t>
            </a:r>
            <a:endParaRPr lang="en-US" dirty="0"/>
          </a:p>
        </p:txBody>
      </p:sp>
      <p:sp>
        <p:nvSpPr>
          <p:cNvPr id="12" name="Rounded Rectangle 11"/>
          <p:cNvSpPr/>
          <p:nvPr/>
        </p:nvSpPr>
        <p:spPr>
          <a:xfrm>
            <a:off x="3497140" y="3312503"/>
            <a:ext cx="1312251" cy="395654"/>
          </a:xfrm>
          <a:prstGeom prst="roundRect">
            <a:avLst>
              <a:gd name="adj" fmla="val 2309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 err="1"/>
              <a:t>সঠিক</a:t>
            </a:r>
            <a:r>
              <a:rPr lang="en-US" sz="1350" dirty="0"/>
              <a:t> </a:t>
            </a:r>
            <a:r>
              <a:rPr lang="en-US" sz="1350" dirty="0" err="1"/>
              <a:t>উত্তর</a:t>
            </a:r>
            <a:endParaRPr lang="en-US" sz="1350" dirty="0"/>
          </a:p>
        </p:txBody>
      </p:sp>
      <p:sp>
        <p:nvSpPr>
          <p:cNvPr id="13" name="Rounded Rectangle 12"/>
          <p:cNvSpPr/>
          <p:nvPr/>
        </p:nvSpPr>
        <p:spPr>
          <a:xfrm>
            <a:off x="3497140" y="3813667"/>
            <a:ext cx="1312251" cy="395654"/>
          </a:xfrm>
          <a:prstGeom prst="roundRect">
            <a:avLst>
              <a:gd name="adj" fmla="val 23096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 err="1"/>
              <a:t>ভুল</a:t>
            </a:r>
            <a:r>
              <a:rPr lang="en-US" sz="1350" dirty="0"/>
              <a:t> </a:t>
            </a:r>
            <a:r>
              <a:rPr lang="en-US" sz="1350" dirty="0" err="1"/>
              <a:t>উত্তর</a:t>
            </a:r>
            <a:endParaRPr lang="en-US" sz="1350" dirty="0"/>
          </a:p>
        </p:txBody>
      </p:sp>
      <p:sp>
        <p:nvSpPr>
          <p:cNvPr id="14" name="Rounded Rectangle 13"/>
          <p:cNvSpPr/>
          <p:nvPr/>
        </p:nvSpPr>
        <p:spPr>
          <a:xfrm>
            <a:off x="3497140" y="4290649"/>
            <a:ext cx="1312251" cy="395654"/>
          </a:xfrm>
          <a:prstGeom prst="roundRect">
            <a:avLst>
              <a:gd name="adj" fmla="val 23096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 err="1"/>
              <a:t>ভুল</a:t>
            </a:r>
            <a:r>
              <a:rPr lang="en-US" sz="1350" dirty="0"/>
              <a:t> </a:t>
            </a:r>
            <a:r>
              <a:rPr lang="en-US" sz="1350" dirty="0" err="1"/>
              <a:t>উত্তর</a:t>
            </a:r>
            <a:endParaRPr lang="en-US" sz="1350" dirty="0"/>
          </a:p>
        </p:txBody>
      </p:sp>
      <p:sp>
        <p:nvSpPr>
          <p:cNvPr id="15" name="Rounded Rectangle 14"/>
          <p:cNvSpPr/>
          <p:nvPr/>
        </p:nvSpPr>
        <p:spPr>
          <a:xfrm>
            <a:off x="3514725" y="4787413"/>
            <a:ext cx="1312251" cy="395654"/>
          </a:xfrm>
          <a:prstGeom prst="roundRect">
            <a:avLst>
              <a:gd name="adj" fmla="val 23096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 err="1"/>
              <a:t>ভুল</a:t>
            </a:r>
            <a:r>
              <a:rPr lang="en-US" sz="1350" dirty="0"/>
              <a:t> </a:t>
            </a:r>
            <a:r>
              <a:rPr lang="en-US" sz="1350" dirty="0" err="1"/>
              <a:t>উত্তর</a:t>
            </a:r>
            <a:endParaRPr lang="en-US" sz="1350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8961" y="3293822"/>
            <a:ext cx="1571625" cy="1571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143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857250"/>
            <a:ext cx="9144000" cy="51435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" y="857251"/>
            <a:ext cx="9211329" cy="5031398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2690446" y="1510078"/>
            <a:ext cx="2835519" cy="553916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50" b="1" dirty="0" smtClean="0">
                <a:latin typeface="SutonnyMJ" pitchFamily="2" charset="0"/>
                <a:cs typeface="SutonnyMJ" pitchFamily="2" charset="0"/>
              </a:rPr>
              <a:t>KzBR-3</a:t>
            </a:r>
            <a:endParaRPr lang="en-US" sz="4050" b="1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84714" y="2169502"/>
            <a:ext cx="7154740" cy="95616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তুমি</a:t>
            </a:r>
            <a:r>
              <a:rPr lang="en-US" sz="3600" dirty="0" smtClean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600" dirty="0" err="1" smtClean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বাজারে</a:t>
            </a:r>
            <a:r>
              <a:rPr lang="en-US" sz="3600" dirty="0" smtClean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600" dirty="0" err="1" smtClean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গিয়ে</a:t>
            </a:r>
            <a:r>
              <a:rPr lang="en-US" sz="3600" dirty="0" smtClean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600" dirty="0" err="1" smtClean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চাল</a:t>
            </a:r>
            <a:r>
              <a:rPr lang="en-US" sz="3600" dirty="0" smtClean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600" dirty="0" err="1" smtClean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কিনবে</a:t>
            </a:r>
            <a:endParaRPr lang="en-US" sz="3600" dirty="0" smtClean="0">
              <a:ln w="0"/>
              <a:solidFill>
                <a:schemeClr val="accent4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en-US" sz="3600" dirty="0" err="1" smtClean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তা</a:t>
            </a:r>
            <a:r>
              <a:rPr lang="en-US" sz="3600" dirty="0" smtClean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600" dirty="0" err="1" smtClean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কি</a:t>
            </a:r>
            <a:r>
              <a:rPr lang="en-US" sz="3600" dirty="0" smtClean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600" dirty="0" err="1" smtClean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দিয়ে</a:t>
            </a:r>
            <a:r>
              <a:rPr lang="en-US" sz="3600" dirty="0" smtClean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600" dirty="0" err="1" smtClean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মেপে</a:t>
            </a:r>
            <a:r>
              <a:rPr lang="en-US" sz="3600" dirty="0" smtClean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600" dirty="0" err="1" smtClean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নিবে</a:t>
            </a:r>
            <a:r>
              <a:rPr lang="en-US" sz="3600" dirty="0" smtClean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?</a:t>
            </a:r>
            <a:endParaRPr lang="en-US" sz="3600" dirty="0">
              <a:ln w="0"/>
              <a:solidFill>
                <a:schemeClr val="accent4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252904" y="3759265"/>
            <a:ext cx="1312251" cy="395654"/>
          </a:xfrm>
          <a:prstGeom prst="roundRect">
            <a:avLst>
              <a:gd name="adj" fmla="val 2309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মিটারে</a:t>
            </a:r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1252904" y="3293822"/>
            <a:ext cx="1312251" cy="395654"/>
          </a:xfrm>
          <a:prstGeom prst="roundRect">
            <a:avLst>
              <a:gd name="adj" fmla="val 2309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গ্রামে</a:t>
            </a:r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1252904" y="4256029"/>
            <a:ext cx="1312251" cy="395654"/>
          </a:xfrm>
          <a:prstGeom prst="roundRect">
            <a:avLst>
              <a:gd name="adj" fmla="val 2309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লিটারে</a:t>
            </a:r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1252904" y="4719276"/>
            <a:ext cx="1312251" cy="395654"/>
          </a:xfrm>
          <a:prstGeom prst="roundRect">
            <a:avLst>
              <a:gd name="adj" fmla="val 2309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কিলোমিটারে</a:t>
            </a:r>
            <a:endParaRPr lang="en-US" dirty="0"/>
          </a:p>
        </p:txBody>
      </p:sp>
      <p:sp>
        <p:nvSpPr>
          <p:cNvPr id="12" name="Rounded Rectangle 11"/>
          <p:cNvSpPr/>
          <p:nvPr/>
        </p:nvSpPr>
        <p:spPr>
          <a:xfrm>
            <a:off x="3497140" y="3312503"/>
            <a:ext cx="1312251" cy="395654"/>
          </a:xfrm>
          <a:prstGeom prst="roundRect">
            <a:avLst>
              <a:gd name="adj" fmla="val 2309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 err="1"/>
              <a:t>সঠিক</a:t>
            </a:r>
            <a:r>
              <a:rPr lang="en-US" sz="1350" dirty="0"/>
              <a:t> </a:t>
            </a:r>
            <a:r>
              <a:rPr lang="en-US" sz="1350" dirty="0" err="1"/>
              <a:t>উত্তর</a:t>
            </a:r>
            <a:endParaRPr lang="en-US" sz="1350" dirty="0"/>
          </a:p>
        </p:txBody>
      </p:sp>
      <p:sp>
        <p:nvSpPr>
          <p:cNvPr id="13" name="Rounded Rectangle 12"/>
          <p:cNvSpPr/>
          <p:nvPr/>
        </p:nvSpPr>
        <p:spPr>
          <a:xfrm>
            <a:off x="3497140" y="3813667"/>
            <a:ext cx="1312251" cy="395654"/>
          </a:xfrm>
          <a:prstGeom prst="roundRect">
            <a:avLst>
              <a:gd name="adj" fmla="val 23096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 err="1"/>
              <a:t>ভুল</a:t>
            </a:r>
            <a:r>
              <a:rPr lang="en-US" sz="1350" dirty="0"/>
              <a:t> </a:t>
            </a:r>
            <a:r>
              <a:rPr lang="en-US" sz="1350" dirty="0" err="1"/>
              <a:t>উত্তর</a:t>
            </a:r>
            <a:endParaRPr lang="en-US" sz="1350" dirty="0"/>
          </a:p>
        </p:txBody>
      </p:sp>
      <p:sp>
        <p:nvSpPr>
          <p:cNvPr id="14" name="Rounded Rectangle 13"/>
          <p:cNvSpPr/>
          <p:nvPr/>
        </p:nvSpPr>
        <p:spPr>
          <a:xfrm>
            <a:off x="3497140" y="4290649"/>
            <a:ext cx="1312251" cy="395654"/>
          </a:xfrm>
          <a:prstGeom prst="roundRect">
            <a:avLst>
              <a:gd name="adj" fmla="val 23096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 err="1"/>
              <a:t>ভুল</a:t>
            </a:r>
            <a:r>
              <a:rPr lang="en-US" sz="1350" dirty="0"/>
              <a:t> </a:t>
            </a:r>
            <a:r>
              <a:rPr lang="en-US" sz="1350" dirty="0" err="1"/>
              <a:t>উত্তর</a:t>
            </a:r>
            <a:endParaRPr lang="en-US" sz="1350" dirty="0"/>
          </a:p>
        </p:txBody>
      </p:sp>
      <p:sp>
        <p:nvSpPr>
          <p:cNvPr id="15" name="Rounded Rectangle 14"/>
          <p:cNvSpPr/>
          <p:nvPr/>
        </p:nvSpPr>
        <p:spPr>
          <a:xfrm>
            <a:off x="3514725" y="4787413"/>
            <a:ext cx="1312251" cy="395654"/>
          </a:xfrm>
          <a:prstGeom prst="roundRect">
            <a:avLst>
              <a:gd name="adj" fmla="val 23096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 err="1"/>
              <a:t>ভুল</a:t>
            </a:r>
            <a:r>
              <a:rPr lang="en-US" sz="1350" dirty="0"/>
              <a:t> </a:t>
            </a:r>
            <a:r>
              <a:rPr lang="en-US" sz="1350" dirty="0" err="1"/>
              <a:t>উত্তর</a:t>
            </a:r>
            <a:endParaRPr lang="en-US" sz="1350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8961" y="3293822"/>
            <a:ext cx="1571625" cy="1571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191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7C9E072D-F907-440B-A485-4B817D8819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F2053CDF-E0D7-4BFE-B88A-47919C82EB09}"/>
              </a:ext>
            </a:extLst>
          </p:cNvPr>
          <p:cNvSpPr/>
          <p:nvPr/>
        </p:nvSpPr>
        <p:spPr>
          <a:xfrm>
            <a:off x="3794760" y="2100835"/>
            <a:ext cx="4242816" cy="2378453"/>
          </a:xfrm>
          <a:prstGeom prst="rect">
            <a:avLst/>
          </a:prstGeom>
          <a:noFill/>
        </p:spPr>
        <p:txBody>
          <a:bodyPr wrap="none" lIns="68580" tIns="34290" rIns="68580" bIns="34290" numCol="1">
            <a:prstTxWarp prst="textChevron">
              <a:avLst>
                <a:gd name="adj" fmla="val 50000"/>
              </a:avLst>
            </a:prstTxWarp>
            <a:spAutoFit/>
          </a:bodyPr>
          <a:lstStyle/>
          <a:p>
            <a:pPr algn="ctr"/>
            <a:r>
              <a:rPr lang="en-US" sz="17925" b="1" dirty="0" err="1">
                <a:ln w="9525">
                  <a:gradFill>
                    <a:gsLst>
                      <a:gs pos="0">
                        <a:srgbClr val="FF0000"/>
                      </a:gs>
                      <a:gs pos="25000">
                        <a:schemeClr val="accent4">
                          <a:lumMod val="75000"/>
                        </a:schemeClr>
                      </a:gs>
                      <a:gs pos="40928">
                        <a:srgbClr val="46A433"/>
                      </a:gs>
                      <a:gs pos="22000">
                        <a:srgbClr val="00B050"/>
                      </a:gs>
                      <a:gs pos="22000">
                        <a:srgbClr val="C00000"/>
                      </a:gs>
                    </a:gsLst>
                    <a:lin ang="5400000" scaled="1"/>
                  </a:gradFill>
                  <a:prstDash val="solid"/>
                </a:ln>
                <a:gradFill>
                  <a:gsLst>
                    <a:gs pos="0">
                      <a:srgbClr val="FF0000"/>
                    </a:gs>
                    <a:gs pos="100000">
                      <a:schemeClr val="accent4">
                        <a:lumMod val="75000"/>
                      </a:schemeClr>
                    </a:gs>
                    <a:gs pos="100000">
                      <a:srgbClr val="46A433"/>
                    </a:gs>
                    <a:gs pos="22000">
                      <a:srgbClr val="00B050"/>
                    </a:gs>
                    <a:gs pos="68000">
                      <a:srgbClr val="C00000"/>
                    </a:gs>
                  </a:gsLst>
                  <a:lin ang="5400000" scaled="1"/>
                </a:gra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ধন্যবাদ</a:t>
            </a:r>
            <a:endParaRPr lang="en-US" sz="17925" b="1" dirty="0">
              <a:ln w="9525">
                <a:gradFill>
                  <a:gsLst>
                    <a:gs pos="0">
                      <a:srgbClr val="FF0000"/>
                    </a:gs>
                    <a:gs pos="25000">
                      <a:schemeClr val="accent4">
                        <a:lumMod val="75000"/>
                      </a:schemeClr>
                    </a:gs>
                    <a:gs pos="40928">
                      <a:srgbClr val="46A433"/>
                    </a:gs>
                    <a:gs pos="22000">
                      <a:srgbClr val="00B050"/>
                    </a:gs>
                    <a:gs pos="22000">
                      <a:srgbClr val="C00000"/>
                    </a:gs>
                  </a:gsLst>
                  <a:lin ang="5400000" scaled="1"/>
                </a:gradFill>
                <a:prstDash val="solid"/>
              </a:ln>
              <a:gradFill>
                <a:gsLst>
                  <a:gs pos="0">
                    <a:srgbClr val="FF0000"/>
                  </a:gs>
                  <a:gs pos="100000">
                    <a:schemeClr val="accent4">
                      <a:lumMod val="75000"/>
                    </a:schemeClr>
                  </a:gs>
                  <a:gs pos="100000">
                    <a:srgbClr val="46A433"/>
                  </a:gs>
                  <a:gs pos="22000">
                    <a:srgbClr val="00B050"/>
                  </a:gs>
                  <a:gs pos="68000">
                    <a:srgbClr val="C00000"/>
                  </a:gs>
                </a:gsLst>
                <a:lin ang="5400000" scaled="1"/>
              </a:gra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88237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ame 3"/>
          <p:cNvSpPr/>
          <p:nvPr/>
        </p:nvSpPr>
        <p:spPr>
          <a:xfrm>
            <a:off x="124264" y="76200"/>
            <a:ext cx="8839200" cy="6705600"/>
          </a:xfrm>
          <a:prstGeom prst="frame">
            <a:avLst>
              <a:gd name="adj1" fmla="val 2243"/>
            </a:avLst>
          </a:prstGeom>
          <a:gradFill>
            <a:gsLst>
              <a:gs pos="0">
                <a:schemeClr val="bg2">
                  <a:lumMod val="50000"/>
                </a:schemeClr>
              </a:gs>
              <a:gs pos="23000">
                <a:srgbClr val="E61A04"/>
              </a:gs>
              <a:gs pos="72000">
                <a:schemeClr val="accent2">
                  <a:lumMod val="45000"/>
                  <a:lumOff val="55000"/>
                </a:schemeClr>
              </a:gs>
              <a:gs pos="74000">
                <a:srgbClr val="6169F7"/>
              </a:gs>
              <a:gs pos="90322">
                <a:srgbClr val="FF00FF"/>
              </a:gs>
              <a:gs pos="94643">
                <a:srgbClr val="C00000"/>
              </a:gs>
              <a:gs pos="86000">
                <a:srgbClr val="FF00FF"/>
              </a:gs>
            </a:gsLst>
            <a:lin ang="5400000" scaled="1"/>
          </a:gradFill>
          <a:ln w="76200">
            <a:solidFill>
              <a:srgbClr val="3DEBB1"/>
            </a:solidFill>
            <a:prstDash val="sysDash"/>
          </a:ln>
          <a:scene3d>
            <a:camera prst="orthographicFront"/>
            <a:lightRig rig="twoPt" dir="t"/>
          </a:scene3d>
          <a:sp3d extrusionH="76200" contourW="12700" prstMaterial="metal">
            <a:bevelT w="374650" h="635000" prst="artDeco"/>
            <a:bevelB w="400050" h="419100"/>
            <a:extrusionClr>
              <a:srgbClr val="FF00FF"/>
            </a:extrusionClr>
            <a:contourClr>
              <a:srgbClr val="FF00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4264" y="71310"/>
            <a:ext cx="7620000" cy="437042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0070C0"/>
            </a:solidFill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54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শিক্ষক পরিচিতি</a:t>
            </a:r>
            <a:endParaRPr lang="bn-BD" sz="54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48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কিরন</a:t>
            </a:r>
            <a:r>
              <a:rPr lang="en-US" sz="48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চন্দ্র</a:t>
            </a:r>
            <a:r>
              <a:rPr lang="en-US" sz="48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মন্ডল</a:t>
            </a:r>
            <a:endParaRPr lang="en-US" sz="48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সহকারী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শিক্ষক</a:t>
            </a:r>
            <a:endParaRPr lang="en-US" sz="4400" b="1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আতাইকুলা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বিদ্যালয়</a:t>
            </a:r>
            <a:endParaRPr lang="en-US" sz="4400" b="1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রাণীনগর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নওগাঁ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 algn="ctr"/>
            <a:endParaRPr lang="en-US" sz="44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664" y="4674989"/>
            <a:ext cx="8534400" cy="1876425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95851" y="457200"/>
            <a:ext cx="1903941" cy="2256523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00570024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34" t="17407" r="2500" b="50000"/>
          <a:stretch/>
        </p:blipFill>
        <p:spPr>
          <a:xfrm>
            <a:off x="304800" y="228600"/>
            <a:ext cx="8478982" cy="6477000"/>
          </a:xfrm>
          <a:prstGeom prst="rect">
            <a:avLst/>
          </a:prstGeom>
        </p:spPr>
      </p:pic>
      <p:sp>
        <p:nvSpPr>
          <p:cNvPr id="4" name="Frame 3"/>
          <p:cNvSpPr/>
          <p:nvPr/>
        </p:nvSpPr>
        <p:spPr>
          <a:xfrm>
            <a:off x="124264" y="76200"/>
            <a:ext cx="8839200" cy="6705600"/>
          </a:xfrm>
          <a:prstGeom prst="frame">
            <a:avLst>
              <a:gd name="adj1" fmla="val 2243"/>
            </a:avLst>
          </a:prstGeom>
          <a:gradFill>
            <a:gsLst>
              <a:gs pos="0">
                <a:schemeClr val="bg2">
                  <a:lumMod val="50000"/>
                </a:schemeClr>
              </a:gs>
              <a:gs pos="23000">
                <a:srgbClr val="E61A04"/>
              </a:gs>
              <a:gs pos="72000">
                <a:schemeClr val="accent2">
                  <a:lumMod val="45000"/>
                  <a:lumOff val="55000"/>
                </a:schemeClr>
              </a:gs>
              <a:gs pos="74000">
                <a:srgbClr val="6169F7"/>
              </a:gs>
              <a:gs pos="90322">
                <a:srgbClr val="FF00FF"/>
              </a:gs>
              <a:gs pos="94643">
                <a:srgbClr val="C00000"/>
              </a:gs>
              <a:gs pos="86000">
                <a:srgbClr val="FF00FF"/>
              </a:gs>
            </a:gsLst>
            <a:lin ang="5400000" scaled="1"/>
          </a:gradFill>
          <a:ln w="76200">
            <a:solidFill>
              <a:srgbClr val="3DEBB1"/>
            </a:solidFill>
            <a:prstDash val="sysDash"/>
          </a:ln>
          <a:scene3d>
            <a:camera prst="orthographicFront"/>
            <a:lightRig rig="twoPt" dir="t"/>
          </a:scene3d>
          <a:sp3d extrusionH="76200" contourW="12700" prstMaterial="metal">
            <a:bevelT w="374650" h="635000" prst="artDeco"/>
            <a:bevelB w="400050" h="419100"/>
            <a:extrusionClr>
              <a:srgbClr val="FF00FF"/>
            </a:extrusionClr>
            <a:contourClr>
              <a:srgbClr val="FF00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0"/>
            <a:ext cx="8077200" cy="415498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Above"/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44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শ্রেণি-</a:t>
            </a:r>
            <a:r>
              <a:rPr lang="en-US" sz="44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তৃতীয়</a:t>
            </a:r>
            <a:endParaRPr lang="bn-BD" sz="4400" b="1" dirty="0" smtClean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4400" b="1" dirty="0" smtClean="0">
                <a:latin typeface="NikoshBAN" pitchFamily="2" charset="0"/>
                <a:cs typeface="NikoshBAN" pitchFamily="2" charset="0"/>
              </a:rPr>
              <a:t>বিষয়-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b="1" dirty="0" smtClean="0">
                <a:latin typeface="NikoshBAN" pitchFamily="2" charset="0"/>
                <a:cs typeface="NikoshBAN" pitchFamily="2" charset="0"/>
              </a:rPr>
              <a:t>গণিত </a:t>
            </a:r>
          </a:p>
          <a:p>
            <a:pPr algn="ctr"/>
            <a:r>
              <a:rPr lang="bn-BD" sz="44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অনুশীলনী-১</a:t>
            </a:r>
            <a:r>
              <a:rPr lang="en-US" sz="44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১</a:t>
            </a:r>
          </a:p>
          <a:p>
            <a:pPr algn="ctr"/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পৃষ্ঠাঃ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১১৮</a:t>
            </a:r>
            <a:endParaRPr lang="bn-BD" sz="4400" b="1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4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সময়-৪০ মিনিট</a:t>
            </a:r>
          </a:p>
          <a:p>
            <a:pPr algn="ctr"/>
            <a:endParaRPr lang="en-US" sz="44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154983"/>
            <a:ext cx="8357684" cy="2369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70024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06071">
            <a:off x="-501344" y="349288"/>
            <a:ext cx="9156088" cy="663611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990601" y="2362200"/>
            <a:ext cx="6172200" cy="989076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en-US" sz="7200" b="1" dirty="0" err="1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SutonnyMJ" pitchFamily="2" charset="0"/>
                <a:cs typeface="SutonnyMJ" pitchFamily="2" charset="0"/>
              </a:rPr>
              <a:t>G‡mv</a:t>
            </a:r>
            <a:r>
              <a:rPr lang="en-US" sz="72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SutonnyMJ" pitchFamily="2" charset="0"/>
                <a:cs typeface="SutonnyMJ" pitchFamily="2" charset="0"/>
              </a:rPr>
              <a:t>  </a:t>
            </a:r>
            <a:r>
              <a:rPr lang="en-US" sz="7200" b="1" dirty="0" err="1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SutonnyMJ" pitchFamily="2" charset="0"/>
                <a:cs typeface="SutonnyMJ" pitchFamily="2" charset="0"/>
              </a:rPr>
              <a:t>wKQz</a:t>
            </a:r>
            <a:r>
              <a:rPr lang="en-US" sz="72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SutonnyMJ" pitchFamily="2" charset="0"/>
                <a:cs typeface="SutonnyMJ" pitchFamily="2" charset="0"/>
              </a:rPr>
              <a:t>  </a:t>
            </a:r>
            <a:r>
              <a:rPr lang="en-US" sz="7200" b="1" dirty="0" err="1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SutonnyMJ" pitchFamily="2" charset="0"/>
                <a:cs typeface="SutonnyMJ" pitchFamily="2" charset="0"/>
              </a:rPr>
              <a:t>Qwe</a:t>
            </a:r>
            <a:r>
              <a:rPr lang="en-US" sz="72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SutonnyMJ" pitchFamily="2" charset="0"/>
                <a:cs typeface="SutonnyMJ" pitchFamily="2" charset="0"/>
              </a:rPr>
              <a:t> </a:t>
            </a:r>
            <a:r>
              <a:rPr lang="en-US" sz="72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SutonnyMJ" pitchFamily="2" charset="0"/>
                <a:cs typeface="SutonnyMJ" pitchFamily="2" charset="0"/>
              </a:rPr>
              <a:t> †`</a:t>
            </a:r>
            <a:r>
              <a:rPr lang="en-US" sz="7200" b="1" dirty="0" err="1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SutonnyMJ" pitchFamily="2" charset="0"/>
                <a:cs typeface="SutonnyMJ" pitchFamily="2" charset="0"/>
              </a:rPr>
              <a:t>wL</a:t>
            </a:r>
            <a:r>
              <a:rPr lang="en-US" sz="72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</a:t>
            </a:r>
            <a:endParaRPr lang="en-US" sz="72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30163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304800" y="152400"/>
            <a:ext cx="2895600" cy="2971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" t="15926" r="55834" b="64815"/>
          <a:stretch/>
        </p:blipFill>
        <p:spPr>
          <a:xfrm>
            <a:off x="0" y="0"/>
            <a:ext cx="9067800" cy="70866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0"/>
            <a:ext cx="4495800" cy="33528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4572000" y="0"/>
            <a:ext cx="4544008" cy="33528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572000" y="3429000"/>
            <a:ext cx="4472473" cy="3581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7106" y="3429000"/>
            <a:ext cx="4478694" cy="3581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06" y="-152400"/>
            <a:ext cx="4478694" cy="3429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56"/>
          <a:stretch/>
        </p:blipFill>
        <p:spPr>
          <a:xfrm>
            <a:off x="4595909" y="4665"/>
            <a:ext cx="4448563" cy="342433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53" y="3502090"/>
            <a:ext cx="4343400" cy="349275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9774" y="3502089"/>
            <a:ext cx="4411826" cy="3584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744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657" y="0"/>
            <a:ext cx="9220200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99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6" y="12441"/>
            <a:ext cx="9136224" cy="678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961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ame 2"/>
          <p:cNvSpPr/>
          <p:nvPr/>
        </p:nvSpPr>
        <p:spPr>
          <a:xfrm>
            <a:off x="152400" y="152400"/>
            <a:ext cx="8915400" cy="6629400"/>
          </a:xfrm>
          <a:prstGeom prst="frame">
            <a:avLst>
              <a:gd name="adj1" fmla="val 2244"/>
            </a:avLst>
          </a:prstGeom>
          <a:gradFill flip="none" rotWithShape="1">
            <a:gsLst>
              <a:gs pos="23000">
                <a:schemeClr val="accent3">
                  <a:lumMod val="75000"/>
                </a:schemeClr>
              </a:gs>
              <a:gs pos="6000">
                <a:srgbClr val="008000"/>
              </a:gs>
              <a:gs pos="40000">
                <a:srgbClr val="3DEBB1"/>
              </a:gs>
              <a:gs pos="59000">
                <a:srgbClr val="FF0000"/>
              </a:gs>
              <a:gs pos="50000">
                <a:srgbClr val="712BD9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2700000" scaled="1"/>
            <a:tileRect/>
          </a:gradFill>
          <a:ln w="76200">
            <a:solidFill>
              <a:srgbClr val="00B050"/>
            </a:solidFill>
          </a:ln>
          <a:scene3d>
            <a:camera prst="obliqueTopLeft"/>
            <a:lightRig rig="threePt" dir="t"/>
          </a:scene3d>
          <a:sp3d>
            <a:bevelT w="279400" h="317500"/>
            <a:bevelB w="209550" h="63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62000" y="2819400"/>
            <a:ext cx="7315200" cy="3048000"/>
          </a:xfrm>
          <a:prstGeom prst="rect">
            <a:avLst/>
          </a:prstGeom>
          <a:solidFill>
            <a:schemeClr val="accent5">
              <a:lumMod val="75000"/>
            </a:schemeClr>
          </a:solidFill>
          <a:ln w="76200"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615950" h="292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99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পরিমাপ</a:t>
            </a:r>
            <a:endParaRPr lang="en-US" sz="199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990600" y="532734"/>
            <a:ext cx="6743700" cy="2134266"/>
          </a:xfrm>
          <a:custGeom>
            <a:avLst/>
            <a:gdLst>
              <a:gd name="connsiteX0" fmla="*/ 5676900 w 6743700"/>
              <a:gd name="connsiteY0" fmla="*/ 0 h 2134266"/>
              <a:gd name="connsiteX1" fmla="*/ 6743700 w 6743700"/>
              <a:gd name="connsiteY1" fmla="*/ 1066800 h 2134266"/>
              <a:gd name="connsiteX2" fmla="*/ 5676900 w 6743700"/>
              <a:gd name="connsiteY2" fmla="*/ 2133600 h 2134266"/>
              <a:gd name="connsiteX3" fmla="*/ 5676900 w 6743700"/>
              <a:gd name="connsiteY3" fmla="*/ 1600200 h 2134266"/>
              <a:gd name="connsiteX4" fmla="*/ 3371850 w 6743700"/>
              <a:gd name="connsiteY4" fmla="*/ 1600200 h 2134266"/>
              <a:gd name="connsiteX5" fmla="*/ 3371850 w 6743700"/>
              <a:gd name="connsiteY5" fmla="*/ 1600866 h 2134266"/>
              <a:gd name="connsiteX6" fmla="*/ 1066800 w 6743700"/>
              <a:gd name="connsiteY6" fmla="*/ 1600866 h 2134266"/>
              <a:gd name="connsiteX7" fmla="*/ 1066800 w 6743700"/>
              <a:gd name="connsiteY7" fmla="*/ 2134266 h 2134266"/>
              <a:gd name="connsiteX8" fmla="*/ 0 w 6743700"/>
              <a:gd name="connsiteY8" fmla="*/ 1067466 h 2134266"/>
              <a:gd name="connsiteX9" fmla="*/ 1066800 w 6743700"/>
              <a:gd name="connsiteY9" fmla="*/ 666 h 2134266"/>
              <a:gd name="connsiteX10" fmla="*/ 1066800 w 6743700"/>
              <a:gd name="connsiteY10" fmla="*/ 534066 h 2134266"/>
              <a:gd name="connsiteX11" fmla="*/ 3371850 w 6743700"/>
              <a:gd name="connsiteY11" fmla="*/ 534066 h 2134266"/>
              <a:gd name="connsiteX12" fmla="*/ 3371850 w 6743700"/>
              <a:gd name="connsiteY12" fmla="*/ 533400 h 2134266"/>
              <a:gd name="connsiteX13" fmla="*/ 5676900 w 6743700"/>
              <a:gd name="connsiteY13" fmla="*/ 533400 h 2134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6743700" h="2134266">
                <a:moveTo>
                  <a:pt x="5676900" y="0"/>
                </a:moveTo>
                <a:lnTo>
                  <a:pt x="6743700" y="1066800"/>
                </a:lnTo>
                <a:lnTo>
                  <a:pt x="5676900" y="2133600"/>
                </a:lnTo>
                <a:lnTo>
                  <a:pt x="5676900" y="1600200"/>
                </a:lnTo>
                <a:lnTo>
                  <a:pt x="3371850" y="1600200"/>
                </a:lnTo>
                <a:lnTo>
                  <a:pt x="3371850" y="1600866"/>
                </a:lnTo>
                <a:lnTo>
                  <a:pt x="1066800" y="1600866"/>
                </a:lnTo>
                <a:lnTo>
                  <a:pt x="1066800" y="2134266"/>
                </a:lnTo>
                <a:lnTo>
                  <a:pt x="0" y="1067466"/>
                </a:lnTo>
                <a:lnTo>
                  <a:pt x="1066800" y="666"/>
                </a:lnTo>
                <a:lnTo>
                  <a:pt x="1066800" y="534066"/>
                </a:lnTo>
                <a:lnTo>
                  <a:pt x="3371850" y="534066"/>
                </a:lnTo>
                <a:lnTo>
                  <a:pt x="3371850" y="533400"/>
                </a:lnTo>
                <a:lnTo>
                  <a:pt x="5676900" y="533400"/>
                </a:lnTo>
                <a:close/>
              </a:path>
            </a:pathLst>
          </a:custGeom>
          <a:solidFill>
            <a:srgbClr val="00B050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sz="6000" b="1" dirty="0" err="1" smtClean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utonnyMJ" pitchFamily="2" charset="0"/>
                <a:cs typeface="SutonnyMJ" pitchFamily="2" charset="0"/>
              </a:rPr>
              <a:t>AvR‡Ki</a:t>
            </a:r>
            <a:r>
              <a:rPr lang="en-US" sz="6000" b="1" dirty="0" smtClean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utonnyMJ" pitchFamily="2" charset="0"/>
                <a:cs typeface="SutonnyMJ" pitchFamily="2" charset="0"/>
              </a:rPr>
              <a:t>  </a:t>
            </a:r>
            <a:r>
              <a:rPr lang="en-US" sz="6000" b="1" dirty="0" err="1" smtClean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utonnyMJ" pitchFamily="2" charset="0"/>
                <a:cs typeface="SutonnyMJ" pitchFamily="2" charset="0"/>
              </a:rPr>
              <a:t>cvV</a:t>
            </a:r>
            <a:r>
              <a:rPr lang="en-US" sz="6000" b="1" dirty="0" smtClean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utonnyMJ" pitchFamily="2" charset="0"/>
                <a:cs typeface="SutonnyMJ" pitchFamily="2" charset="0"/>
              </a:rPr>
              <a:t> </a:t>
            </a:r>
            <a:endParaRPr lang="en-US" sz="6000" b="1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utonnyMJ" pitchFamily="2" charset="0"/>
              <a:cs typeface="Sutonny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621740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244"/>
            </a:avLst>
          </a:prstGeom>
          <a:gradFill>
            <a:gsLst>
              <a:gs pos="12000">
                <a:srgbClr val="6D73E5"/>
              </a:gs>
              <a:gs pos="52000">
                <a:srgbClr val="FFFF00"/>
              </a:gs>
              <a:gs pos="33000">
                <a:srgbClr val="FF0000"/>
              </a:gs>
              <a:gs pos="86000">
                <a:schemeClr val="accent1">
                  <a:lumMod val="75000"/>
                </a:schemeClr>
              </a:gs>
              <a:gs pos="70000">
                <a:srgbClr val="008000"/>
              </a:gs>
              <a:gs pos="100000">
                <a:srgbClr val="3DEBB1"/>
              </a:gs>
            </a:gsLst>
            <a:lin ang="5400000" scaled="1"/>
          </a:gradFill>
          <a:ln w="76200">
            <a:solidFill>
              <a:srgbClr val="3DEBB1"/>
            </a:solidFill>
          </a:ln>
          <a:scene3d>
            <a:camera prst="orthographicFront"/>
            <a:lightRig rig="freezing" dir="t"/>
          </a:scene3d>
          <a:sp3d extrusionH="88900" prstMaterial="flat">
            <a:bevelT w="114300" prst="artDeco"/>
            <a:bevelB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Flowchart: Terminator 2"/>
          <p:cNvSpPr/>
          <p:nvPr/>
        </p:nvSpPr>
        <p:spPr>
          <a:xfrm>
            <a:off x="2438400" y="304800"/>
            <a:ext cx="4191000" cy="1066800"/>
          </a:xfrm>
          <a:prstGeom prst="flowChartTerminator">
            <a:avLst/>
          </a:prstGeom>
          <a:solidFill>
            <a:schemeClr val="accent3">
              <a:lumMod val="20000"/>
              <a:lumOff val="80000"/>
            </a:schemeClr>
          </a:solidFill>
          <a:ln w="762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r>
              <a:rPr lang="bn-IN" sz="4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Striped Right Arrow 4"/>
          <p:cNvSpPr/>
          <p:nvPr/>
        </p:nvSpPr>
        <p:spPr>
          <a:xfrm>
            <a:off x="838200" y="1533378"/>
            <a:ext cx="6019800" cy="838200"/>
          </a:xfrm>
          <a:prstGeom prst="stripedRightArrow">
            <a:avLst>
              <a:gd name="adj1" fmla="val 100000"/>
              <a:gd name="adj2" fmla="val 182587"/>
            </a:avLst>
          </a:prstGeom>
          <a:solidFill>
            <a:srgbClr val="FFFF00"/>
          </a:solidFill>
          <a:ln w="76200"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এই পাঠ শেষে শিক্ষার্থীরা......</a:t>
            </a:r>
            <a:endParaRPr lang="en-US" sz="3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Down Arrow 6"/>
          <p:cNvSpPr/>
          <p:nvPr/>
        </p:nvSpPr>
        <p:spPr>
          <a:xfrm rot="16200000">
            <a:off x="2659345" y="552917"/>
            <a:ext cx="3901509" cy="8305800"/>
          </a:xfrm>
          <a:prstGeom prst="downArrow">
            <a:avLst/>
          </a:prstGeom>
          <a:solidFill>
            <a:srgbClr val="FFC000"/>
          </a:solid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hevron 7"/>
          <p:cNvSpPr/>
          <p:nvPr/>
        </p:nvSpPr>
        <p:spPr>
          <a:xfrm>
            <a:off x="478970" y="3733800"/>
            <a:ext cx="1349830" cy="1905000"/>
          </a:xfrm>
          <a:prstGeom prst="chevron">
            <a:avLst>
              <a:gd name="adj" fmla="val 27470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4221478"/>
            <a:ext cx="7227494" cy="101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71865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356</TotalTime>
  <Words>257</Words>
  <Application>Microsoft Office PowerPoint</Application>
  <PresentationFormat>On-screen Show (4:3)</PresentationFormat>
  <Paragraphs>89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Asus</dc:creator>
  <cp:lastModifiedBy>USER</cp:lastModifiedBy>
  <cp:revision>57</cp:revision>
  <dcterms:created xsi:type="dcterms:W3CDTF">2006-08-16T00:00:00Z</dcterms:created>
  <dcterms:modified xsi:type="dcterms:W3CDTF">2026-08-18T05:08:06Z</dcterms:modified>
</cp:coreProperties>
</file>